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b="1" i="1" dirty="0" smtClean="0">
                <a:effectLst>
                  <a:outerShdw blurRad="38100" dist="38100" dir="2700000" algn="tl">
                    <a:srgbClr val="000000">
                      <a:alpha val="43137"/>
                    </a:srgbClr>
                  </a:outerShdw>
                </a:effectLst>
              </a:rPr>
              <a:t>LOOPS</a:t>
            </a:r>
            <a:endParaRPr 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Made by: Ayman </a:t>
            </a:r>
            <a:r>
              <a:rPr lang="en-US" dirty="0" err="1" smtClean="0"/>
              <a:t>naeem</a:t>
            </a:r>
            <a:endParaRPr lang="en-US" dirty="0"/>
          </a:p>
        </p:txBody>
      </p:sp>
    </p:spTree>
    <p:extLst>
      <p:ext uri="{BB962C8B-B14F-4D97-AF65-F5344CB8AC3E}">
        <p14:creationId xmlns:p14="http://schemas.microsoft.com/office/powerpoint/2010/main" val="327748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43174"/>
            <a:ext cx="10131425" cy="893296"/>
          </a:xfrm>
        </p:spPr>
        <p:txBody>
          <a:bodyPr>
            <a:normAutofit/>
          </a:bodyPr>
          <a:lstStyle/>
          <a:p>
            <a:r>
              <a:rPr lang="en-US" sz="4800" b="1" dirty="0" smtClean="0">
                <a:effectLst>
                  <a:outerShdw blurRad="38100" dist="38100" dir="2700000" algn="tl">
                    <a:srgbClr val="000000">
                      <a:alpha val="43137"/>
                    </a:srgbClr>
                  </a:outerShdw>
                </a:effectLst>
              </a:rPr>
              <a:t>Cont.. </a:t>
            </a:r>
            <a:endParaRPr lang="en-US" sz="4800" b="1" dirty="0">
              <a:effectLst>
                <a:outerShdw blurRad="38100" dist="38100" dir="2700000" algn="tl">
                  <a:srgbClr val="000000">
                    <a:alpha val="43137"/>
                  </a:srgbClr>
                </a:outerShdw>
              </a:effectLst>
            </a:endParaRPr>
          </a:p>
        </p:txBody>
      </p:sp>
      <p:sp>
        <p:nvSpPr>
          <p:cNvPr id="5" name="Rectangle 4"/>
          <p:cNvSpPr/>
          <p:nvPr/>
        </p:nvSpPr>
        <p:spPr>
          <a:xfrm>
            <a:off x="685800" y="1136470"/>
            <a:ext cx="9738360" cy="1938992"/>
          </a:xfrm>
          <a:prstGeom prst="rect">
            <a:avLst/>
          </a:prstGeom>
        </p:spPr>
        <p:txBody>
          <a:bodyPr wrap="square">
            <a:spAutoFit/>
          </a:bodyPr>
          <a:lstStyle/>
          <a:p>
            <a:r>
              <a:rPr lang="en-US" sz="2400" b="1" dirty="0">
                <a:solidFill>
                  <a:schemeClr val="bg1">
                    <a:lumMod val="95000"/>
                    <a:lumOff val="5000"/>
                  </a:schemeClr>
                </a:solidFill>
              </a:rPr>
              <a:t>increment/decrement: </a:t>
            </a:r>
            <a:r>
              <a:rPr lang="en-US" sz="2400" dirty="0"/>
              <a:t>Comprises the statement that changes the value of the </a:t>
            </a:r>
            <a:r>
              <a:rPr lang="en-US" sz="2400" dirty="0" smtClean="0"/>
              <a:t>variable(s</a:t>
            </a:r>
            <a:r>
              <a:rPr lang="en-US" sz="2400" dirty="0"/>
              <a:t>) on every successful execution of the loop to ensure that the condition specified in the condition section is reached. The increment and decrement operators, such as ++, --, and shortcut operators: += or -= are used in this section. </a:t>
            </a:r>
          </a:p>
        </p:txBody>
      </p:sp>
      <p:pic>
        <p:nvPicPr>
          <p:cNvPr id="6" name="Picture 5"/>
          <p:cNvPicPr>
            <a:picLocks noChangeAspect="1"/>
          </p:cNvPicPr>
          <p:nvPr/>
        </p:nvPicPr>
        <p:blipFill rotWithShape="1">
          <a:blip r:embed="rId2"/>
          <a:srcRect l="24933" t="36875" r="33904" b="24018"/>
          <a:stretch/>
        </p:blipFill>
        <p:spPr>
          <a:xfrm>
            <a:off x="1528355" y="3075462"/>
            <a:ext cx="8686800" cy="3540033"/>
          </a:xfrm>
          <a:prstGeom prst="rect">
            <a:avLst/>
          </a:prstGeom>
        </p:spPr>
      </p:pic>
    </p:spTree>
    <p:extLst>
      <p:ext uri="{BB962C8B-B14F-4D97-AF65-F5344CB8AC3E}">
        <p14:creationId xmlns:p14="http://schemas.microsoft.com/office/powerpoint/2010/main" val="178322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b="1" dirty="0" smtClean="0">
                <a:effectLst>
                  <a:outerShdw blurRad="38100" dist="38100" dir="2700000" algn="tl">
                    <a:srgbClr val="000000">
                      <a:alpha val="43137"/>
                    </a:srgbClr>
                  </a:outerShdw>
                </a:effectLst>
              </a:rPr>
              <a:t>Code</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85801" y="2142068"/>
            <a:ext cx="10131425" cy="3305144"/>
          </a:xfrm>
        </p:spPr>
        <p:txBody>
          <a:bodyPr>
            <a:normAutofit lnSpcReduction="10000"/>
          </a:bodyPr>
          <a:lstStyle/>
          <a:p>
            <a:pPr marL="0" indent="0">
              <a:buNone/>
            </a:pPr>
            <a:r>
              <a:rPr lang="nn-NO" sz="4800" dirty="0"/>
              <a:t>var i;</a:t>
            </a:r>
          </a:p>
          <a:p>
            <a:pPr marL="0" indent="0">
              <a:buNone/>
            </a:pPr>
            <a:r>
              <a:rPr lang="nn-NO" sz="4800" dirty="0"/>
              <a:t>for(i=0;i&lt;=10;i++){</a:t>
            </a:r>
          </a:p>
          <a:p>
            <a:pPr marL="0" indent="0">
              <a:buNone/>
            </a:pPr>
            <a:r>
              <a:rPr lang="nn-NO" sz="4800" dirty="0"/>
              <a:t>    console.log(i);</a:t>
            </a:r>
          </a:p>
          <a:p>
            <a:pPr marL="0" indent="0">
              <a:buNone/>
            </a:pPr>
            <a:r>
              <a:rPr lang="nn-NO" sz="4800" dirty="0"/>
              <a:t>}</a:t>
            </a:r>
          </a:p>
        </p:txBody>
      </p:sp>
    </p:spTree>
    <p:extLst>
      <p:ext uri="{BB962C8B-B14F-4D97-AF65-F5344CB8AC3E}">
        <p14:creationId xmlns:p14="http://schemas.microsoft.com/office/powerpoint/2010/main" val="49427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31817"/>
          </a:xfrm>
        </p:spPr>
        <p:txBody>
          <a:bodyPr/>
          <a:lstStyle/>
          <a:p>
            <a:r>
              <a:rPr lang="en-US" b="1" dirty="0">
                <a:effectLst>
                  <a:outerShdw blurRad="38100" dist="38100" dir="2700000" algn="tl">
                    <a:srgbClr val="000000">
                      <a:alpha val="43137"/>
                    </a:srgbClr>
                  </a:outerShdw>
                </a:effectLst>
              </a:rPr>
              <a:t>do-while Loop</a:t>
            </a:r>
          </a:p>
        </p:txBody>
      </p:sp>
      <p:sp>
        <p:nvSpPr>
          <p:cNvPr id="3" name="Content Placeholder 2"/>
          <p:cNvSpPr>
            <a:spLocks noGrp="1"/>
          </p:cNvSpPr>
          <p:nvPr>
            <p:ph idx="1"/>
          </p:nvPr>
        </p:nvSpPr>
        <p:spPr>
          <a:xfrm>
            <a:off x="685801" y="1541417"/>
            <a:ext cx="10131425" cy="4323806"/>
          </a:xfrm>
        </p:spPr>
        <p:txBody>
          <a:bodyPr>
            <a:normAutofit/>
          </a:bodyPr>
          <a:lstStyle/>
          <a:p>
            <a:r>
              <a:rPr lang="en-US" sz="2400" dirty="0"/>
              <a:t>The do-while loop is similar to the while loop. </a:t>
            </a:r>
            <a:endParaRPr lang="en-US" sz="2400" dirty="0" smtClean="0"/>
          </a:p>
          <a:p>
            <a:r>
              <a:rPr lang="en-US" sz="2400" dirty="0"/>
              <a:t> This is because both the do-while and while loops execute until the condition becomes false</a:t>
            </a:r>
            <a:r>
              <a:rPr lang="en-US" sz="2400" dirty="0" smtClean="0"/>
              <a:t>.</a:t>
            </a:r>
          </a:p>
          <a:p>
            <a:r>
              <a:rPr lang="en-US" sz="2400" dirty="0"/>
              <a:t> However, the do-while loop differs by executing the body of the loop at least once before evaluating the condition. </a:t>
            </a:r>
            <a:endParaRPr lang="en-US" sz="2400" dirty="0" smtClean="0"/>
          </a:p>
          <a:p>
            <a:r>
              <a:rPr lang="en-US" sz="2400" dirty="0"/>
              <a:t>Thus, even if the condition is false, the do-while loop executes at least once. </a:t>
            </a:r>
            <a:endParaRPr lang="en-US" sz="2400" dirty="0" smtClean="0"/>
          </a:p>
          <a:p>
            <a:r>
              <a:rPr lang="en-US" sz="2400" dirty="0"/>
              <a:t>The do-while loop starts with the do keyword and is followed by a block of statements. </a:t>
            </a:r>
          </a:p>
        </p:txBody>
      </p:sp>
    </p:spTree>
    <p:extLst>
      <p:ext uri="{BB962C8B-B14F-4D97-AF65-F5344CB8AC3E}">
        <p14:creationId xmlns:p14="http://schemas.microsoft.com/office/powerpoint/2010/main" val="385409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09601"/>
            <a:ext cx="10131425" cy="762000"/>
          </a:xfrm>
        </p:spPr>
        <p:txBody>
          <a:bodyPr>
            <a:normAutofit fontScale="90000"/>
          </a:bodyPr>
          <a:lstStyle/>
          <a:p>
            <a:r>
              <a:rPr lang="en-US" sz="4800" b="1" dirty="0" smtClean="0">
                <a:effectLst>
                  <a:outerShdw blurRad="38100" dist="38100" dir="2700000" algn="tl">
                    <a:srgbClr val="000000">
                      <a:alpha val="43137"/>
                    </a:srgbClr>
                  </a:outerShdw>
                </a:effectLst>
              </a:rPr>
              <a:t>Flow diagram</a:t>
            </a:r>
            <a:endParaRPr lang="en-US" sz="48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srcRect l="29352" t="29375" r="35509" b="15804"/>
          <a:stretch/>
        </p:blipFill>
        <p:spPr>
          <a:xfrm>
            <a:off x="1332412" y="1371601"/>
            <a:ext cx="7942218" cy="5042262"/>
          </a:xfrm>
          <a:prstGeom prst="rect">
            <a:avLst/>
          </a:prstGeom>
        </p:spPr>
      </p:pic>
    </p:spTree>
    <p:extLst>
      <p:ext uri="{BB962C8B-B14F-4D97-AF65-F5344CB8AC3E}">
        <p14:creationId xmlns:p14="http://schemas.microsoft.com/office/powerpoint/2010/main" val="345344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97131"/>
          </a:xfrm>
        </p:spPr>
        <p:txBody>
          <a:bodyPr/>
          <a:lstStyle/>
          <a:p>
            <a:r>
              <a:rPr lang="en-US" sz="4800" b="1" dirty="0" smtClean="0">
                <a:effectLst>
                  <a:outerShdw blurRad="38100" dist="38100" dir="2700000" algn="tl">
                    <a:srgbClr val="000000">
                      <a:alpha val="43137"/>
                    </a:srgbClr>
                  </a:outerShdw>
                </a:effectLst>
              </a:rPr>
              <a:t>syntax</a:t>
            </a:r>
            <a:endParaRPr lang="en-US" b="1" dirty="0">
              <a:effectLst>
                <a:outerShdw blurRad="38100" dist="38100" dir="2700000" algn="tl">
                  <a:srgbClr val="000000">
                    <a:alpha val="43137"/>
                  </a:srgbClr>
                </a:outerShdw>
              </a:effectLst>
            </a:endParaRPr>
          </a:p>
        </p:txBody>
      </p:sp>
      <p:sp>
        <p:nvSpPr>
          <p:cNvPr id="3" name="Rectangle 2"/>
          <p:cNvSpPr/>
          <p:nvPr/>
        </p:nvSpPr>
        <p:spPr>
          <a:xfrm>
            <a:off x="685801" y="1606731"/>
            <a:ext cx="8954588" cy="3693319"/>
          </a:xfrm>
          <a:prstGeom prst="rect">
            <a:avLst/>
          </a:prstGeom>
        </p:spPr>
        <p:txBody>
          <a:bodyPr wrap="square">
            <a:spAutoFit/>
          </a:bodyPr>
          <a:lstStyle/>
          <a:p>
            <a:r>
              <a:rPr lang="en-US" sz="2400" dirty="0"/>
              <a:t>d</a:t>
            </a:r>
            <a:r>
              <a:rPr lang="en-US" sz="2400" dirty="0" smtClean="0"/>
              <a:t>o</a:t>
            </a:r>
          </a:p>
          <a:p>
            <a:r>
              <a:rPr lang="en-US" sz="2400" dirty="0" smtClean="0"/>
              <a:t>{</a:t>
            </a:r>
          </a:p>
          <a:p>
            <a:r>
              <a:rPr lang="en-US" sz="2400" dirty="0" smtClean="0"/>
              <a:t>…</a:t>
            </a:r>
          </a:p>
          <a:p>
            <a:r>
              <a:rPr lang="en-US" sz="2400" dirty="0" smtClean="0"/>
              <a:t>Statements;</a:t>
            </a:r>
          </a:p>
          <a:p>
            <a:r>
              <a:rPr lang="en-US" sz="2400" dirty="0" smtClean="0"/>
              <a:t>…</a:t>
            </a:r>
          </a:p>
          <a:p>
            <a:r>
              <a:rPr lang="en-US" sz="2400" dirty="0" smtClean="0"/>
              <a:t>}</a:t>
            </a:r>
          </a:p>
          <a:p>
            <a:r>
              <a:rPr lang="en-US" sz="2400" dirty="0" smtClean="0"/>
              <a:t>while(condition);</a:t>
            </a:r>
          </a:p>
          <a:p>
            <a:r>
              <a:rPr lang="en-US" sz="2400" dirty="0"/>
              <a:t>where, </a:t>
            </a:r>
            <a:endParaRPr lang="en-US" sz="2400" dirty="0" smtClean="0"/>
          </a:p>
          <a:p>
            <a:r>
              <a:rPr lang="en-US" sz="2400" b="1" dirty="0" smtClean="0">
                <a:solidFill>
                  <a:schemeClr val="bg1">
                    <a:lumMod val="95000"/>
                    <a:lumOff val="5000"/>
                  </a:schemeClr>
                </a:solidFill>
              </a:rPr>
              <a:t>condition</a:t>
            </a:r>
            <a:r>
              <a:rPr lang="en-US" sz="2400" b="1" dirty="0">
                <a:solidFill>
                  <a:schemeClr val="bg1">
                    <a:lumMod val="95000"/>
                    <a:lumOff val="5000"/>
                  </a:schemeClr>
                </a:solidFill>
              </a:rPr>
              <a:t>: </a:t>
            </a:r>
            <a:r>
              <a:rPr lang="en-US" sz="2400" dirty="0"/>
              <a:t>Is a </a:t>
            </a:r>
            <a:r>
              <a:rPr lang="en-US" sz="2400" dirty="0" smtClean="0"/>
              <a:t>Boolean </a:t>
            </a:r>
            <a:r>
              <a:rPr lang="en-US" sz="2400" dirty="0"/>
              <a:t>expression.</a:t>
            </a:r>
          </a:p>
          <a:p>
            <a:r>
              <a:rPr lang="en-US" dirty="0" smtClean="0"/>
              <a:t> </a:t>
            </a:r>
            <a:endParaRPr lang="en-US" dirty="0"/>
          </a:p>
        </p:txBody>
      </p:sp>
    </p:spTree>
    <p:extLst>
      <p:ext uri="{BB962C8B-B14F-4D97-AF65-F5344CB8AC3E}">
        <p14:creationId xmlns:p14="http://schemas.microsoft.com/office/powerpoint/2010/main" val="127212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748937"/>
          </a:xfrm>
        </p:spPr>
        <p:txBody>
          <a:bodyPr>
            <a:normAutofit fontScale="90000"/>
          </a:bodyPr>
          <a:lstStyle/>
          <a:p>
            <a:r>
              <a:rPr lang="en-US" sz="6000" b="1" dirty="0" smtClean="0">
                <a:effectLst>
                  <a:outerShdw blurRad="38100" dist="38100" dir="2700000" algn="tl">
                    <a:srgbClr val="000000">
                      <a:alpha val="43137"/>
                    </a:srgbClr>
                  </a:outerShdw>
                </a:effectLst>
              </a:rPr>
              <a:t>Code</a:t>
            </a:r>
            <a:endParaRPr lang="en-US" b="1" dirty="0">
              <a:effectLst>
                <a:outerShdw blurRad="38100" dist="38100" dir="2700000" algn="tl">
                  <a:srgbClr val="000000">
                    <a:alpha val="43137"/>
                  </a:srgbClr>
                </a:outerShdw>
              </a:effectLst>
            </a:endParaRPr>
          </a:p>
        </p:txBody>
      </p:sp>
      <p:sp>
        <p:nvSpPr>
          <p:cNvPr id="3" name="Rectangle 2"/>
          <p:cNvSpPr/>
          <p:nvPr/>
        </p:nvSpPr>
        <p:spPr>
          <a:xfrm>
            <a:off x="685801" y="1653013"/>
            <a:ext cx="9450976" cy="3662541"/>
          </a:xfrm>
          <a:prstGeom prst="rect">
            <a:avLst/>
          </a:prstGeom>
        </p:spPr>
        <p:txBody>
          <a:bodyPr wrap="square">
            <a:spAutoFit/>
          </a:bodyPr>
          <a:lstStyle/>
          <a:p>
            <a:r>
              <a:rPr lang="en-US" sz="2800" dirty="0">
                <a:solidFill>
                  <a:srgbClr val="569CD6"/>
                </a:solidFill>
                <a:latin typeface="Consolas" panose="020B0609020204030204" pitchFamily="49" charset="0"/>
              </a:rPr>
              <a:t>var</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a:t>
            </a:r>
          </a:p>
          <a:p>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a:t>
            </a:r>
            <a:r>
              <a:rPr lang="en-US" sz="2800" dirty="0">
                <a:solidFill>
                  <a:srgbClr val="DCDCAA"/>
                </a:solidFill>
                <a:latin typeface="Consolas" panose="020B0609020204030204" pitchFamily="49" charset="0"/>
              </a:rPr>
              <a:t>prompt</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"Enter a number"</a:t>
            </a:r>
            <a:r>
              <a:rPr lang="en-US" sz="2800" dirty="0">
                <a:solidFill>
                  <a:srgbClr val="D4D4D4"/>
                </a:solidFill>
                <a:latin typeface="Consolas" panose="020B0609020204030204" pitchFamily="49" charset="0"/>
              </a:rPr>
              <a:t>);</a:t>
            </a:r>
          </a:p>
          <a:p>
            <a:r>
              <a:rPr lang="en-US" sz="2800" dirty="0">
                <a:solidFill>
                  <a:srgbClr val="C586C0"/>
                </a:solidFill>
                <a:latin typeface="Consolas" panose="020B0609020204030204" pitchFamily="49" charset="0"/>
              </a:rPr>
              <a:t>do</a:t>
            </a:r>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console</a:t>
            </a:r>
            <a:r>
              <a:rPr lang="en-US" sz="2800" dirty="0">
                <a:solidFill>
                  <a:srgbClr val="D4D4D4"/>
                </a:solidFill>
                <a:latin typeface="Consolas" panose="020B0609020204030204" pitchFamily="49" charset="0"/>
              </a:rPr>
              <a:t>.</a:t>
            </a:r>
            <a:r>
              <a:rPr lang="en-US" sz="2800" dirty="0">
                <a:solidFill>
                  <a:srgbClr val="DCDCAA"/>
                </a:solidFill>
                <a:latin typeface="Consolas" panose="020B0609020204030204" pitchFamily="49" charset="0"/>
              </a:rPr>
              <a:t>log</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"My country name is Pakistan"</a:t>
            </a:r>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a:t>
            </a:r>
          </a:p>
          <a:p>
            <a:r>
              <a:rPr lang="en-US" sz="2800" dirty="0">
                <a:solidFill>
                  <a:srgbClr val="C586C0"/>
                </a:solidFill>
                <a:latin typeface="Consolas" panose="020B0609020204030204" pitchFamily="49" charset="0"/>
              </a:rPr>
              <a:t>while</a:t>
            </a:r>
            <a:r>
              <a:rPr lang="en-US" sz="2800" dirty="0">
                <a:solidFill>
                  <a:srgbClr val="D4D4D4"/>
                </a:solidFill>
                <a:latin typeface="Consolas" panose="020B0609020204030204" pitchFamily="49" charset="0"/>
              </a:rPr>
              <a:t>(</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&lt;</a:t>
            </a:r>
            <a:r>
              <a:rPr lang="en-US" sz="2800" dirty="0">
                <a:solidFill>
                  <a:srgbClr val="B5CEA8"/>
                </a:solidFill>
                <a:latin typeface="Consolas" panose="020B0609020204030204" pitchFamily="49" charset="0"/>
              </a:rPr>
              <a:t>5</a:t>
            </a:r>
            <a:r>
              <a:rPr lang="en-US" sz="2800"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0076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1" y="361405"/>
            <a:ext cx="10131425" cy="1114697"/>
          </a:xfrm>
        </p:spPr>
        <p:txBody>
          <a:bodyPr>
            <a:normAutofit/>
          </a:bodyPr>
          <a:lstStyle/>
          <a:p>
            <a:r>
              <a:rPr lang="en-US" sz="5400" b="1" dirty="0" smtClean="0">
                <a:effectLst>
                  <a:outerShdw blurRad="38100" dist="38100" dir="2700000" algn="tl">
                    <a:srgbClr val="000000">
                      <a:alpha val="43137"/>
                    </a:srgbClr>
                  </a:outerShdw>
                </a:effectLst>
              </a:rPr>
              <a:t>Break statement</a:t>
            </a:r>
            <a:endParaRPr lang="en-US" sz="54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85801" y="1476103"/>
            <a:ext cx="10131425" cy="3735977"/>
          </a:xfrm>
        </p:spPr>
        <p:txBody>
          <a:bodyPr>
            <a:normAutofit/>
          </a:bodyPr>
          <a:lstStyle/>
          <a:p>
            <a:r>
              <a:rPr lang="en-US" sz="2400" dirty="0"/>
              <a:t>The break statement can be used with decision-making statements, such as </a:t>
            </a:r>
          </a:p>
          <a:p>
            <a:pPr marL="0" indent="0">
              <a:buNone/>
            </a:pPr>
            <a:r>
              <a:rPr lang="en-US" sz="2400" dirty="0" smtClean="0"/>
              <a:t>switch-case </a:t>
            </a:r>
            <a:r>
              <a:rPr lang="en-US" sz="2400" dirty="0"/>
              <a:t>and loop constructs, such as for and while loops. </a:t>
            </a:r>
            <a:endParaRPr lang="en-US" sz="2400" dirty="0" smtClean="0"/>
          </a:p>
          <a:p>
            <a:r>
              <a:rPr lang="en-US" sz="2400" dirty="0"/>
              <a:t>The break statement is denoted by using the break keyword. </a:t>
            </a:r>
            <a:endParaRPr lang="en-US" sz="2400" dirty="0" smtClean="0"/>
          </a:p>
          <a:p>
            <a:r>
              <a:rPr lang="en-US" sz="2400" dirty="0"/>
              <a:t> It is used to exit the loop without evaluating the specified condition. </a:t>
            </a:r>
            <a:endParaRPr lang="en-US" sz="2400" dirty="0" smtClean="0"/>
          </a:p>
          <a:p>
            <a:r>
              <a:rPr lang="en-US" sz="2400" dirty="0"/>
              <a:t>The control is then passed to the next statement immediately after the loop.</a:t>
            </a:r>
            <a:endParaRPr lang="en-US" sz="2400" dirty="0" smtClean="0"/>
          </a:p>
          <a:p>
            <a:endParaRPr lang="en-US" sz="2400" dirty="0"/>
          </a:p>
        </p:txBody>
      </p:sp>
    </p:spTree>
    <p:extLst>
      <p:ext uri="{BB962C8B-B14F-4D97-AF65-F5344CB8AC3E}">
        <p14:creationId xmlns:p14="http://schemas.microsoft.com/office/powerpoint/2010/main" val="60971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rPr>
              <a:t>Flow execution</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rotWithShape="1">
          <a:blip r:embed="rId2"/>
          <a:srcRect l="26039" t="34197" r="33501" b="34911"/>
          <a:stretch/>
        </p:blipFill>
        <p:spPr>
          <a:xfrm>
            <a:off x="685800" y="1972491"/>
            <a:ext cx="10313125" cy="4284617"/>
          </a:xfrm>
          <a:prstGeom prst="rect">
            <a:avLst/>
          </a:prstGeom>
        </p:spPr>
      </p:pic>
    </p:spTree>
    <p:extLst>
      <p:ext uri="{BB962C8B-B14F-4D97-AF65-F5344CB8AC3E}">
        <p14:creationId xmlns:p14="http://schemas.microsoft.com/office/powerpoint/2010/main" val="425179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effectLst>
                  <a:outerShdw blurRad="38100" dist="38100" dir="2700000" algn="tl">
                    <a:srgbClr val="000000">
                      <a:alpha val="43137"/>
                    </a:srgbClr>
                  </a:outerShdw>
                </a:effectLst>
              </a:rPr>
              <a:t>code</a:t>
            </a:r>
            <a:endParaRPr lang="en-US" b="1" dirty="0">
              <a:effectLst>
                <a:outerShdw blurRad="38100" dist="38100" dir="2700000" algn="tl">
                  <a:srgbClr val="000000">
                    <a:alpha val="43137"/>
                  </a:srgbClr>
                </a:outerShdw>
              </a:effectLst>
            </a:endParaRPr>
          </a:p>
        </p:txBody>
      </p:sp>
      <p:sp>
        <p:nvSpPr>
          <p:cNvPr id="5" name="Rectangle 4"/>
          <p:cNvSpPr/>
          <p:nvPr/>
        </p:nvSpPr>
        <p:spPr>
          <a:xfrm>
            <a:off x="685801" y="1969201"/>
            <a:ext cx="8379822" cy="3323987"/>
          </a:xfrm>
          <a:prstGeom prst="rect">
            <a:avLst/>
          </a:prstGeom>
        </p:spPr>
        <p:txBody>
          <a:bodyPr wrap="square">
            <a:spAutoFit/>
          </a:bodyPr>
          <a:lstStyle/>
          <a:p>
            <a:r>
              <a:rPr lang="en-US" sz="3200" dirty="0">
                <a:solidFill>
                  <a:srgbClr val="C586C0"/>
                </a:solidFill>
                <a:latin typeface="Consolas" panose="020B0609020204030204" pitchFamily="49" charset="0"/>
              </a:rPr>
              <a:t>for</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i</a:t>
            </a:r>
            <a:r>
              <a:rPr lang="en-US" sz="3200" dirty="0">
                <a:solidFill>
                  <a:srgbClr val="D4D4D4"/>
                </a:solidFill>
                <a:latin typeface="Consolas" panose="020B0609020204030204" pitchFamily="49" charset="0"/>
              </a:rPr>
              <a:t> = </a:t>
            </a:r>
            <a:r>
              <a:rPr lang="en-US" sz="3200" dirty="0">
                <a:solidFill>
                  <a:srgbClr val="B5CEA8"/>
                </a:solidFill>
                <a:latin typeface="Consolas" panose="020B0609020204030204" pitchFamily="49" charset="0"/>
              </a:rPr>
              <a:t>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i</a:t>
            </a:r>
            <a:r>
              <a:rPr lang="en-US" sz="3200" dirty="0">
                <a:solidFill>
                  <a:srgbClr val="D4D4D4"/>
                </a:solidFill>
                <a:latin typeface="Consolas" panose="020B0609020204030204" pitchFamily="49" charset="0"/>
              </a:rPr>
              <a:t> &lt;= </a:t>
            </a:r>
            <a:r>
              <a:rPr lang="en-US" sz="3200" dirty="0">
                <a:solidFill>
                  <a:srgbClr val="B5CEA8"/>
                </a:solidFill>
                <a:latin typeface="Consolas" panose="020B0609020204030204" pitchFamily="49" charset="0"/>
              </a:rPr>
              <a:t>5</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i</a:t>
            </a:r>
            <a:r>
              <a:rPr lang="en-US" sz="3200" dirty="0">
                <a:solidFill>
                  <a:srgbClr val="D4D4D4"/>
                </a:solidFill>
                <a:latin typeface="Consolas" panose="020B0609020204030204" pitchFamily="49" charset="0"/>
              </a:rPr>
              <a:t>++) {</a:t>
            </a:r>
          </a:p>
          <a:p>
            <a:r>
              <a:rPr lang="en-US" sz="3200" dirty="0">
                <a:solidFill>
                  <a:srgbClr val="D4D4D4"/>
                </a:solidFill>
                <a:latin typeface="Consolas" panose="020B0609020204030204" pitchFamily="49" charset="0"/>
              </a:rPr>
              <a:t>    </a:t>
            </a:r>
            <a:r>
              <a:rPr lang="en-US" sz="3200" dirty="0">
                <a:solidFill>
                  <a:srgbClr val="6A9955"/>
                </a:solidFill>
                <a:latin typeface="Consolas" panose="020B0609020204030204" pitchFamily="49" charset="0"/>
              </a:rPr>
              <a:t>// break condition     </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    </a:t>
            </a:r>
            <a:r>
              <a:rPr lang="en-US" sz="3200" dirty="0">
                <a:solidFill>
                  <a:srgbClr val="C586C0"/>
                </a:solidFill>
                <a:latin typeface="Consolas" panose="020B0609020204030204" pitchFamily="49" charset="0"/>
              </a:rPr>
              <a:t>if</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i</a:t>
            </a:r>
            <a:r>
              <a:rPr lang="en-US" sz="3200" dirty="0">
                <a:solidFill>
                  <a:srgbClr val="D4D4D4"/>
                </a:solidFill>
                <a:latin typeface="Consolas" panose="020B0609020204030204" pitchFamily="49" charset="0"/>
              </a:rPr>
              <a:t> == </a:t>
            </a:r>
            <a:r>
              <a:rPr lang="en-US" sz="3200" dirty="0">
                <a:solidFill>
                  <a:srgbClr val="B5CEA8"/>
                </a:solidFill>
                <a:latin typeface="Consolas" panose="020B0609020204030204" pitchFamily="49" charset="0"/>
              </a:rPr>
              <a:t>3</a:t>
            </a:r>
            <a:r>
              <a:rPr lang="en-US" sz="3200" dirty="0">
                <a:solidFill>
                  <a:srgbClr val="D4D4D4"/>
                </a:solidFill>
                <a:latin typeface="Consolas" panose="020B0609020204030204" pitchFamily="49" charset="0"/>
              </a:rPr>
              <a:t>) {</a:t>
            </a:r>
          </a:p>
          <a:p>
            <a:r>
              <a:rPr lang="en-US" sz="3200" dirty="0">
                <a:solidFill>
                  <a:srgbClr val="D4D4D4"/>
                </a:solidFill>
                <a:latin typeface="Consolas" panose="020B0609020204030204" pitchFamily="49" charset="0"/>
              </a:rPr>
              <a:t>        </a:t>
            </a:r>
            <a:r>
              <a:rPr lang="en-US" sz="3200" dirty="0">
                <a:solidFill>
                  <a:srgbClr val="C586C0"/>
                </a:solidFill>
                <a:latin typeface="Consolas" panose="020B0609020204030204" pitchFamily="49" charset="0"/>
              </a:rPr>
              <a:t>break</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p>
          <a:p>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console</a:t>
            </a:r>
            <a:r>
              <a:rPr lang="en-US" sz="3200" dirty="0">
                <a:solidFill>
                  <a:srgbClr val="D4D4D4"/>
                </a:solidFill>
                <a:latin typeface="Consolas" panose="020B0609020204030204" pitchFamily="49" charset="0"/>
              </a:rPr>
              <a:t>.</a:t>
            </a:r>
            <a:r>
              <a:rPr lang="en-US" sz="3200" dirty="0">
                <a:solidFill>
                  <a:srgbClr val="DCDCAA"/>
                </a:solidFill>
                <a:latin typeface="Consolas" panose="020B0609020204030204" pitchFamily="49" charset="0"/>
              </a:rPr>
              <a:t>log</a:t>
            </a:r>
            <a:r>
              <a:rPr lang="en-US" sz="3200" dirty="0">
                <a:solidFill>
                  <a:srgbClr val="D4D4D4"/>
                </a:solidFill>
                <a:latin typeface="Consolas" panose="020B0609020204030204" pitchFamily="49" charset="0"/>
              </a:rPr>
              <a:t>(</a:t>
            </a:r>
            <a:r>
              <a:rPr lang="en-US" sz="3200" dirty="0">
                <a:solidFill>
                  <a:srgbClr val="9CDCFE"/>
                </a:solidFill>
                <a:latin typeface="Consolas" panose="020B0609020204030204" pitchFamily="49" charset="0"/>
              </a:rPr>
              <a:t>i</a:t>
            </a:r>
            <a:r>
              <a:rPr lang="en-US" sz="3200"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0582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232263"/>
          </a:xfrm>
        </p:spPr>
        <p:txBody>
          <a:bodyPr>
            <a:normAutofit/>
          </a:bodyPr>
          <a:lstStyle/>
          <a:p>
            <a:r>
              <a:rPr lang="en-US" sz="4800" b="1" dirty="0" smtClean="0">
                <a:effectLst>
                  <a:outerShdw blurRad="38100" dist="38100" dir="2700000" algn="tl">
                    <a:srgbClr val="000000">
                      <a:alpha val="43137"/>
                    </a:srgbClr>
                  </a:outerShdw>
                </a:effectLst>
              </a:rPr>
              <a:t>continue Statement </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1" y="1724298"/>
            <a:ext cx="10131425" cy="3892732"/>
          </a:xfrm>
        </p:spPr>
        <p:txBody>
          <a:bodyPr>
            <a:normAutofit/>
          </a:bodyPr>
          <a:lstStyle/>
          <a:p>
            <a:r>
              <a:rPr lang="en-US" sz="2800" dirty="0"/>
              <a:t>The continue statement is mostly used in the loop constructs. </a:t>
            </a:r>
            <a:endParaRPr lang="en-US" sz="2800" dirty="0" smtClean="0"/>
          </a:p>
          <a:p>
            <a:r>
              <a:rPr lang="en-US" sz="2800" dirty="0"/>
              <a:t>The continue statement is denoted by the continue keyword</a:t>
            </a:r>
            <a:r>
              <a:rPr lang="en-US" sz="2800" dirty="0" smtClean="0"/>
              <a:t>.</a:t>
            </a:r>
          </a:p>
          <a:p>
            <a:r>
              <a:rPr lang="en-US" sz="2800" dirty="0"/>
              <a:t>It is used to terminate the current execution of the loop and continue with the next repetition by returning the control to the beginning of the loop. </a:t>
            </a:r>
            <a:endParaRPr lang="en-US" sz="2800" dirty="0" smtClean="0"/>
          </a:p>
          <a:p>
            <a:r>
              <a:rPr lang="en-US" sz="2800" dirty="0"/>
              <a:t> This means, the continue statement will not terminate the loop entirely, but terminates the current execution. </a:t>
            </a:r>
          </a:p>
        </p:txBody>
      </p:sp>
    </p:spTree>
    <p:extLst>
      <p:ext uri="{BB962C8B-B14F-4D97-AF65-F5344CB8AC3E}">
        <p14:creationId xmlns:p14="http://schemas.microsoft.com/office/powerpoint/2010/main" val="340161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6091"/>
            <a:ext cx="10131425" cy="984069"/>
          </a:xfrm>
        </p:spPr>
        <p:txBody>
          <a:bodyPr/>
          <a:lstStyle/>
          <a:p>
            <a:r>
              <a:rPr lang="en-US" sz="4000" b="1" u="sng" dirty="0">
                <a:effectLst>
                  <a:outerShdw blurRad="38100" dist="38100" dir="2700000" algn="tl">
                    <a:srgbClr val="000000">
                      <a:alpha val="43137"/>
                    </a:srgbClr>
                  </a:outerShdw>
                </a:effectLst>
              </a:rPr>
              <a:t>Introduction</a:t>
            </a:r>
            <a:r>
              <a:rPr lang="en-US" dirty="0"/>
              <a:t> </a:t>
            </a:r>
          </a:p>
        </p:txBody>
      </p:sp>
      <p:sp>
        <p:nvSpPr>
          <p:cNvPr id="3" name="Content Placeholder 2"/>
          <p:cNvSpPr>
            <a:spLocks noGrp="1"/>
          </p:cNvSpPr>
          <p:nvPr>
            <p:ph idx="1"/>
          </p:nvPr>
        </p:nvSpPr>
        <p:spPr>
          <a:xfrm>
            <a:off x="685801" y="1763486"/>
            <a:ext cx="10131425" cy="4637313"/>
          </a:xfrm>
        </p:spPr>
        <p:txBody>
          <a:bodyPr>
            <a:normAutofit/>
          </a:bodyPr>
          <a:lstStyle/>
          <a:p>
            <a:r>
              <a:rPr lang="en-US" sz="2000" dirty="0"/>
              <a:t>Consider a scenario where you want to accept and display ten numbers to the user. </a:t>
            </a:r>
            <a:endParaRPr lang="en-US" sz="2000" dirty="0" smtClean="0"/>
          </a:p>
          <a:p>
            <a:r>
              <a:rPr lang="en-US" sz="2000" dirty="0"/>
              <a:t> Instead of writing the same lines of code again and again for 10 times, you can use loops. </a:t>
            </a:r>
            <a:endParaRPr lang="en-US" sz="2000" dirty="0" smtClean="0"/>
          </a:p>
          <a:p>
            <a:r>
              <a:rPr lang="en-US" sz="2000" dirty="0"/>
              <a:t>Loops allow you to execute a single statement or a block of statements multiple times. </a:t>
            </a:r>
            <a:endParaRPr lang="en-US" sz="2000" dirty="0" smtClean="0"/>
          </a:p>
          <a:p>
            <a:r>
              <a:rPr lang="en-US" sz="2000" dirty="0"/>
              <a:t>They are widely used when you want to display a series of numbers and accept repetitive input</a:t>
            </a:r>
            <a:r>
              <a:rPr lang="en-US" sz="2000" dirty="0" smtClean="0"/>
              <a:t>.</a:t>
            </a:r>
          </a:p>
          <a:p>
            <a:r>
              <a:rPr lang="en-US" sz="2000" dirty="0"/>
              <a:t> A loop construct consists of a condition that instructs the compiler the number of times a specific block of code will be executed. </a:t>
            </a:r>
            <a:endParaRPr lang="en-US" sz="2000" dirty="0" smtClean="0"/>
          </a:p>
          <a:p>
            <a:r>
              <a:rPr lang="en-US" sz="2000" dirty="0"/>
              <a:t>JavaScript supports three types of loops that are as follows:</a:t>
            </a:r>
          </a:p>
          <a:p>
            <a:pPr marL="0" indent="0">
              <a:buNone/>
            </a:pPr>
            <a:r>
              <a:rPr lang="en-US" sz="2000" b="1" dirty="0" smtClean="0">
                <a:solidFill>
                  <a:schemeClr val="bg1">
                    <a:lumMod val="95000"/>
                    <a:lumOff val="5000"/>
                  </a:schemeClr>
                </a:solidFill>
              </a:rPr>
              <a:t>For loop, while loop and do-while loop</a:t>
            </a:r>
          </a:p>
          <a:p>
            <a:r>
              <a:rPr lang="en-US" sz="2000" dirty="0"/>
              <a:t>If the condition is not specified within the construct, the loop continues infinitely. Such, loop constructs are referred to as infinite loops.</a:t>
            </a:r>
          </a:p>
          <a:p>
            <a:endParaRPr lang="en-US" dirty="0"/>
          </a:p>
        </p:txBody>
      </p:sp>
    </p:spTree>
    <p:extLst>
      <p:ext uri="{BB962C8B-B14F-4D97-AF65-F5344CB8AC3E}">
        <p14:creationId xmlns:p14="http://schemas.microsoft.com/office/powerpoint/2010/main" val="134130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smtClean="0">
                <a:effectLst>
                  <a:outerShdw blurRad="38100" dist="38100" dir="2700000" algn="tl">
                    <a:srgbClr val="000000">
                      <a:alpha val="43137"/>
                    </a:srgbClr>
                  </a:outerShdw>
                </a:effectLst>
              </a:rPr>
              <a:t>Flow diagram</a:t>
            </a:r>
            <a:endParaRPr lang="en-US" sz="4400" b="1" dirty="0">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srcRect l="42102" t="37411" r="18844" b="23661"/>
          <a:stretch/>
        </p:blipFill>
        <p:spPr>
          <a:xfrm>
            <a:off x="685801" y="2220686"/>
            <a:ext cx="10131425" cy="4127863"/>
          </a:xfrm>
          <a:prstGeom prst="rect">
            <a:avLst/>
          </a:prstGeom>
        </p:spPr>
      </p:pic>
    </p:spTree>
    <p:extLst>
      <p:ext uri="{BB962C8B-B14F-4D97-AF65-F5344CB8AC3E}">
        <p14:creationId xmlns:p14="http://schemas.microsoft.com/office/powerpoint/2010/main" val="424065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Code</a:t>
            </a:r>
            <a:endParaRPr lang="en-US" sz="5400" b="1" dirty="0">
              <a:effectLst>
                <a:outerShdw blurRad="38100" dist="38100" dir="2700000" algn="tl">
                  <a:srgbClr val="000000">
                    <a:alpha val="43137"/>
                  </a:srgbClr>
                </a:outerShdw>
              </a:effectLst>
            </a:endParaRPr>
          </a:p>
        </p:txBody>
      </p:sp>
      <p:sp>
        <p:nvSpPr>
          <p:cNvPr id="3" name="Rectangle 2"/>
          <p:cNvSpPr/>
          <p:nvPr/>
        </p:nvSpPr>
        <p:spPr>
          <a:xfrm>
            <a:off x="685800" y="2214716"/>
            <a:ext cx="10131425" cy="3970318"/>
          </a:xfrm>
          <a:prstGeom prst="rect">
            <a:avLst/>
          </a:prstGeom>
        </p:spPr>
        <p:txBody>
          <a:bodyPr wrap="square">
            <a:spAutoFit/>
          </a:bodyPr>
          <a:lstStyle/>
          <a:p>
            <a:r>
              <a:rPr lang="en-US" sz="2800" dirty="0">
                <a:solidFill>
                  <a:srgbClr val="569CD6"/>
                </a:solidFill>
                <a:latin typeface="Consolas" panose="020B0609020204030204" pitchFamily="49" charset="0"/>
              </a:rPr>
              <a:t>var</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result</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p>
          <a:p>
            <a:r>
              <a:rPr lang="en-US" sz="2800" dirty="0">
                <a:solidFill>
                  <a:srgbClr val="C586C0"/>
                </a:solidFill>
                <a:latin typeface="Consolas" panose="020B0609020204030204" pitchFamily="49" charset="0"/>
              </a:rPr>
              <a:t>for</a:t>
            </a:r>
            <a:r>
              <a:rPr lang="en-US" sz="2800" dirty="0">
                <a:solidFill>
                  <a:srgbClr val="D4D4D4"/>
                </a:solidFill>
                <a:latin typeface="Consolas" panose="020B0609020204030204" pitchFamily="49" charset="0"/>
              </a:rPr>
              <a:t> (</a:t>
            </a:r>
            <a:r>
              <a:rPr lang="en-US" sz="2800" dirty="0">
                <a:solidFill>
                  <a:srgbClr val="569CD6"/>
                </a:solidFill>
                <a:latin typeface="Consolas" panose="020B0609020204030204" pitchFamily="49" charset="0"/>
              </a:rPr>
              <a:t>var</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0</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&lt;= </a:t>
            </a:r>
            <a:r>
              <a:rPr lang="en-US" sz="2800" dirty="0">
                <a:solidFill>
                  <a:srgbClr val="B5CEA8"/>
                </a:solidFill>
                <a:latin typeface="Consolas" panose="020B0609020204030204" pitchFamily="49" charset="0"/>
              </a:rPr>
              <a:t>15</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a:t>
            </a:r>
          </a:p>
          <a:p>
            <a:r>
              <a:rPr lang="en-US" sz="2800" dirty="0">
                <a:solidFill>
                  <a:srgbClr val="D4D4D4"/>
                </a:solidFill>
                <a:latin typeface="Consolas" panose="020B0609020204030204" pitchFamily="49" charset="0"/>
              </a:rPr>
              <a:t>{          </a:t>
            </a:r>
          </a:p>
          <a:p>
            <a:r>
              <a:rPr lang="en-US" sz="2800" dirty="0">
                <a:solidFill>
                  <a:srgbClr val="D4D4D4"/>
                </a:solidFill>
                <a:latin typeface="Consolas" panose="020B0609020204030204" pitchFamily="49" charset="0"/>
              </a:rPr>
              <a:t>    </a:t>
            </a:r>
            <a:r>
              <a:rPr lang="en-US" sz="2800" dirty="0">
                <a:solidFill>
                  <a:srgbClr val="C586C0"/>
                </a:solidFill>
                <a:latin typeface="Consolas" panose="020B0609020204030204" pitchFamily="49" charset="0"/>
              </a:rPr>
              <a:t>if</a:t>
            </a:r>
            <a:r>
              <a:rPr lang="en-US" sz="2800" dirty="0">
                <a:solidFill>
                  <a:srgbClr val="D4D4D4"/>
                </a:solidFill>
                <a:latin typeface="Consolas" panose="020B0609020204030204" pitchFamily="49" charset="0"/>
              </a:rPr>
              <a:t>((</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a:t>
            </a:r>
            <a:r>
              <a:rPr lang="en-US" sz="2800" dirty="0">
                <a:solidFill>
                  <a:srgbClr val="B5CEA8"/>
                </a:solidFill>
                <a:latin typeface="Consolas" panose="020B0609020204030204" pitchFamily="49" charset="0"/>
              </a:rPr>
              <a:t>2</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0</a:t>
            </a:r>
            <a:r>
              <a:rPr lang="en-US" sz="2800" dirty="0">
                <a:solidFill>
                  <a:srgbClr val="D4D4D4"/>
                </a:solidFill>
                <a:latin typeface="Consolas" panose="020B0609020204030204" pitchFamily="49" charset="0"/>
              </a:rPr>
              <a:t>)          </a:t>
            </a:r>
          </a:p>
          <a:p>
            <a:r>
              <a:rPr lang="en-US" sz="2800" dirty="0">
                <a:solidFill>
                  <a:srgbClr val="D4D4D4"/>
                </a:solidFill>
                <a:latin typeface="Consolas" panose="020B0609020204030204" pitchFamily="49" charset="0"/>
              </a:rPr>
              <a:t>    {               </a:t>
            </a:r>
          </a:p>
          <a:p>
            <a:r>
              <a:rPr lang="en-US" sz="2800" dirty="0">
                <a:solidFill>
                  <a:srgbClr val="D4D4D4"/>
                </a:solidFill>
                <a:latin typeface="Consolas" panose="020B0609020204030204" pitchFamily="49" charset="0"/>
              </a:rPr>
              <a:t>        </a:t>
            </a:r>
            <a:r>
              <a:rPr lang="en-US" sz="2800" dirty="0">
                <a:solidFill>
                  <a:srgbClr val="C586C0"/>
                </a:solidFill>
                <a:latin typeface="Consolas" panose="020B0609020204030204" pitchFamily="49" charset="0"/>
              </a:rPr>
              <a:t>continue</a:t>
            </a:r>
            <a:r>
              <a:rPr lang="en-US" sz="2800" dirty="0">
                <a:solidFill>
                  <a:srgbClr val="D4D4D4"/>
                </a:solidFill>
                <a:latin typeface="Consolas" panose="020B0609020204030204" pitchFamily="49" charset="0"/>
              </a:rPr>
              <a:t>;         </a:t>
            </a:r>
          </a:p>
          <a:p>
            <a:r>
              <a:rPr lang="en-US" sz="2800" dirty="0">
                <a:solidFill>
                  <a:srgbClr val="D4D4D4"/>
                </a:solidFill>
                <a:latin typeface="Consolas" panose="020B0609020204030204" pitchFamily="49" charset="0"/>
              </a:rPr>
              <a:t>    }      </a:t>
            </a:r>
          </a:p>
          <a:p>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result</a:t>
            </a:r>
            <a:r>
              <a:rPr lang="en-US" sz="2800" dirty="0">
                <a:solidFill>
                  <a:srgbClr val="D4D4D4"/>
                </a:solidFill>
                <a:latin typeface="Consolas" panose="020B0609020204030204" pitchFamily="49" charset="0"/>
              </a:rPr>
              <a:t> = </a:t>
            </a:r>
            <a:r>
              <a:rPr lang="en-US" sz="2800" dirty="0">
                <a:solidFill>
                  <a:srgbClr val="9CDCFE"/>
                </a:solidFill>
                <a:latin typeface="Consolas" panose="020B0609020204030204" pitchFamily="49" charset="0"/>
              </a:rPr>
              <a:t>result</a:t>
            </a:r>
            <a:r>
              <a:rPr lang="en-US" sz="2800" dirty="0">
                <a:solidFill>
                  <a:srgbClr val="D4D4D4"/>
                </a:solidFill>
                <a:latin typeface="Consolas" panose="020B0609020204030204" pitchFamily="49" charset="0"/>
              </a:rPr>
              <a:t> + </a:t>
            </a:r>
            <a:r>
              <a:rPr lang="en-US" sz="2800" dirty="0">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 </a:t>
            </a:r>
            <a:r>
              <a:rPr lang="en-US" sz="2800" dirty="0">
                <a:solidFill>
                  <a:srgbClr val="CE9178"/>
                </a:solidFill>
                <a:latin typeface="Consolas" panose="020B0609020204030204" pitchFamily="49" charset="0"/>
              </a:rPr>
              <a:t>"</a:t>
            </a:r>
            <a:r>
              <a:rPr lang="en-US" sz="2800" dirty="0">
                <a:solidFill>
                  <a:srgbClr val="D7BA7D"/>
                </a:solidFill>
                <a:latin typeface="Consolas" panose="020B0609020204030204" pitchFamily="49" charset="0"/>
              </a:rPr>
              <a:t>\n</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  </a:t>
            </a:r>
          </a:p>
          <a:p>
            <a:r>
              <a:rPr lang="en-US" sz="2800" dirty="0">
                <a:solidFill>
                  <a:srgbClr val="D4D4D4"/>
                </a:solidFill>
                <a:latin typeface="Consolas" panose="020B0609020204030204" pitchFamily="49" charset="0"/>
              </a:rPr>
              <a:t>}</a:t>
            </a: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412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88571"/>
          </a:xfrm>
        </p:spPr>
        <p:txBody>
          <a:bodyPr>
            <a:normAutofit/>
          </a:bodyPr>
          <a:lstStyle/>
          <a:p>
            <a:r>
              <a:rPr lang="en-US" sz="4800" b="1" u="sng" dirty="0">
                <a:effectLst>
                  <a:outerShdw blurRad="38100" dist="38100" dir="2700000" algn="tl">
                    <a:srgbClr val="000000">
                      <a:alpha val="43137"/>
                    </a:srgbClr>
                  </a:outerShdw>
                </a:effectLst>
              </a:rPr>
              <a:t>while Loop </a:t>
            </a:r>
          </a:p>
        </p:txBody>
      </p:sp>
      <p:sp>
        <p:nvSpPr>
          <p:cNvPr id="3" name="Content Placeholder 2"/>
          <p:cNvSpPr>
            <a:spLocks noGrp="1"/>
          </p:cNvSpPr>
          <p:nvPr>
            <p:ph idx="1"/>
          </p:nvPr>
        </p:nvSpPr>
        <p:spPr>
          <a:xfrm>
            <a:off x="685801" y="1698171"/>
            <a:ext cx="10131425" cy="4872446"/>
          </a:xfrm>
        </p:spPr>
        <p:txBody>
          <a:bodyPr/>
          <a:lstStyle/>
          <a:p>
            <a:r>
              <a:rPr lang="en-US" sz="2000" dirty="0"/>
              <a:t>The while loop executes a block of code as long as the given condition remains true. </a:t>
            </a:r>
            <a:endParaRPr lang="en-US" sz="2000" dirty="0" smtClean="0"/>
          </a:p>
          <a:p>
            <a:r>
              <a:rPr lang="en-US" sz="2000" dirty="0"/>
              <a:t> The while loop begins with the while keyword, which is followed by parentheses containing a </a:t>
            </a:r>
            <a:r>
              <a:rPr lang="en-US" sz="2000" dirty="0" smtClean="0"/>
              <a:t>Boolean </a:t>
            </a:r>
            <a:r>
              <a:rPr lang="en-US" sz="2000" dirty="0"/>
              <a:t>condition. </a:t>
            </a:r>
            <a:endParaRPr lang="en-US" sz="2000" dirty="0" smtClean="0"/>
          </a:p>
          <a:p>
            <a:r>
              <a:rPr lang="en-US" sz="2000" dirty="0"/>
              <a:t> If this condition returns true, the block of statements within the while loop are executed. </a:t>
            </a:r>
            <a:endParaRPr lang="en-US" sz="2000" dirty="0" smtClean="0"/>
          </a:p>
          <a:p>
            <a:r>
              <a:rPr lang="en-US" sz="2000" dirty="0"/>
              <a:t>After every iteration, the program control is transferred back to the while statement, where the condition is again checked for another round of execution. This process is continued till the specified condition becomes </a:t>
            </a:r>
            <a:r>
              <a:rPr lang="en-US" sz="2000" dirty="0" smtClean="0"/>
              <a:t>false</a:t>
            </a:r>
          </a:p>
          <a:p>
            <a:r>
              <a:rPr lang="en-US" sz="2000" dirty="0"/>
              <a:t>Once the condition becomes false, the while statement stops the execution of loop and transfers the control to next statement appearing after the block. </a:t>
            </a:r>
            <a:endParaRPr lang="en-US" sz="2000" dirty="0" smtClean="0"/>
          </a:p>
          <a:p>
            <a:endParaRPr lang="en-US" dirty="0"/>
          </a:p>
        </p:txBody>
      </p:sp>
    </p:spTree>
    <p:extLst>
      <p:ext uri="{BB962C8B-B14F-4D97-AF65-F5344CB8AC3E}">
        <p14:creationId xmlns:p14="http://schemas.microsoft.com/office/powerpoint/2010/main" val="154740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92629"/>
          </a:xfrm>
        </p:spPr>
        <p:txBody>
          <a:bodyPr>
            <a:normAutofit/>
          </a:bodyPr>
          <a:lstStyle/>
          <a:p>
            <a:r>
              <a:rPr lang="en-US" sz="4400" b="1" dirty="0" smtClean="0">
                <a:effectLst>
                  <a:outerShdw blurRad="38100" dist="38100" dir="2700000" algn="tl">
                    <a:srgbClr val="000000">
                      <a:alpha val="43137"/>
                    </a:srgbClr>
                  </a:outerShdw>
                </a:effectLst>
              </a:rPr>
              <a:t>Flow diagram</a:t>
            </a:r>
            <a:endParaRPr lang="en-US" sz="4400" b="1" dirty="0">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2"/>
          <a:srcRect l="29653" t="26696" r="39023" b="38661"/>
          <a:stretch/>
        </p:blipFill>
        <p:spPr>
          <a:xfrm>
            <a:off x="940526" y="1685109"/>
            <a:ext cx="9326880" cy="4741817"/>
          </a:xfrm>
          <a:prstGeom prst="rect">
            <a:avLst/>
          </a:prstGeom>
        </p:spPr>
      </p:pic>
    </p:spTree>
    <p:extLst>
      <p:ext uri="{BB962C8B-B14F-4D97-AF65-F5344CB8AC3E}">
        <p14:creationId xmlns:p14="http://schemas.microsoft.com/office/powerpoint/2010/main" val="133035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01189"/>
          </a:xfrm>
        </p:spPr>
        <p:txBody>
          <a:bodyPr>
            <a:normAutofit fontScale="90000"/>
          </a:bodyPr>
          <a:lstStyle/>
          <a:p>
            <a:r>
              <a:rPr lang="en-US" sz="5300" b="1" dirty="0" smtClean="0">
                <a:effectLst>
                  <a:outerShdw blurRad="38100" dist="38100" dir="2700000" algn="tl">
                    <a:srgbClr val="000000">
                      <a:alpha val="43137"/>
                    </a:srgbClr>
                  </a:outerShdw>
                </a:effectLst>
              </a:rPr>
              <a:t>Syntax</a:t>
            </a:r>
            <a:endParaRPr lang="en-US" b="1" dirty="0">
              <a:effectLst>
                <a:outerShdw blurRad="38100" dist="38100" dir="2700000" algn="tl">
                  <a:srgbClr val="000000">
                    <a:alpha val="43137"/>
                  </a:srgbClr>
                </a:outerShdw>
              </a:effectLst>
            </a:endParaRPr>
          </a:p>
        </p:txBody>
      </p:sp>
      <p:sp>
        <p:nvSpPr>
          <p:cNvPr id="4" name="Rectangle 3"/>
          <p:cNvSpPr/>
          <p:nvPr/>
        </p:nvSpPr>
        <p:spPr>
          <a:xfrm>
            <a:off x="685800" y="1838738"/>
            <a:ext cx="10131426" cy="3477875"/>
          </a:xfrm>
          <a:prstGeom prst="rect">
            <a:avLst/>
          </a:prstGeom>
        </p:spPr>
        <p:txBody>
          <a:bodyPr wrap="square">
            <a:spAutoFit/>
          </a:bodyPr>
          <a:lstStyle/>
          <a:p>
            <a:r>
              <a:rPr lang="en-US" sz="4400" dirty="0"/>
              <a:t>while (condition) </a:t>
            </a:r>
            <a:endParaRPr lang="en-US" sz="4400" dirty="0" smtClean="0"/>
          </a:p>
          <a:p>
            <a:r>
              <a:rPr lang="en-US" sz="4400" dirty="0" smtClean="0"/>
              <a:t>{ </a:t>
            </a:r>
          </a:p>
          <a:p>
            <a:r>
              <a:rPr lang="en-US" sz="4400" dirty="0" smtClean="0"/>
              <a:t>// </a:t>
            </a:r>
            <a:r>
              <a:rPr lang="en-US" sz="4400" dirty="0"/>
              <a:t>statements; </a:t>
            </a:r>
            <a:endParaRPr lang="en-US" sz="4400" dirty="0" smtClean="0"/>
          </a:p>
          <a:p>
            <a:r>
              <a:rPr lang="en-US" sz="4400" dirty="0" smtClean="0"/>
              <a:t>} </a:t>
            </a:r>
          </a:p>
          <a:p>
            <a:r>
              <a:rPr lang="en-US" sz="4400" dirty="0" smtClean="0"/>
              <a:t>where</a:t>
            </a:r>
            <a:r>
              <a:rPr lang="en-US" sz="4400" dirty="0"/>
              <a:t>, condition: Is a </a:t>
            </a:r>
            <a:r>
              <a:rPr lang="en-US" sz="4400" dirty="0" smtClean="0"/>
              <a:t>Boolean </a:t>
            </a:r>
            <a:r>
              <a:rPr lang="en-US" sz="4400" dirty="0"/>
              <a:t>expression.</a:t>
            </a:r>
          </a:p>
        </p:txBody>
      </p:sp>
    </p:spTree>
    <p:extLst>
      <p:ext uri="{BB962C8B-B14F-4D97-AF65-F5344CB8AC3E}">
        <p14:creationId xmlns:p14="http://schemas.microsoft.com/office/powerpoint/2010/main" val="169249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smtClean="0">
                <a:effectLst>
                  <a:outerShdw blurRad="38100" dist="38100" dir="2700000" algn="tl">
                    <a:srgbClr val="000000">
                      <a:alpha val="43137"/>
                    </a:srgbClr>
                  </a:outerShdw>
                </a:effectLst>
              </a:rPr>
              <a:t>Code</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85801" y="2142067"/>
            <a:ext cx="10131425" cy="3501087"/>
          </a:xfrm>
        </p:spPr>
        <p:txBody>
          <a:bodyPr>
            <a:normAutofit/>
          </a:bodyPr>
          <a:lstStyle/>
          <a:p>
            <a:pPr marL="0" indent="0">
              <a:buNone/>
            </a:pPr>
            <a:r>
              <a:rPr lang="nn-NO" sz="3600" dirty="0"/>
              <a:t>var i=0;</a:t>
            </a:r>
          </a:p>
          <a:p>
            <a:pPr marL="0" indent="0">
              <a:buNone/>
            </a:pPr>
            <a:r>
              <a:rPr lang="nn-NO" sz="3600" dirty="0"/>
              <a:t>while(i&lt;10){</a:t>
            </a:r>
          </a:p>
          <a:p>
            <a:pPr marL="0" indent="0">
              <a:buNone/>
            </a:pPr>
            <a:r>
              <a:rPr lang="nn-NO" sz="3600" dirty="0"/>
              <a:t>    console.log(i);</a:t>
            </a:r>
          </a:p>
          <a:p>
            <a:pPr marL="0" indent="0">
              <a:buNone/>
            </a:pPr>
            <a:r>
              <a:rPr lang="nn-NO" sz="3600" dirty="0"/>
              <a:t>    i++;</a:t>
            </a:r>
          </a:p>
          <a:p>
            <a:pPr marL="0" indent="0">
              <a:buNone/>
            </a:pPr>
            <a:r>
              <a:rPr lang="nn-NO" sz="3600" dirty="0"/>
              <a:t>}</a:t>
            </a:r>
          </a:p>
        </p:txBody>
      </p:sp>
    </p:spTree>
    <p:extLst>
      <p:ext uri="{BB962C8B-B14F-4D97-AF65-F5344CB8AC3E}">
        <p14:creationId xmlns:p14="http://schemas.microsoft.com/office/powerpoint/2010/main" val="211843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23257"/>
          </a:xfrm>
        </p:spPr>
        <p:txBody>
          <a:bodyPr>
            <a:normAutofit/>
          </a:bodyPr>
          <a:lstStyle/>
          <a:p>
            <a:r>
              <a:rPr lang="en-US" sz="5400" b="1" dirty="0">
                <a:effectLst>
                  <a:outerShdw blurRad="38100" dist="38100" dir="2700000" algn="tl">
                    <a:srgbClr val="000000">
                      <a:alpha val="43137"/>
                    </a:srgbClr>
                  </a:outerShdw>
                </a:effectLst>
              </a:rPr>
              <a:t>for Loop </a:t>
            </a:r>
          </a:p>
        </p:txBody>
      </p:sp>
      <p:sp>
        <p:nvSpPr>
          <p:cNvPr id="3" name="Content Placeholder 2"/>
          <p:cNvSpPr>
            <a:spLocks noGrp="1"/>
          </p:cNvSpPr>
          <p:nvPr>
            <p:ph idx="1"/>
          </p:nvPr>
        </p:nvSpPr>
        <p:spPr>
          <a:xfrm>
            <a:off x="685801" y="1632857"/>
            <a:ext cx="10131425" cy="4689566"/>
          </a:xfrm>
        </p:spPr>
        <p:txBody>
          <a:bodyPr>
            <a:normAutofit/>
          </a:bodyPr>
          <a:lstStyle/>
          <a:p>
            <a:r>
              <a:rPr lang="en-US" sz="2400" dirty="0"/>
              <a:t>The for loop is similar to the while loop in functionality. </a:t>
            </a:r>
            <a:endParaRPr lang="en-US" sz="2400" dirty="0" smtClean="0"/>
          </a:p>
          <a:p>
            <a:r>
              <a:rPr lang="en-US" sz="2400" dirty="0"/>
              <a:t>It executes the statements within the loop as long as the given condition is true. </a:t>
            </a:r>
            <a:endParaRPr lang="en-US" sz="2400" dirty="0" smtClean="0"/>
          </a:p>
          <a:p>
            <a:r>
              <a:rPr lang="en-US" sz="2400" dirty="0"/>
              <a:t> Unlike the while loop, the for loop specifies the loop control statements at the top instead in the body of the loop. </a:t>
            </a:r>
            <a:endParaRPr lang="en-US" sz="2400" dirty="0" smtClean="0"/>
          </a:p>
          <a:p>
            <a:r>
              <a:rPr lang="en-US" sz="2400" dirty="0"/>
              <a:t>The for loop begins with the for keyword, which is followed by parentheses containing three expressions, each of which are separated by a semicolon. </a:t>
            </a:r>
            <a:endParaRPr lang="en-US" sz="2400" dirty="0" smtClean="0"/>
          </a:p>
          <a:p>
            <a:r>
              <a:rPr lang="en-US" sz="2400" dirty="0"/>
              <a:t> The three expressions are referred to as initialization expression, condition expression, and increment/ decrement expression respectively. </a:t>
            </a:r>
            <a:endParaRPr lang="en-US" sz="2400" dirty="0" smtClean="0"/>
          </a:p>
          <a:p>
            <a:r>
              <a:rPr lang="en-US" sz="2400" dirty="0"/>
              <a:t>These three expressions are optional.</a:t>
            </a:r>
          </a:p>
        </p:txBody>
      </p:sp>
    </p:spTree>
    <p:extLst>
      <p:ext uri="{BB962C8B-B14F-4D97-AF65-F5344CB8AC3E}">
        <p14:creationId xmlns:p14="http://schemas.microsoft.com/office/powerpoint/2010/main" val="250672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09601"/>
            <a:ext cx="10131425" cy="605246"/>
          </a:xfrm>
        </p:spPr>
        <p:txBody>
          <a:bodyPr>
            <a:normAutofit fontScale="90000"/>
          </a:bodyPr>
          <a:lstStyle/>
          <a:p>
            <a:r>
              <a:rPr lang="en-US" b="1" dirty="0" smtClean="0">
                <a:effectLst>
                  <a:outerShdw blurRad="38100" dist="38100" dir="2700000" algn="tl">
                    <a:srgbClr val="000000">
                      <a:alpha val="43137"/>
                    </a:srgbClr>
                  </a:outerShdw>
                </a:effectLst>
              </a:rPr>
              <a:t>Flow diagram</a:t>
            </a:r>
            <a:endParaRPr lang="en-US" b="1" dirty="0">
              <a:effectLst>
                <a:outerShdw blurRad="38100" dist="38100" dir="2700000" algn="tl">
                  <a:srgbClr val="000000">
                    <a:alpha val="43137"/>
                  </a:srgbClr>
                </a:outerShdw>
              </a:effectLst>
            </a:endParaRPr>
          </a:p>
        </p:txBody>
      </p:sp>
      <p:pic>
        <p:nvPicPr>
          <p:cNvPr id="1026" name="Picture 2" descr="JavaScript for loop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214847"/>
            <a:ext cx="6844937" cy="522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9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57943"/>
          </a:xfrm>
        </p:spPr>
        <p:txBody>
          <a:bodyPr>
            <a:normAutofit/>
          </a:bodyPr>
          <a:lstStyle/>
          <a:p>
            <a:r>
              <a:rPr lang="en-US" sz="4400" b="1" dirty="0" smtClean="0">
                <a:effectLst>
                  <a:outerShdw blurRad="38100" dist="38100" dir="2700000" algn="tl">
                    <a:srgbClr val="000000">
                      <a:alpha val="43137"/>
                    </a:srgbClr>
                  </a:outerShdw>
                </a:effectLst>
              </a:rPr>
              <a:t>Syntax</a:t>
            </a:r>
            <a:endParaRPr lang="en-US" sz="4400" b="1" dirty="0">
              <a:effectLst>
                <a:outerShdw blurRad="38100" dist="38100" dir="2700000" algn="tl">
                  <a:srgbClr val="000000">
                    <a:alpha val="43137"/>
                  </a:srgbClr>
                </a:outerShdw>
              </a:effectLst>
            </a:endParaRPr>
          </a:p>
        </p:txBody>
      </p:sp>
      <p:sp>
        <p:nvSpPr>
          <p:cNvPr id="3" name="Rectangle 2"/>
          <p:cNvSpPr/>
          <p:nvPr/>
        </p:nvSpPr>
        <p:spPr>
          <a:xfrm>
            <a:off x="685801" y="1671432"/>
            <a:ext cx="9659982" cy="3970318"/>
          </a:xfrm>
          <a:prstGeom prst="rect">
            <a:avLst/>
          </a:prstGeom>
        </p:spPr>
        <p:txBody>
          <a:bodyPr wrap="square">
            <a:spAutoFit/>
          </a:bodyPr>
          <a:lstStyle/>
          <a:p>
            <a:r>
              <a:rPr lang="en-US" sz="2800" dirty="0"/>
              <a:t>for (initialization; condition; increment/decrement</a:t>
            </a:r>
            <a:r>
              <a:rPr lang="en-US" sz="2800" dirty="0" smtClean="0"/>
              <a:t>)</a:t>
            </a:r>
          </a:p>
          <a:p>
            <a:r>
              <a:rPr lang="en-US" sz="2800" dirty="0" smtClean="0"/>
              <a:t> </a:t>
            </a:r>
            <a:r>
              <a:rPr lang="en-US" sz="2800" dirty="0"/>
              <a:t>{ </a:t>
            </a:r>
            <a:endParaRPr lang="en-US" sz="2800" dirty="0" smtClean="0"/>
          </a:p>
          <a:p>
            <a:r>
              <a:rPr lang="en-US" sz="2800" dirty="0"/>
              <a:t> </a:t>
            </a:r>
            <a:r>
              <a:rPr lang="en-US" sz="2800" dirty="0" smtClean="0"/>
              <a:t>      // </a:t>
            </a:r>
            <a:r>
              <a:rPr lang="en-US" sz="2800" dirty="0"/>
              <a:t>statements; </a:t>
            </a:r>
            <a:endParaRPr lang="en-US" sz="2800" dirty="0" smtClean="0"/>
          </a:p>
          <a:p>
            <a:r>
              <a:rPr lang="en-US" sz="2800" dirty="0" smtClean="0"/>
              <a:t>} </a:t>
            </a:r>
          </a:p>
          <a:p>
            <a:r>
              <a:rPr lang="en-US" sz="2800" dirty="0" smtClean="0"/>
              <a:t>where</a:t>
            </a:r>
            <a:r>
              <a:rPr lang="en-US" sz="2800" dirty="0"/>
              <a:t>, </a:t>
            </a:r>
            <a:endParaRPr lang="en-US" sz="2800" dirty="0" smtClean="0"/>
          </a:p>
          <a:p>
            <a:r>
              <a:rPr lang="en-US" sz="2800" b="1" dirty="0" smtClean="0">
                <a:solidFill>
                  <a:schemeClr val="bg1">
                    <a:lumMod val="95000"/>
                    <a:lumOff val="5000"/>
                  </a:schemeClr>
                </a:solidFill>
              </a:rPr>
              <a:t>initialization</a:t>
            </a:r>
            <a:r>
              <a:rPr lang="en-US" sz="2800" b="1" dirty="0">
                <a:solidFill>
                  <a:schemeClr val="bg1">
                    <a:lumMod val="95000"/>
                    <a:lumOff val="5000"/>
                  </a:schemeClr>
                </a:solidFill>
              </a:rPr>
              <a:t>: </a:t>
            </a:r>
            <a:r>
              <a:rPr lang="en-US" sz="2800" dirty="0"/>
              <a:t>Initializes the variable(s) that will be used in the condition. </a:t>
            </a:r>
            <a:endParaRPr lang="en-US" sz="2800" dirty="0" smtClean="0"/>
          </a:p>
          <a:p>
            <a:r>
              <a:rPr lang="en-US" sz="2800" b="1" dirty="0" smtClean="0">
                <a:solidFill>
                  <a:schemeClr val="bg1">
                    <a:lumMod val="95000"/>
                    <a:lumOff val="5000"/>
                  </a:schemeClr>
                </a:solidFill>
              </a:rPr>
              <a:t>condition</a:t>
            </a:r>
            <a:r>
              <a:rPr lang="en-US" sz="2800" b="1" dirty="0">
                <a:solidFill>
                  <a:schemeClr val="bg1">
                    <a:lumMod val="95000"/>
                    <a:lumOff val="5000"/>
                  </a:schemeClr>
                </a:solidFill>
              </a:rPr>
              <a:t>: </a:t>
            </a:r>
            <a:r>
              <a:rPr lang="en-US" sz="2800" dirty="0"/>
              <a:t>Comprises the condition that is checked, before the statements in the loop are executed.</a:t>
            </a:r>
          </a:p>
        </p:txBody>
      </p:sp>
    </p:spTree>
    <p:extLst>
      <p:ext uri="{BB962C8B-B14F-4D97-AF65-F5344CB8AC3E}">
        <p14:creationId xmlns:p14="http://schemas.microsoft.com/office/powerpoint/2010/main" val="2372186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138</TotalTime>
  <Words>766</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Celestial</vt:lpstr>
      <vt:lpstr>LOOPS</vt:lpstr>
      <vt:lpstr>Introduction </vt:lpstr>
      <vt:lpstr>while Loop </vt:lpstr>
      <vt:lpstr>Flow diagram</vt:lpstr>
      <vt:lpstr>Syntax</vt:lpstr>
      <vt:lpstr>Code</vt:lpstr>
      <vt:lpstr>for Loop </vt:lpstr>
      <vt:lpstr>Flow diagram</vt:lpstr>
      <vt:lpstr>Syntax</vt:lpstr>
      <vt:lpstr>Cont.. </vt:lpstr>
      <vt:lpstr>Code</vt:lpstr>
      <vt:lpstr>do-while Loop</vt:lpstr>
      <vt:lpstr>Flow diagram</vt:lpstr>
      <vt:lpstr>syntax</vt:lpstr>
      <vt:lpstr>Code</vt:lpstr>
      <vt:lpstr>Break statement</vt:lpstr>
      <vt:lpstr>Flow execution</vt:lpstr>
      <vt:lpstr>code</vt:lpstr>
      <vt:lpstr>continue Statement </vt:lpstr>
      <vt:lpstr>Flow diagram</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Windows User</dc:creator>
  <cp:lastModifiedBy>Windows User</cp:lastModifiedBy>
  <cp:revision>22</cp:revision>
  <dcterms:created xsi:type="dcterms:W3CDTF">2021-05-10T17:22:23Z</dcterms:created>
  <dcterms:modified xsi:type="dcterms:W3CDTF">2021-05-11T18:44:55Z</dcterms:modified>
</cp:coreProperties>
</file>