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7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DF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2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685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736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9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3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2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1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6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5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3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0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8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47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3E1F-FC8A-44FC-8B9F-A4D3A1DC5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100" y="818321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INTRODUCTION TO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29951-65CA-4B11-87DB-0FEB770F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84" y="5340625"/>
            <a:ext cx="5592416" cy="699053"/>
          </a:xfrm>
        </p:spPr>
        <p:txBody>
          <a:bodyPr/>
          <a:lstStyle/>
          <a:p>
            <a:r>
              <a:rPr lang="en-US" sz="2400" b="1" dirty="0"/>
              <a:t>Prepared by</a:t>
            </a:r>
            <a:r>
              <a:rPr lang="en-US" sz="2400" dirty="0"/>
              <a:t>: </a:t>
            </a:r>
            <a:r>
              <a:rPr lang="en-US" dirty="0"/>
              <a:t>	</a:t>
            </a:r>
            <a:r>
              <a:rPr lang="en-US" sz="2400" b="1" dirty="0"/>
              <a:t>Muniba Javaid Khan</a:t>
            </a:r>
            <a:endParaRPr lang="en-US" b="1" dirty="0"/>
          </a:p>
        </p:txBody>
      </p:sp>
      <p:pic>
        <p:nvPicPr>
          <p:cNvPr id="1026" name="Picture 2" descr="Javascript Logo Stock Illustrations – 326 Javascript Logo Stock  Illustrations, Vectors &amp; Clipart - Dreamstime">
            <a:extLst>
              <a:ext uri="{FF2B5EF4-FFF2-40B4-BE49-F238E27FC236}">
                <a16:creationId xmlns:a16="http://schemas.microsoft.com/office/drawing/2014/main" id="{B9F23995-CED7-46F1-9B7A-FD6BC3AE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79" y="3107455"/>
            <a:ext cx="3856382" cy="212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7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DDE2-1B3F-4D3A-817D-E477DB48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940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Cont.…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E28F-CDD6-4D61-8BBD-B62E999A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44487"/>
            <a:ext cx="8915400" cy="42944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2004, Google implemented a standardized version of AJAX technology on their Gmail and Google Maps products.</a:t>
            </a:r>
          </a:p>
          <a:p>
            <a:r>
              <a:rPr lang="en-US" dirty="0"/>
              <a:t>After Ajax JavaScript scene exploded, with new powerful libraries like jQuery which abstracted away browser inconsistencies and made it easier to apply design patterns.</a:t>
            </a:r>
          </a:p>
          <a:p>
            <a:r>
              <a:rPr lang="en-US" dirty="0"/>
              <a:t>At that time there were lots of effort done by libraries like: </a:t>
            </a:r>
          </a:p>
          <a:p>
            <a:pPr lvl="1">
              <a:buAutoNum type="alphaLcPeriod"/>
            </a:pPr>
            <a:r>
              <a:rPr lang="en-US" dirty="0"/>
              <a:t>Prototype </a:t>
            </a:r>
          </a:p>
          <a:p>
            <a:pPr lvl="1">
              <a:buAutoNum type="alphaLcPeriod"/>
            </a:pPr>
            <a:r>
              <a:rPr lang="en-US" dirty="0"/>
              <a:t>jQuery </a:t>
            </a:r>
          </a:p>
          <a:p>
            <a:pPr lvl="1">
              <a:buAutoNum type="alphaLcPeriod"/>
            </a:pPr>
            <a:r>
              <a:rPr lang="en-US" dirty="0"/>
              <a:t>Dojo </a:t>
            </a:r>
          </a:p>
          <a:p>
            <a:pPr lvl="1">
              <a:buAutoNum type="alphaLcPeriod"/>
            </a:pPr>
            <a:r>
              <a:rPr lang="en-US" dirty="0" err="1"/>
              <a:t>Mootools</a:t>
            </a:r>
            <a:r>
              <a:rPr lang="en-US" dirty="0"/>
              <a:t> </a:t>
            </a:r>
          </a:p>
          <a:p>
            <a:pPr lvl="1">
              <a:buAutoNum type="alphaLcPeriod"/>
            </a:pPr>
            <a:r>
              <a:rPr lang="en-US" dirty="0"/>
              <a:t>And many others </a:t>
            </a:r>
          </a:p>
          <a:p>
            <a:r>
              <a:rPr lang="en-US" dirty="0"/>
              <a:t>jQuery outshine here and was the most popular JavaScript library for web interfaces</a:t>
            </a:r>
          </a:p>
        </p:txBody>
      </p:sp>
    </p:spTree>
    <p:extLst>
      <p:ext uri="{BB962C8B-B14F-4D97-AF65-F5344CB8AC3E}">
        <p14:creationId xmlns:p14="http://schemas.microsoft.com/office/powerpoint/2010/main" val="150108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71CA-56C1-4584-AFC3-8021D61A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FFCC00"/>
                </a:solidFill>
              </a:rPr>
              <a:t>Cont.…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5455-F0CA-4D7B-90E2-A20E3473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742" y="1537253"/>
            <a:ext cx="8915400" cy="4280452"/>
          </a:xfrm>
        </p:spPr>
        <p:txBody>
          <a:bodyPr>
            <a:normAutofit/>
          </a:bodyPr>
          <a:lstStyle/>
          <a:p>
            <a:r>
              <a:rPr lang="en-US" dirty="0"/>
              <a:t>jQuery is cross-platform JavaScript library designed to simplify the client-side scripting. It is free, open-source software. </a:t>
            </a:r>
          </a:p>
          <a:p>
            <a:r>
              <a:rPr lang="en-US" dirty="0"/>
              <a:t>jQuery is a lightweight, "write less, do more", JavaScript library. </a:t>
            </a:r>
          </a:p>
          <a:p>
            <a:r>
              <a:rPr lang="en-US" dirty="0"/>
              <a:t>jQuery takes a lot of common tasks that require many lines of JavaScript code to accomplish, and wraps them into methods that you can call with a single line of code.</a:t>
            </a:r>
          </a:p>
          <a:p>
            <a:r>
              <a:rPr lang="en-US" dirty="0"/>
              <a:t>jQuery made is easier to write JavaScript code once and it will run well on all browsers and version. </a:t>
            </a:r>
          </a:p>
          <a:p>
            <a:r>
              <a:rPr lang="en-US" dirty="0"/>
              <a:t>jQuery handle that internally </a:t>
            </a:r>
          </a:p>
          <a:p>
            <a:r>
              <a:rPr lang="en-US" dirty="0"/>
              <a:t>jQuery became fantastically popular due to its ease of use </a:t>
            </a:r>
          </a:p>
          <a:p>
            <a:r>
              <a:rPr lang="en-US" dirty="0"/>
              <a:t>Ease of use does not necessarily result ease of maintenance.</a:t>
            </a:r>
          </a:p>
        </p:txBody>
      </p:sp>
    </p:spTree>
    <p:extLst>
      <p:ext uri="{BB962C8B-B14F-4D97-AF65-F5344CB8AC3E}">
        <p14:creationId xmlns:p14="http://schemas.microsoft.com/office/powerpoint/2010/main" val="114947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9314-F703-4EBB-8CC7-23030611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EF30-BCBC-46CC-A260-6AC5F58B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0E0B-C194-40A3-B390-092B78FF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281" y="716875"/>
            <a:ext cx="9435548" cy="13239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LET START JAVASCRIPT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B697-F987-4358-BB53-936345C9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429" y="2491408"/>
            <a:ext cx="8915400" cy="2252870"/>
          </a:xfrm>
        </p:spPr>
        <p:txBody>
          <a:bodyPr/>
          <a:lstStyle/>
          <a:p>
            <a:r>
              <a:rPr lang="en-US" dirty="0"/>
              <a:t>To work with JavaScript you don’t need any software </a:t>
            </a:r>
          </a:p>
          <a:p>
            <a:r>
              <a:rPr lang="en-US" dirty="0"/>
              <a:t>You just need to have Browser installed on your machine and you can use any text editor to write code. </a:t>
            </a:r>
          </a:p>
          <a:p>
            <a:r>
              <a:rPr lang="en-US" dirty="0"/>
              <a:t>To manage projects and organize files we use IDE 4. We will use Microsoft’s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96130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B6E3-52CF-45BC-8C54-6A0AD67A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838" y="915658"/>
            <a:ext cx="8911687" cy="833629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7E83-B9CE-4E8D-B896-3A3B3CEE9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907" y="2756452"/>
            <a:ext cx="8915400" cy="1537252"/>
          </a:xfrm>
        </p:spPr>
        <p:txBody>
          <a:bodyPr/>
          <a:lstStyle/>
          <a:p>
            <a:r>
              <a:rPr lang="en-US" sz="3200" dirty="0"/>
              <a:t>Download and install Visual Studio code </a:t>
            </a:r>
          </a:p>
          <a:p>
            <a:pPr marL="0" indent="0" algn="ctr">
              <a:buNone/>
            </a:pPr>
            <a:r>
              <a:rPr lang="en-US" sz="3200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293433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2A66-1488-4908-8ACB-33BFE3FC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How to use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FD81-18CD-4006-B953-4EBF0396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842052"/>
          </a:xfrm>
        </p:spPr>
        <p:txBody>
          <a:bodyPr/>
          <a:lstStyle/>
          <a:p>
            <a:r>
              <a:rPr lang="en-US" dirty="0"/>
              <a:t>Open Visual Studio code and create two files </a:t>
            </a:r>
          </a:p>
          <a:p>
            <a:pPr lvl="1">
              <a:lnSpc>
                <a:spcPct val="90000"/>
              </a:lnSpc>
              <a:buFont typeface="Wingdings 3" charset="2"/>
              <a:buAutoNum type="alphaLcPeriod"/>
            </a:pPr>
            <a:r>
              <a:rPr lang="en-US" dirty="0"/>
              <a:t>	</a:t>
            </a:r>
            <a:r>
              <a:rPr lang="en-US" sz="1800" dirty="0"/>
              <a:t>index.html </a:t>
            </a:r>
          </a:p>
          <a:p>
            <a:pPr lvl="1">
              <a:lnSpc>
                <a:spcPct val="90000"/>
              </a:lnSpc>
              <a:buFont typeface="Wingdings 3" charset="2"/>
              <a:buAutoNum type="alphaLcPeriod"/>
            </a:pPr>
            <a:r>
              <a:rPr lang="en-US" sz="1800" dirty="0"/>
              <a:t>	index.js</a:t>
            </a:r>
          </a:p>
        </p:txBody>
      </p:sp>
    </p:spTree>
    <p:extLst>
      <p:ext uri="{BB962C8B-B14F-4D97-AF65-F5344CB8AC3E}">
        <p14:creationId xmlns:p14="http://schemas.microsoft.com/office/powerpoint/2010/main" val="236965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5DE1-65F0-48FA-9E30-E1732DDC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260" y="729507"/>
            <a:ext cx="8911687" cy="128089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Initial Code and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FCF2-5C0E-4335-99E0-F5FB5DC4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49357"/>
          </a:xfrm>
        </p:spPr>
        <p:txBody>
          <a:bodyPr/>
          <a:lstStyle/>
          <a:p>
            <a:r>
              <a:rPr lang="en-US" dirty="0"/>
              <a:t>1. Open file in browser and you will see alert in browser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AC39B-538E-4CDE-AEBF-485C3518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85" y="2782957"/>
            <a:ext cx="7527235" cy="36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5F13-92BE-499A-9D24-F6864AE9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1016-B28E-4348-9276-B6E4879E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617" y="1696277"/>
            <a:ext cx="9261282" cy="4373219"/>
          </a:xfrm>
        </p:spPr>
        <p:txBody>
          <a:bodyPr>
            <a:normAutofit/>
          </a:bodyPr>
          <a:lstStyle/>
          <a:p>
            <a:r>
              <a:rPr lang="en-US" sz="2000" dirty="0"/>
              <a:t>An alert is a box that pops up to give the user a message. </a:t>
            </a:r>
          </a:p>
          <a:p>
            <a:r>
              <a:rPr lang="en-US" sz="2000" dirty="0"/>
              <a:t>Here's code for an alert that displays the message "Thanks for your input!"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alert is a keyword </a:t>
            </a:r>
          </a:p>
          <a:p>
            <a:r>
              <a:rPr lang="en-US" sz="2000" dirty="0"/>
              <a:t>The quoted text "Thanks for your input!" is called a text string or simply a string.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4D6FC-AE62-4202-B98F-628BDD2636B6}"/>
              </a:ext>
            </a:extLst>
          </p:cNvPr>
          <p:cNvSpPr txBox="1"/>
          <p:nvPr/>
        </p:nvSpPr>
        <p:spPr>
          <a:xfrm>
            <a:off x="4452731" y="2967335"/>
            <a:ext cx="3684104" cy="461665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marL="400050" lvl="1" indent="0" algn="ctr">
              <a:buNone/>
            </a:pPr>
            <a:r>
              <a:rPr lang="en-US" sz="2400" b="1" dirty="0"/>
              <a:t>alert("Hello World"); </a:t>
            </a:r>
          </a:p>
        </p:txBody>
      </p:sp>
    </p:spTree>
    <p:extLst>
      <p:ext uri="{BB962C8B-B14F-4D97-AF65-F5344CB8AC3E}">
        <p14:creationId xmlns:p14="http://schemas.microsoft.com/office/powerpoint/2010/main" val="302056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69DB-F1AC-4FCB-94CA-EA500A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386" y="920275"/>
            <a:ext cx="8911687" cy="128089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93219-C552-4FCF-A786-89EF41B8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673" y="2385390"/>
            <a:ext cx="8915400" cy="3552335"/>
          </a:xfrm>
        </p:spPr>
        <p:txBody>
          <a:bodyPr/>
          <a:lstStyle/>
          <a:p>
            <a:r>
              <a:rPr lang="en-US" dirty="0"/>
              <a:t>‘window. Alert’ and ‘alert’ are the same </a:t>
            </a:r>
          </a:p>
          <a:p>
            <a:r>
              <a:rPr lang="en-US" dirty="0"/>
              <a:t>window is object in browser which contains many other objects and properties, and alert is one of them. </a:t>
            </a:r>
          </a:p>
          <a:p>
            <a:r>
              <a:rPr lang="en-US" dirty="0"/>
              <a:t>alert is a function that take any input and display it in popup to user </a:t>
            </a:r>
          </a:p>
          <a:p>
            <a:r>
              <a:rPr lang="en-US" dirty="0"/>
              <a:t>Alerts are not available when you are working with server side JavaScript </a:t>
            </a:r>
          </a:p>
        </p:txBody>
      </p:sp>
    </p:spTree>
    <p:extLst>
      <p:ext uri="{BB962C8B-B14F-4D97-AF65-F5344CB8AC3E}">
        <p14:creationId xmlns:p14="http://schemas.microsoft.com/office/powerpoint/2010/main" val="4170017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B811-ADF2-486A-8214-39CA3513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629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CONSOL.LOG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38C6-1C28-461A-9D05-294FE632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console.log is function that write message on console/terminal </a:t>
            </a:r>
          </a:p>
          <a:p>
            <a:r>
              <a:rPr lang="en-US" dirty="0"/>
              <a:t>Objective of console.log is to create logs for debugging </a:t>
            </a:r>
          </a:p>
          <a:p>
            <a:r>
              <a:rPr lang="en-US" dirty="0"/>
              <a:t>Instead of displaying text to user it shows output in browser’s developer tool </a:t>
            </a:r>
          </a:p>
          <a:p>
            <a:r>
              <a:rPr lang="en-US" dirty="0"/>
              <a:t>Also when working with server side JavaScript, we can use console.log for logging and output will be in terminal.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ED51C-2F8B-4FF2-82E8-93A1603C1979}"/>
              </a:ext>
            </a:extLst>
          </p:cNvPr>
          <p:cNvSpPr txBox="1"/>
          <p:nvPr/>
        </p:nvSpPr>
        <p:spPr>
          <a:xfrm>
            <a:off x="3458817" y="4359965"/>
            <a:ext cx="7620000" cy="830997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marL="1714500" lvl="4"/>
            <a:r>
              <a:rPr lang="en-US" sz="2400" b="1" dirty="0"/>
              <a:t>console.log("Hello World"); </a:t>
            </a:r>
          </a:p>
          <a:p>
            <a:pPr marL="1714500" lvl="4"/>
            <a:r>
              <a:rPr lang="en-US" sz="2400" b="1" dirty="0"/>
              <a:t>console.log(2+8);</a:t>
            </a:r>
          </a:p>
        </p:txBody>
      </p:sp>
    </p:spTree>
    <p:extLst>
      <p:ext uri="{BB962C8B-B14F-4D97-AF65-F5344CB8AC3E}">
        <p14:creationId xmlns:p14="http://schemas.microsoft.com/office/powerpoint/2010/main" val="87839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B70E-DAC7-4C4B-BA7F-9E86C300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86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CC0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8A4C-76E5-48E0-8022-0CD23825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229" y="1657780"/>
            <a:ext cx="8915400" cy="2821455"/>
          </a:xfrm>
        </p:spPr>
        <p:txBody>
          <a:bodyPr/>
          <a:lstStyle/>
          <a:p>
            <a:r>
              <a:rPr lang="en-US" dirty="0"/>
              <a:t>Explain scripting </a:t>
            </a:r>
          </a:p>
          <a:p>
            <a:r>
              <a:rPr lang="en-US" dirty="0"/>
              <a:t>Explain the java script language</a:t>
            </a:r>
          </a:p>
          <a:p>
            <a:r>
              <a:rPr lang="en-US" dirty="0"/>
              <a:t>Explain client side and server side java script</a:t>
            </a:r>
          </a:p>
          <a:p>
            <a:r>
              <a:rPr lang="en-US" dirty="0"/>
              <a:t>Explain Java script libraries and frame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7286-8BFE-49D0-88A0-04B4B4BD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2412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DOCUMENT.WRITE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D450-4022-4A50-A14B-25023201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8313"/>
            <a:ext cx="8915400" cy="3777622"/>
          </a:xfrm>
        </p:spPr>
        <p:txBody>
          <a:bodyPr/>
          <a:lstStyle/>
          <a:p>
            <a:r>
              <a:rPr lang="en-US" dirty="0"/>
              <a:t>For testing purpose you can use </a:t>
            </a:r>
            <a:r>
              <a:rPr lang="en-US" dirty="0" err="1"/>
              <a:t>document.write</a:t>
            </a:r>
            <a:r>
              <a:rPr lang="en-US" dirty="0"/>
              <a:t> to display message or text in browser 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be displayed in browser window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44822-DA92-4842-89F7-557978A002B2}"/>
              </a:ext>
            </a:extLst>
          </p:cNvPr>
          <p:cNvSpPr txBox="1"/>
          <p:nvPr/>
        </p:nvSpPr>
        <p:spPr>
          <a:xfrm>
            <a:off x="4187687" y="2875002"/>
            <a:ext cx="5088835" cy="1107996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document.write("Hello Word"); </a:t>
            </a:r>
          </a:p>
          <a:p>
            <a:pPr marL="0" indent="0">
              <a:buNone/>
            </a:pPr>
            <a:r>
              <a:rPr lang="en-US" sz="2400" dirty="0"/>
              <a:t>document.write(2+8);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1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3547-DD6D-4112-8322-A231721F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68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CC00"/>
                </a:solidFill>
              </a:rPr>
              <a:t>						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51D5-C4B0-4665-AC7C-DE60E7BB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481" y="1603512"/>
            <a:ext cx="8915400" cy="3193775"/>
          </a:xfrm>
        </p:spPr>
        <p:txBody>
          <a:bodyPr/>
          <a:lstStyle/>
          <a:p>
            <a:r>
              <a:rPr lang="en-US" dirty="0"/>
              <a:t>Variables are containers for storing data values. </a:t>
            </a:r>
          </a:p>
          <a:p>
            <a:r>
              <a:rPr lang="en-US" dirty="0"/>
              <a:t>Variables are used to store information to be referenced and manipulated in a computer program </a:t>
            </a:r>
          </a:p>
          <a:p>
            <a:r>
              <a:rPr lang="en-US" dirty="0"/>
              <a:t>Variable is a term that refers to a particular value </a:t>
            </a:r>
          </a:p>
          <a:p>
            <a:r>
              <a:rPr lang="en-US" dirty="0"/>
              <a:t>A variable changes over time or based on user input. </a:t>
            </a:r>
          </a:p>
          <a:p>
            <a:r>
              <a:rPr lang="en-US" dirty="0"/>
              <a:t>A variable is assigned a value in one place and then used repetitively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54FBC-8A5E-4940-B16E-79C07793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63" y="4280452"/>
            <a:ext cx="7222435" cy="16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3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D023-9A8C-48E6-BB55-F2EFD78A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5A5D-ABFC-4BF6-BCE0-B7FD04A9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 nationality = "Pakistani"; </a:t>
            </a:r>
          </a:p>
          <a:p>
            <a:r>
              <a:rPr lang="en-US" sz="4000" dirty="0"/>
              <a:t>var age = 25; </a:t>
            </a:r>
          </a:p>
          <a:p>
            <a:r>
              <a:rPr lang="en-US" sz="4000" dirty="0"/>
              <a:t>var </a:t>
            </a:r>
            <a:r>
              <a:rPr lang="en-US" sz="4000" dirty="0" err="1"/>
              <a:t>isFeePaid</a:t>
            </a:r>
            <a:r>
              <a:rPr lang="en-US" sz="4000" dirty="0"/>
              <a:t> = true; </a:t>
            </a:r>
          </a:p>
          <a:p>
            <a:r>
              <a:rPr lang="en-US" sz="4000" dirty="0"/>
              <a:t>var weight = 60.55;</a:t>
            </a:r>
          </a:p>
        </p:txBody>
      </p:sp>
    </p:spTree>
    <p:extLst>
      <p:ext uri="{BB962C8B-B14F-4D97-AF65-F5344CB8AC3E}">
        <p14:creationId xmlns:p14="http://schemas.microsoft.com/office/powerpoint/2010/main" val="253895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1ABB-AAD1-48CF-81F7-E2B94673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DECLERATION AND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4B92-5EAE-4AFA-BF0B-091F3E39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declare and initialize in single line or you can do that in two 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declaration will leave variable undefined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ADB81-3560-4AB5-860C-7E036431312E}"/>
              </a:ext>
            </a:extLst>
          </p:cNvPr>
          <p:cNvSpPr txBox="1"/>
          <p:nvPr/>
        </p:nvSpPr>
        <p:spPr>
          <a:xfrm>
            <a:off x="3975653" y="2902370"/>
            <a:ext cx="5088835" cy="1477328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var age = 25; OR </a:t>
            </a:r>
          </a:p>
          <a:p>
            <a:pPr marL="0" indent="0">
              <a:buNone/>
            </a:pPr>
            <a:r>
              <a:rPr lang="en-US" sz="2400" dirty="0"/>
              <a:t>var age; -- Declaration </a:t>
            </a:r>
          </a:p>
          <a:p>
            <a:pPr marL="0" indent="0">
              <a:buNone/>
            </a:pPr>
            <a:r>
              <a:rPr lang="en-US" sz="2400" dirty="0"/>
              <a:t>age = 25; -- Initialization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08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5A1-0A35-4ACC-9D91-F99F87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6AD5-B6A6-4351-BFFA-65A67F82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0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A074-FBDF-4898-AFF7-BCC81679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073" y="677118"/>
            <a:ext cx="8911687" cy="8203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5EAF-100C-4368-8A75-EEB74917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125" y="1646206"/>
            <a:ext cx="8915400" cy="3999220"/>
          </a:xfrm>
        </p:spPr>
        <p:txBody>
          <a:bodyPr>
            <a:normAutofit/>
          </a:bodyPr>
          <a:lstStyle/>
          <a:p>
            <a:r>
              <a:rPr lang="en-US" sz="2000" dirty="0"/>
              <a:t>Scripting refers to a series of command that are interpreted and executed sequentially and immediately on occurrence of an event.</a:t>
            </a:r>
          </a:p>
          <a:p>
            <a:r>
              <a:rPr lang="en-US" sz="2000" dirty="0"/>
              <a:t>This event is an action generated by a use while interacting with a web page.</a:t>
            </a:r>
          </a:p>
          <a:p>
            <a:r>
              <a:rPr lang="en-US" sz="2000" b="1" dirty="0"/>
              <a:t>Examples </a:t>
            </a:r>
            <a:r>
              <a:rPr lang="en-US" sz="2000" dirty="0"/>
              <a:t>of events include button click, selecting a product from a menu, and so on.</a:t>
            </a:r>
          </a:p>
          <a:p>
            <a:r>
              <a:rPr lang="en-US" sz="2000" dirty="0"/>
              <a:t>A scripting language refers to set of instruction that provide some functionality when the user interact with a web page.</a:t>
            </a:r>
          </a:p>
          <a:p>
            <a:r>
              <a:rPr lang="en-US" sz="2000" dirty="0"/>
              <a:t>Scripting language are often embedded in the HTML pages to change the behavior of the web pages.</a:t>
            </a:r>
          </a:p>
        </p:txBody>
      </p:sp>
    </p:spTree>
    <p:extLst>
      <p:ext uri="{BB962C8B-B14F-4D97-AF65-F5344CB8AC3E}">
        <p14:creationId xmlns:p14="http://schemas.microsoft.com/office/powerpoint/2010/main" val="156682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37AA-5DF6-42DA-ABC5-A4D71072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C00"/>
                </a:solidFill>
              </a:rPr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8C57-644A-4D33-BEFA-F6829513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742" y="1264555"/>
            <a:ext cx="8915400" cy="34128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two types of scripting language. They are as follow</a:t>
            </a:r>
          </a:p>
          <a:p>
            <a:r>
              <a:rPr lang="en-US" dirty="0"/>
              <a:t>Client Side Scripting</a:t>
            </a:r>
          </a:p>
          <a:p>
            <a:r>
              <a:rPr lang="en-US" dirty="0"/>
              <a:t>Server Side Scripting</a:t>
            </a:r>
          </a:p>
          <a:p>
            <a:pPr marL="0" indent="0">
              <a:buNone/>
            </a:pPr>
            <a:r>
              <a:rPr lang="en-US" b="1" u="sng" dirty="0"/>
              <a:t>Client Side Scripting</a:t>
            </a:r>
          </a:p>
          <a:p>
            <a:pPr marL="0" indent="0">
              <a:buNone/>
            </a:pPr>
            <a:r>
              <a:rPr lang="en-US" dirty="0"/>
              <a:t>Refers</a:t>
            </a:r>
            <a:r>
              <a:rPr lang="en-US" b="1" dirty="0"/>
              <a:t> </a:t>
            </a:r>
            <a:r>
              <a:rPr lang="en-US" dirty="0"/>
              <a:t>to a script being executed on the client machine by the browser.</a:t>
            </a:r>
          </a:p>
          <a:p>
            <a:pPr marL="0" indent="0">
              <a:buNone/>
            </a:pPr>
            <a:r>
              <a:rPr lang="en-US" b="1" u="sng" dirty="0"/>
              <a:t>Server Side Scripting</a:t>
            </a:r>
          </a:p>
          <a:p>
            <a:pPr marL="0" indent="0">
              <a:buNone/>
            </a:pPr>
            <a:r>
              <a:rPr lang="en-US" dirty="0"/>
              <a:t>Refer to a script being executed on a web server to generate dynamic HTML pages.</a:t>
            </a:r>
            <a:endParaRPr lang="en-US" b="1" u="sng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48D11-7BA4-47B8-B9B2-684BDFDE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3" y="4240697"/>
            <a:ext cx="4445337" cy="22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8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6A20-0ACC-4CDD-A943-BA3B0C55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855" y="689741"/>
            <a:ext cx="8911687" cy="8071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FFCC00"/>
                </a:solidFill>
              </a:rPr>
              <a:t>SO WHAT IS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B5EB-4777-4F38-B097-A25990E97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636" y="1630018"/>
            <a:ext cx="9176730" cy="41346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JavaScript is arguably one of the most important languages today. 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It is the de facto language of the internet</a:t>
            </a:r>
          </a:p>
        </p:txBody>
      </p:sp>
    </p:spTree>
    <p:extLst>
      <p:ext uri="{BB962C8B-B14F-4D97-AF65-F5344CB8AC3E}">
        <p14:creationId xmlns:p14="http://schemas.microsoft.com/office/powerpoint/2010/main" val="90704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D9B8-4F2A-4FA2-B6C8-10EC1CA0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A065-5B2B-4E6C-AE2F-8AA2BECA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708" y="1414669"/>
            <a:ext cx="8915400" cy="3283227"/>
          </a:xfrm>
        </p:spPr>
        <p:txBody>
          <a:bodyPr/>
          <a:lstStyle/>
          <a:p>
            <a:r>
              <a:rPr lang="en-US" dirty="0"/>
              <a:t>Java script is a scripting language that allows building dynamic web pages by ensuring maximum user interactive.</a:t>
            </a:r>
          </a:p>
          <a:p>
            <a:r>
              <a:rPr lang="en-US" dirty="0"/>
              <a:t>Java script language is an object based language, which mean that it provides objects for specifying functionalities. </a:t>
            </a:r>
          </a:p>
          <a:p>
            <a:r>
              <a:rPr lang="en-US" dirty="0"/>
              <a:t>In real world, an object is a visible entity such as car or a table having some characteristics and capable of performing certain actions.</a:t>
            </a:r>
          </a:p>
          <a:p>
            <a:r>
              <a:rPr lang="en-US" dirty="0"/>
              <a:t>Similarly, in a scripting language an object has a unique identity, state and behavior.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Following figure displays some real world objects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8156A-6BB0-477D-BA98-2380598B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70" y="4591878"/>
            <a:ext cx="4108642" cy="19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3CF6-33F8-422A-AF02-BCA5C412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03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VERSION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2137-6E13-4569-B212-F195336C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1189759"/>
          </a:xfrm>
        </p:spPr>
        <p:txBody>
          <a:bodyPr/>
          <a:lstStyle/>
          <a:p>
            <a:r>
              <a:rPr lang="en-US" dirty="0"/>
              <a:t>The first version of java script was developed by Brendan Eich at Netscape in 1995 and was named java script 1.0.</a:t>
            </a:r>
          </a:p>
          <a:p>
            <a:r>
              <a:rPr lang="en-US" dirty="0"/>
              <a:t>Following table list the various version of java script language.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A72483-A074-49A8-A876-4F0B69EF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8019"/>
              </p:ext>
            </p:extLst>
          </p:nvPr>
        </p:nvGraphicFramePr>
        <p:xfrm>
          <a:off x="3092174" y="2825650"/>
          <a:ext cx="8278191" cy="37767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{3C2FFA5D-87B4-456A-9821-1D502468CF0F}</a:tableStyleId>
              </a:tblPr>
              <a:tblGrid>
                <a:gridCol w="1240478">
                  <a:extLst>
                    <a:ext uri="{9D8B030D-6E8A-4147-A177-3AD203B41FA5}">
                      <a16:colId xmlns:a16="http://schemas.microsoft.com/office/drawing/2014/main" val="2865530097"/>
                    </a:ext>
                  </a:extLst>
                </a:gridCol>
                <a:gridCol w="7037713">
                  <a:extLst>
                    <a:ext uri="{9D8B030D-6E8A-4147-A177-3AD203B41FA5}">
                      <a16:colId xmlns:a16="http://schemas.microsoft.com/office/drawing/2014/main" val="1764113976"/>
                    </a:ext>
                  </a:extLst>
                </a:gridCol>
              </a:tblGrid>
              <a:tr h="4260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27615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supported from 3.0 version of the Netscape Navigator and Internet Explorer.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910303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supported the internet explorer from version 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342766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supported the internet explorer from version 5.0.Netscape navigator from version 4.0 and opera from 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157935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supported by servers of Netscape and opera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582587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supported by servers of Netscape and opera 6.0. Netscape Navigator from version 6.0 and Mozilla Firefox from version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22423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supported latest version of the internet explorer and Netscape Navigator browser it is also supported by Mozilla Firefox from version 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046667"/>
                  </a:ext>
                </a:extLst>
              </a:tr>
              <a:tr h="4260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supported in the latest version of internet explorer and Netscape Navigator browser. It is also support by Mozilla Firefox from version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72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40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9563-CB90-44FD-A602-2D75DC2C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09" y="719644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Script tag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2ADB71-8413-467B-BC7F-76FB56EDF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74309" y="2129609"/>
            <a:ext cx="891168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to define a client-side script (JavaScript).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either contains script statements, or it points to an external script file through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Common uses for JavaScript are image manipulation, form validation, and dynamic changes of content.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F1D84-5839-4256-BA12-3B9A985E2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27253" r="2388" b="35715"/>
          <a:stretch/>
        </p:blipFill>
        <p:spPr>
          <a:xfrm>
            <a:off x="2074309" y="4013010"/>
            <a:ext cx="8911686" cy="25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4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AA98-02CD-4E39-95B2-E987F37C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6394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CC00"/>
                </a:solidFill>
              </a:rPr>
              <a:t>JS LIBRARIES AND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04618-075D-41DA-B4C4-C1308DBA9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132" y="1961321"/>
            <a:ext cx="8911687" cy="3591339"/>
          </a:xfrm>
        </p:spPr>
      </p:pic>
    </p:spTree>
    <p:extLst>
      <p:ext uri="{BB962C8B-B14F-4D97-AF65-F5344CB8AC3E}">
        <p14:creationId xmlns:p14="http://schemas.microsoft.com/office/powerpoint/2010/main" val="735302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442</TotalTime>
  <Words>1115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Consolas</vt:lpstr>
      <vt:lpstr>Verdana</vt:lpstr>
      <vt:lpstr>Wingdings 3</vt:lpstr>
      <vt:lpstr>Wisp</vt:lpstr>
      <vt:lpstr>INTRODUCTION TO JAVASCRIPT</vt:lpstr>
      <vt:lpstr>OBJECTIVES</vt:lpstr>
      <vt:lpstr>Scripting</vt:lpstr>
      <vt:lpstr>Cont.…</vt:lpstr>
      <vt:lpstr>SO WHAT IS JAVASCRIPT</vt:lpstr>
      <vt:lpstr>Cont.….</vt:lpstr>
      <vt:lpstr>VERSION OF JAVASCRIPT</vt:lpstr>
      <vt:lpstr>Script tag</vt:lpstr>
      <vt:lpstr>JS LIBRARIES AND FRAMEWORK</vt:lpstr>
      <vt:lpstr>Cont.…</vt:lpstr>
      <vt:lpstr>Cont.…</vt:lpstr>
      <vt:lpstr>PowerPoint Presentation</vt:lpstr>
      <vt:lpstr>LET START JAVASCRIPT IMPLEMENTATION</vt:lpstr>
      <vt:lpstr>INSTALLATION</vt:lpstr>
      <vt:lpstr>How to use Visual Studio Code</vt:lpstr>
      <vt:lpstr>Initial Code and Setup </vt:lpstr>
      <vt:lpstr>ALERTS</vt:lpstr>
      <vt:lpstr>Cont.…</vt:lpstr>
      <vt:lpstr>CONSOL.LOG</vt:lpstr>
      <vt:lpstr>DOCUMENT.WRITE</vt:lpstr>
      <vt:lpstr>      VARIABLES</vt:lpstr>
      <vt:lpstr>Cont.….</vt:lpstr>
      <vt:lpstr>DECLERATION AND 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Muniba Javed Khan</dc:creator>
  <cp:lastModifiedBy>Ayman Naeem Khan</cp:lastModifiedBy>
  <cp:revision>39</cp:revision>
  <dcterms:created xsi:type="dcterms:W3CDTF">2021-04-02T05:17:11Z</dcterms:created>
  <dcterms:modified xsi:type="dcterms:W3CDTF">2021-04-14T09:03:27Z</dcterms:modified>
</cp:coreProperties>
</file>