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19" r:id="rId162"/>
    <p:sldId id="420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428" r:id="rId171"/>
    <p:sldId id="429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37" r:id="rId180"/>
    <p:sldId id="438" r:id="rId181"/>
    <p:sldId id="439" r:id="rId182"/>
    <p:sldId id="440" r:id="rId183"/>
    <p:sldId id="441" r:id="rId184"/>
    <p:sldId id="442" r:id="rId185"/>
    <p:sldId id="443" r:id="rId186"/>
    <p:sldId id="444" r:id="rId187"/>
    <p:sldId id="445" r:id="rId188"/>
    <p:sldId id="446" r:id="rId189"/>
    <p:sldId id="447" r:id="rId19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314190" cy="5143500"/>
          </a:xfrm>
          <a:custGeom>
            <a:avLst/>
            <a:gdLst/>
            <a:ahLst/>
            <a:cxnLst/>
            <a:rect l="l" t="t" r="r" b="b"/>
            <a:pathLst>
              <a:path w="4314190" h="5143500">
                <a:moveTo>
                  <a:pt x="431399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313991" y="0"/>
                </a:lnTo>
                <a:lnTo>
                  <a:pt x="431399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4124"/>
            <a:ext cx="4314190" cy="4399915"/>
          </a:xfrm>
          <a:custGeom>
            <a:avLst/>
            <a:gdLst/>
            <a:ahLst/>
            <a:cxnLst/>
            <a:rect l="l" t="t" r="r" b="b"/>
            <a:pathLst>
              <a:path w="4314190" h="4399915">
                <a:moveTo>
                  <a:pt x="0" y="4399366"/>
                </a:moveTo>
                <a:lnTo>
                  <a:pt x="0" y="3924"/>
                </a:lnTo>
                <a:lnTo>
                  <a:pt x="4310466" y="0"/>
                </a:lnTo>
                <a:lnTo>
                  <a:pt x="4313616" y="3163518"/>
                </a:lnTo>
                <a:lnTo>
                  <a:pt x="0" y="4399366"/>
                </a:lnTo>
                <a:close/>
              </a:path>
            </a:pathLst>
          </a:custGeom>
          <a:solidFill>
            <a:srgbClr val="D8C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4" y="0"/>
            <a:ext cx="4317365" cy="4396105"/>
          </a:xfrm>
          <a:custGeom>
            <a:avLst/>
            <a:gdLst/>
            <a:ahLst/>
            <a:cxnLst/>
            <a:rect l="l" t="t" r="r" b="b"/>
            <a:pathLst>
              <a:path w="4317365" h="4396105">
                <a:moveTo>
                  <a:pt x="0" y="4395591"/>
                </a:moveTo>
                <a:lnTo>
                  <a:pt x="0" y="149"/>
                </a:lnTo>
                <a:lnTo>
                  <a:pt x="4316891" y="0"/>
                </a:lnTo>
                <a:lnTo>
                  <a:pt x="4314041" y="3161043"/>
                </a:lnTo>
                <a:lnTo>
                  <a:pt x="0" y="4395591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8868" y="486029"/>
            <a:ext cx="7586262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66666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00433" y="3000628"/>
            <a:ext cx="7943132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66666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314190" cy="5143500"/>
          </a:xfrm>
          <a:custGeom>
            <a:avLst/>
            <a:gdLst/>
            <a:ahLst/>
            <a:cxnLst/>
            <a:rect l="l" t="t" r="r" b="b"/>
            <a:pathLst>
              <a:path w="4314190" h="5143500">
                <a:moveTo>
                  <a:pt x="431399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313991" y="0"/>
                </a:lnTo>
                <a:lnTo>
                  <a:pt x="431399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4124"/>
            <a:ext cx="4314190" cy="4399915"/>
          </a:xfrm>
          <a:custGeom>
            <a:avLst/>
            <a:gdLst/>
            <a:ahLst/>
            <a:cxnLst/>
            <a:rect l="l" t="t" r="r" b="b"/>
            <a:pathLst>
              <a:path w="4314190" h="4399915">
                <a:moveTo>
                  <a:pt x="0" y="4399366"/>
                </a:moveTo>
                <a:lnTo>
                  <a:pt x="0" y="3924"/>
                </a:lnTo>
                <a:lnTo>
                  <a:pt x="4310466" y="0"/>
                </a:lnTo>
                <a:lnTo>
                  <a:pt x="4313616" y="3163518"/>
                </a:lnTo>
                <a:lnTo>
                  <a:pt x="0" y="4399366"/>
                </a:lnTo>
                <a:close/>
              </a:path>
            </a:pathLst>
          </a:custGeom>
          <a:solidFill>
            <a:srgbClr val="D8C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4" y="0"/>
            <a:ext cx="4317365" cy="4396105"/>
          </a:xfrm>
          <a:custGeom>
            <a:avLst/>
            <a:gdLst/>
            <a:ahLst/>
            <a:cxnLst/>
            <a:rect l="l" t="t" r="r" b="b"/>
            <a:pathLst>
              <a:path w="4317365" h="4396105">
                <a:moveTo>
                  <a:pt x="0" y="4395591"/>
                </a:moveTo>
                <a:lnTo>
                  <a:pt x="0" y="149"/>
                </a:lnTo>
                <a:lnTo>
                  <a:pt x="4316891" y="0"/>
                </a:lnTo>
                <a:lnTo>
                  <a:pt x="4314041" y="3161043"/>
                </a:lnTo>
                <a:lnTo>
                  <a:pt x="0" y="4395591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314190" cy="5143500"/>
          </a:xfrm>
          <a:custGeom>
            <a:avLst/>
            <a:gdLst/>
            <a:ahLst/>
            <a:cxnLst/>
            <a:rect l="l" t="t" r="r" b="b"/>
            <a:pathLst>
              <a:path w="4314190" h="5143500">
                <a:moveTo>
                  <a:pt x="431399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313991" y="0"/>
                </a:lnTo>
                <a:lnTo>
                  <a:pt x="431399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4124"/>
            <a:ext cx="4314190" cy="4399915"/>
          </a:xfrm>
          <a:custGeom>
            <a:avLst/>
            <a:gdLst/>
            <a:ahLst/>
            <a:cxnLst/>
            <a:rect l="l" t="t" r="r" b="b"/>
            <a:pathLst>
              <a:path w="4314190" h="4399915">
                <a:moveTo>
                  <a:pt x="0" y="4399366"/>
                </a:moveTo>
                <a:lnTo>
                  <a:pt x="0" y="3924"/>
                </a:lnTo>
                <a:lnTo>
                  <a:pt x="4310466" y="0"/>
                </a:lnTo>
                <a:lnTo>
                  <a:pt x="4313616" y="3163518"/>
                </a:lnTo>
                <a:lnTo>
                  <a:pt x="0" y="4399366"/>
                </a:lnTo>
                <a:close/>
              </a:path>
            </a:pathLst>
          </a:custGeom>
          <a:solidFill>
            <a:srgbClr val="D8C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4" y="0"/>
            <a:ext cx="4317365" cy="4396105"/>
          </a:xfrm>
          <a:custGeom>
            <a:avLst/>
            <a:gdLst/>
            <a:ahLst/>
            <a:cxnLst/>
            <a:rect l="l" t="t" r="r" b="b"/>
            <a:pathLst>
              <a:path w="4317365" h="4396105">
                <a:moveTo>
                  <a:pt x="0" y="4395591"/>
                </a:moveTo>
                <a:lnTo>
                  <a:pt x="0" y="149"/>
                </a:lnTo>
                <a:lnTo>
                  <a:pt x="4316891" y="0"/>
                </a:lnTo>
                <a:lnTo>
                  <a:pt x="4314041" y="3161043"/>
                </a:lnTo>
                <a:lnTo>
                  <a:pt x="0" y="4395591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5348" y="1324231"/>
            <a:ext cx="8033302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7691" y="905124"/>
            <a:ext cx="3931284" cy="337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66666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eshanhanif/MyProject.git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eshanhanif/MyProject.git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learn/git/ebook" TargetMode="External"/><Relationship Id="rId2" Type="http://schemas.openxmlformats.org/officeDocument/2006/relationships/hyperlink" Target="https://www.amazon.com/Learn-Version-Control-step-step/dp/15207865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github.com/en/articles/basic-writing-and-formatting-syntax" TargetMode="External"/><Relationship Id="rId5" Type="http://schemas.openxmlformats.org/officeDocument/2006/relationships/hyperlink" Target="http://git-scm.com/book/en/v2/Git-Branching-Remote-Branche#Tracking-Branches" TargetMode="External"/><Relationship Id="rId4" Type="http://schemas.openxmlformats.org/officeDocument/2006/relationships/hyperlink" Target="https://git-scm.com/book/en/v2/Git-Branching-Rebasing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git-scm.com/download/linux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ntevo.com/smartgit/downloa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4" y="0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1"/>
                </a:moveTo>
                <a:lnTo>
                  <a:pt x="0" y="0"/>
                </a:lnTo>
                <a:lnTo>
                  <a:pt x="9144231" y="0"/>
                </a:lnTo>
                <a:lnTo>
                  <a:pt x="9143981" y="1772846"/>
                </a:lnTo>
                <a:lnTo>
                  <a:pt x="0" y="4398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999" y="761998"/>
            <a:ext cx="4211291" cy="1758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620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Why</a:t>
            </a:r>
            <a:r>
              <a:rPr sz="2800" spc="-55" dirty="0"/>
              <a:t> </a:t>
            </a:r>
            <a:r>
              <a:rPr sz="2800" spc="215" dirty="0"/>
              <a:t>Use</a:t>
            </a:r>
            <a:r>
              <a:rPr sz="2800" spc="-50" dirty="0"/>
              <a:t> </a:t>
            </a:r>
            <a:r>
              <a:rPr sz="2800" spc="325" dirty="0"/>
              <a:t>a</a:t>
            </a:r>
            <a:r>
              <a:rPr sz="2800" spc="-50" dirty="0"/>
              <a:t> </a:t>
            </a:r>
            <a:r>
              <a:rPr sz="2800" spc="245" dirty="0"/>
              <a:t>Version</a:t>
            </a:r>
            <a:r>
              <a:rPr sz="2800" spc="-55" dirty="0"/>
              <a:t> </a:t>
            </a:r>
            <a:r>
              <a:rPr sz="2800" spc="270" dirty="0"/>
              <a:t>Control</a:t>
            </a:r>
            <a:r>
              <a:rPr sz="2800" spc="-50" dirty="0"/>
              <a:t> </a:t>
            </a:r>
            <a:r>
              <a:rPr sz="2800" spc="285" dirty="0"/>
              <a:t>System?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52585"/>
            <a:ext cx="7913370" cy="18751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6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Restoring Previous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Versions</a:t>
            </a:r>
            <a:endParaRPr sz="2400">
              <a:latin typeface="RobotoRegular"/>
              <a:cs typeface="RobotoRegular"/>
            </a:endParaRPr>
          </a:p>
          <a:p>
            <a:pPr marL="1003300" lvl="1" indent="-482600">
              <a:lnSpc>
                <a:spcPct val="100000"/>
              </a:lnSpc>
              <a:spcBef>
                <a:spcPts val="439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Being able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000" spc="-15" dirty="0">
                <a:solidFill>
                  <a:srgbClr val="666666"/>
                </a:solidFill>
                <a:latin typeface="RobotoRegular"/>
                <a:cs typeface="RobotoRegular"/>
              </a:rPr>
              <a:t>restore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older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versions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of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ﬁle or whole</a:t>
            </a:r>
            <a:r>
              <a:rPr sz="2000" spc="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</a:t>
            </a:r>
            <a:endParaRPr sz="2000">
              <a:latin typeface="RobotoRegular"/>
              <a:cs typeface="RobotoRegular"/>
            </a:endParaRPr>
          </a:p>
          <a:p>
            <a:pPr marL="1003300" lvl="1" indent="-482600">
              <a:lnSpc>
                <a:spcPct val="100000"/>
              </a:lnSpc>
              <a:spcBef>
                <a:spcPts val="375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If the changes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you‘ve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made</a:t>
            </a:r>
            <a:endParaRPr sz="2000">
              <a:latin typeface="RobotoRegular"/>
              <a:cs typeface="RobotoRegular"/>
            </a:endParaRPr>
          </a:p>
          <a:p>
            <a:pPr marL="1002665" marR="5080" lvl="1" indent="-482600">
              <a:lnSpc>
                <a:spcPct val="115599"/>
              </a:lnSpc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lately </a:t>
            </a:r>
            <a:r>
              <a:rPr sz="2000" spc="-15" dirty="0">
                <a:solidFill>
                  <a:srgbClr val="666666"/>
                </a:solidFill>
                <a:latin typeface="RobotoRegular"/>
                <a:cs typeface="RobotoRegular"/>
              </a:rPr>
              <a:t>prove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be garbage,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can simply undo them in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000" spc="-15" dirty="0">
                <a:solidFill>
                  <a:srgbClr val="666666"/>
                </a:solidFill>
                <a:latin typeface="RobotoRegular"/>
                <a:cs typeface="RobotoRegular"/>
              </a:rPr>
              <a:t>few 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clicks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7693"/>
            <a:ext cx="4097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0" dirty="0"/>
              <a:t>Cloning </a:t>
            </a:r>
            <a:r>
              <a:rPr sz="3200" spc="370" dirty="0"/>
              <a:t>a</a:t>
            </a:r>
            <a:r>
              <a:rPr sz="3200" spc="-445" dirty="0"/>
              <a:t> </a:t>
            </a:r>
            <a:r>
              <a:rPr sz="3200" spc="340" dirty="0"/>
              <a:t>repository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134984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Go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local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root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folder,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C:\Repos, for 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repositories.</a:t>
            </a:r>
            <a:endParaRPr sz="2400" dirty="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Open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terminal within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it.</a:t>
            </a:r>
            <a:endParaRPr sz="2400" dirty="0">
              <a:latin typeface="RobotoRegular"/>
              <a:cs typeface="RobotoRegular"/>
            </a:endParaRPr>
          </a:p>
          <a:p>
            <a:pPr marL="545465" marR="120967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Type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clone  </a:t>
            </a:r>
            <a:r>
              <a:rPr lang="en-US"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https://github.com/MunibaAptech/MyProject.git</a:t>
            </a:r>
            <a:endParaRPr sz="24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7693"/>
            <a:ext cx="5441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/>
              <a:t>Work</a:t>
            </a:r>
            <a:r>
              <a:rPr sz="3200" spc="-70" dirty="0"/>
              <a:t> </a:t>
            </a:r>
            <a:r>
              <a:rPr sz="3200" spc="434" dirty="0"/>
              <a:t>on</a:t>
            </a:r>
            <a:r>
              <a:rPr sz="3200" spc="-70" dirty="0"/>
              <a:t> </a:t>
            </a:r>
            <a:r>
              <a:rPr sz="3200" spc="415" dirty="0"/>
              <a:t>remote</a:t>
            </a:r>
            <a:r>
              <a:rPr sz="3200" spc="-70" dirty="0"/>
              <a:t> </a:t>
            </a:r>
            <a:r>
              <a:rPr sz="3200" spc="340" dirty="0"/>
              <a:t>repository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07593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1193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After clone,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make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project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  machine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Add ﬁle or change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Add ﬁle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staging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area by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add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.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 ﬁle git commit -m “updated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feature”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Run command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“git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push”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push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 repository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server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081" y="997754"/>
            <a:ext cx="314706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Commands </a:t>
            </a:r>
            <a:r>
              <a:rPr sz="3200" spc="375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3200" spc="355" dirty="0">
                <a:solidFill>
                  <a:srgbClr val="FFFFFF"/>
                </a:solidFill>
                <a:latin typeface="Times New Roman"/>
                <a:cs typeface="Times New Roman"/>
              </a:rPr>
              <a:t>interact</a:t>
            </a:r>
            <a:r>
              <a:rPr sz="32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remote </a:t>
            </a:r>
            <a:r>
              <a:rPr sz="32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329820"/>
            <a:ext cx="164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push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491" y="695575"/>
            <a:ext cx="340931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26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Push changes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</a:t>
            </a:r>
            <a:r>
              <a:rPr sz="2400" spc="-6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fetch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1491" y="1952880"/>
            <a:ext cx="400685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2665" marR="2971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Fetch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</a:t>
            </a:r>
            <a:r>
              <a:rPr sz="2400" spc="-9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from  remote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</a:t>
            </a:r>
            <a:r>
              <a:rPr sz="2400" spc="-9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merge</a:t>
            </a:r>
            <a:endParaRPr sz="2400">
              <a:latin typeface="RobotoRegular"/>
              <a:cs typeface="RobotoRegular"/>
            </a:endParaRPr>
          </a:p>
          <a:p>
            <a:pPr marL="1002665" marR="5080" lvl="1" indent="-533400">
              <a:lnSpc>
                <a:spcPct val="114599"/>
              </a:lnSpc>
              <a:buFont typeface="AoyagiKouzanFontT"/>
              <a:buChar char="➢"/>
              <a:tabLst>
                <a:tab pos="10033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 that  was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fetch by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‘git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fetch’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command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081" y="997754"/>
            <a:ext cx="314706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Commands </a:t>
            </a:r>
            <a:r>
              <a:rPr sz="3200" spc="375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3200" spc="355" dirty="0">
                <a:solidFill>
                  <a:srgbClr val="FFFFFF"/>
                </a:solidFill>
                <a:latin typeface="Times New Roman"/>
                <a:cs typeface="Times New Roman"/>
              </a:rPr>
              <a:t>interact</a:t>
            </a:r>
            <a:r>
              <a:rPr sz="32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remote </a:t>
            </a:r>
            <a:r>
              <a:rPr sz="32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748919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pull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491" y="1114682"/>
            <a:ext cx="3935729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2665" marR="1651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Fetch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merge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from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 repository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-v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Show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urls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show</a:t>
            </a:r>
            <a:r>
              <a:rPr sz="2400" spc="-3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origin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Show details of</a:t>
            </a:r>
            <a:r>
              <a:rPr sz="2400" spc="-9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origin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2081" y="997754"/>
            <a:ext cx="314706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415" dirty="0"/>
              <a:t>Commands </a:t>
            </a:r>
            <a:r>
              <a:rPr sz="3200" spc="375" dirty="0"/>
              <a:t>to  </a:t>
            </a:r>
            <a:r>
              <a:rPr sz="3200" spc="355" dirty="0"/>
              <a:t>interact</a:t>
            </a:r>
            <a:r>
              <a:rPr sz="3200" spc="-135" dirty="0"/>
              <a:t> </a:t>
            </a:r>
            <a:r>
              <a:rPr sz="3200" spc="415" dirty="0"/>
              <a:t>remote </a:t>
            </a:r>
            <a:r>
              <a:rPr sz="3200" spc="220" dirty="0"/>
              <a:t> </a:t>
            </a:r>
            <a:r>
              <a:rPr sz="3200" spc="340" dirty="0"/>
              <a:t>repository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41491" y="1014662"/>
            <a:ext cx="4070350" cy="274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 algn="just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“git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add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myremote </a:t>
            </a:r>
            <a:r>
              <a:rPr sz="2400" u="heavy" spc="-10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</a:rPr>
              <a:t> </a:t>
            </a:r>
            <a:r>
              <a:rPr sz="2400" u="heavy" spc="-20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2"/>
              </a:rPr>
              <a:t>https://github.com/zeesh  </a:t>
            </a:r>
            <a:r>
              <a:rPr sz="2400" u="heavy" spc="-5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2"/>
              </a:rPr>
              <a:t>anhanif/MyProject.git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”</a:t>
            </a:r>
            <a:endParaRPr sz="2400">
              <a:latin typeface="RobotoRegular"/>
              <a:cs typeface="RobotoRegular"/>
            </a:endParaRPr>
          </a:p>
          <a:p>
            <a:pPr marL="88265" marR="838835">
              <a:lnSpc>
                <a:spcPct val="114599"/>
              </a:lnSpc>
              <a:spcBef>
                <a:spcPts val="1575"/>
              </a:spcBef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This command will</a:t>
            </a:r>
            <a:r>
              <a:rPr sz="2400" spc="-9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add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repo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local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5056" y="1156962"/>
            <a:ext cx="69938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 </a:t>
            </a:r>
            <a:r>
              <a:rPr spc="450" dirty="0"/>
              <a:t>Basic </a:t>
            </a:r>
            <a:r>
              <a:rPr spc="595" dirty="0"/>
              <a:t>clone  </a:t>
            </a:r>
            <a:r>
              <a:rPr spc="800" dirty="0"/>
              <a:t>and push</a:t>
            </a:r>
            <a:r>
              <a:rPr spc="-1010" dirty="0"/>
              <a:t> </a:t>
            </a:r>
            <a:r>
              <a:rPr spc="555" dirty="0"/>
              <a:t>pull</a:t>
            </a:r>
            <a:r>
              <a:rPr spc="-105" dirty="0"/>
              <a:t> </a:t>
            </a:r>
            <a:r>
              <a:rPr spc="690" dirty="0"/>
              <a:t>with </a:t>
            </a:r>
            <a:r>
              <a:rPr spc="385" dirty="0"/>
              <a:t> </a:t>
            </a:r>
            <a:r>
              <a:rPr spc="685" dirty="0"/>
              <a:t>Terminal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5056" y="1156962"/>
            <a:ext cx="69938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 </a:t>
            </a:r>
            <a:r>
              <a:rPr spc="450" dirty="0"/>
              <a:t>Basic </a:t>
            </a:r>
            <a:r>
              <a:rPr spc="595" dirty="0"/>
              <a:t>clone  </a:t>
            </a:r>
            <a:r>
              <a:rPr spc="800" dirty="0"/>
              <a:t>and push</a:t>
            </a:r>
            <a:r>
              <a:rPr spc="-1010" dirty="0"/>
              <a:t> </a:t>
            </a:r>
            <a:r>
              <a:rPr spc="555" dirty="0"/>
              <a:t>pull</a:t>
            </a:r>
            <a:r>
              <a:rPr spc="-105" dirty="0"/>
              <a:t> </a:t>
            </a:r>
            <a:r>
              <a:rPr spc="690" dirty="0"/>
              <a:t>with </a:t>
            </a:r>
            <a:r>
              <a:rPr spc="385" dirty="0"/>
              <a:t> </a:t>
            </a:r>
            <a:r>
              <a:rPr spc="685" dirty="0"/>
              <a:t>Smartgit</a:t>
            </a:r>
            <a:r>
              <a:rPr spc="-90" dirty="0"/>
              <a:t> </a:t>
            </a:r>
            <a:r>
              <a:rPr spc="260" dirty="0"/>
              <a:t>UI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7693"/>
            <a:ext cx="7135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/>
              <a:t>Publish</a:t>
            </a:r>
            <a:r>
              <a:rPr sz="3200" spc="-50" dirty="0"/>
              <a:t> </a:t>
            </a:r>
            <a:r>
              <a:rPr sz="3200" spc="370" dirty="0"/>
              <a:t>a</a:t>
            </a:r>
            <a:r>
              <a:rPr sz="3200" spc="-50" dirty="0"/>
              <a:t> </a:t>
            </a:r>
            <a:r>
              <a:rPr sz="3200" spc="254" dirty="0"/>
              <a:t>local</a:t>
            </a:r>
            <a:r>
              <a:rPr sz="3200" spc="-50" dirty="0"/>
              <a:t> </a:t>
            </a:r>
            <a:r>
              <a:rPr sz="3200" spc="340" dirty="0"/>
              <a:t>repository</a:t>
            </a:r>
            <a:r>
              <a:rPr sz="3200" spc="-50" dirty="0"/>
              <a:t> </a:t>
            </a:r>
            <a:r>
              <a:rPr sz="3200" spc="375" dirty="0"/>
              <a:t>to</a:t>
            </a:r>
            <a:r>
              <a:rPr sz="3200" spc="-50" dirty="0"/>
              <a:t> </a:t>
            </a:r>
            <a:r>
              <a:rPr sz="3200" spc="290" dirty="0"/>
              <a:t>GitHub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12165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already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machine and  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connect it with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repository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 then: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repository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github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Open terminal in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repository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Run following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command</a:t>
            </a:r>
            <a:endParaRPr sz="2400">
              <a:latin typeface="RobotoRegular"/>
              <a:cs typeface="RobotoRegular"/>
            </a:endParaRPr>
          </a:p>
          <a:p>
            <a:pPr marL="1002665" marR="739140" lvl="1" indent="-533400">
              <a:lnSpc>
                <a:spcPct val="114599"/>
              </a:lnSpc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add origin </a:t>
            </a:r>
            <a:r>
              <a:rPr sz="2400" u="heavy" spc="-5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</a:rPr>
              <a:t> </a:t>
            </a:r>
            <a:r>
              <a:rPr sz="2400" u="heavy" spc="-15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2"/>
              </a:rPr>
              <a:t>https://github.com/zeeshanhanif/MyProject.git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push -u origin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master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7693"/>
            <a:ext cx="7135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/>
              <a:t>Publish</a:t>
            </a:r>
            <a:r>
              <a:rPr sz="3200" spc="-50" dirty="0"/>
              <a:t> </a:t>
            </a:r>
            <a:r>
              <a:rPr sz="3200" spc="370" dirty="0"/>
              <a:t>a</a:t>
            </a:r>
            <a:r>
              <a:rPr sz="3200" spc="-50" dirty="0"/>
              <a:t> </a:t>
            </a:r>
            <a:r>
              <a:rPr sz="3200" spc="254" dirty="0"/>
              <a:t>local</a:t>
            </a:r>
            <a:r>
              <a:rPr sz="3200" spc="-50" dirty="0"/>
              <a:t> </a:t>
            </a:r>
            <a:r>
              <a:rPr sz="3200" spc="340" dirty="0"/>
              <a:t>repository</a:t>
            </a:r>
            <a:r>
              <a:rPr sz="3200" spc="-50" dirty="0"/>
              <a:t> </a:t>
            </a:r>
            <a:r>
              <a:rPr sz="3200" spc="375" dirty="0"/>
              <a:t>to</a:t>
            </a:r>
            <a:r>
              <a:rPr sz="3200" spc="-50" dirty="0"/>
              <a:t> </a:t>
            </a:r>
            <a:r>
              <a:rPr sz="3200" spc="290" dirty="0"/>
              <a:t>GitHub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47725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push -u origin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master</a:t>
            </a:r>
            <a:endParaRPr sz="2400">
              <a:latin typeface="RobotoRegular"/>
              <a:cs typeface="RobotoRegular"/>
            </a:endParaRPr>
          </a:p>
          <a:p>
            <a:pPr marL="1002665" marR="5080" lvl="1" indent="-533400">
              <a:lnSpc>
                <a:spcPct val="114599"/>
              </a:lnSpc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“-u” ﬂag establishes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tracking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connection between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our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081" y="997754"/>
            <a:ext cx="314706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Commands </a:t>
            </a:r>
            <a:r>
              <a:rPr sz="3200" spc="375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3200" spc="355" dirty="0">
                <a:solidFill>
                  <a:srgbClr val="FFFFFF"/>
                </a:solidFill>
                <a:latin typeface="Times New Roman"/>
                <a:cs typeface="Times New Roman"/>
              </a:rPr>
              <a:t>interact</a:t>
            </a:r>
            <a:r>
              <a:rPr sz="32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remote </a:t>
            </a:r>
            <a:r>
              <a:rPr sz="32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595567"/>
            <a:ext cx="3994150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33400" marR="95885" indent="-533400" algn="r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334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push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‘remote’</a:t>
            </a:r>
            <a:r>
              <a:rPr sz="2400" spc="-6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‘branch’</a:t>
            </a:r>
            <a:endParaRPr sz="2400">
              <a:latin typeface="RobotoRegular"/>
              <a:cs typeface="RobotoRegular"/>
            </a:endParaRPr>
          </a:p>
          <a:p>
            <a:pPr marL="533400" marR="31750" lvl="1" indent="-533400" algn="r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5334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push origin</a:t>
            </a:r>
            <a:r>
              <a:rPr sz="2400" spc="-9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master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push command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require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which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 repository 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push and in which</a:t>
            </a:r>
            <a:r>
              <a:rPr sz="2400" spc="-7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620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Why</a:t>
            </a:r>
            <a:r>
              <a:rPr sz="2800" spc="-55" dirty="0"/>
              <a:t> </a:t>
            </a:r>
            <a:r>
              <a:rPr sz="2800" spc="215" dirty="0"/>
              <a:t>Use</a:t>
            </a:r>
            <a:r>
              <a:rPr sz="2800" spc="-50" dirty="0"/>
              <a:t> </a:t>
            </a:r>
            <a:r>
              <a:rPr sz="2800" spc="325" dirty="0"/>
              <a:t>a</a:t>
            </a:r>
            <a:r>
              <a:rPr sz="2800" spc="-50" dirty="0"/>
              <a:t> </a:t>
            </a:r>
            <a:r>
              <a:rPr sz="2800" spc="245" dirty="0"/>
              <a:t>Version</a:t>
            </a:r>
            <a:r>
              <a:rPr sz="2800" spc="-55" dirty="0"/>
              <a:t> </a:t>
            </a:r>
            <a:r>
              <a:rPr sz="2800" spc="270" dirty="0"/>
              <a:t>Control</a:t>
            </a:r>
            <a:r>
              <a:rPr sz="2800" spc="-50" dirty="0"/>
              <a:t> </a:t>
            </a:r>
            <a:r>
              <a:rPr sz="2800" spc="285" dirty="0"/>
              <a:t>System?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52585"/>
            <a:ext cx="8417560" cy="18751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6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Understanding What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Happened</a:t>
            </a:r>
            <a:endParaRPr sz="2400">
              <a:latin typeface="RobotoRegular"/>
              <a:cs typeface="RobotoRegular"/>
            </a:endParaRPr>
          </a:p>
          <a:p>
            <a:pPr marL="1002665" marR="210820" lvl="1" indent="-482600">
              <a:lnSpc>
                <a:spcPct val="115599"/>
              </a:lnSpc>
              <a:spcBef>
                <a:spcPts val="65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Every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time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 save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new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of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your project, your VCS  requires you to provide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000" spc="5" dirty="0">
                <a:solidFill>
                  <a:srgbClr val="666666"/>
                </a:solidFill>
                <a:latin typeface="RobotoRegular"/>
                <a:cs typeface="RobotoRegular"/>
              </a:rPr>
              <a:t>short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description of what was</a:t>
            </a:r>
            <a:r>
              <a:rPr sz="2000" spc="-3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changed</a:t>
            </a:r>
            <a:endParaRPr sz="2000">
              <a:latin typeface="RobotoRegular"/>
              <a:cs typeface="RobotoRegular"/>
            </a:endParaRPr>
          </a:p>
          <a:p>
            <a:pPr marL="1002665" marR="5080" lvl="1" indent="-482600">
              <a:lnSpc>
                <a:spcPct val="115599"/>
              </a:lnSpc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Additionally (if </a:t>
            </a:r>
            <a:r>
              <a:rPr sz="2000" spc="-25" dirty="0">
                <a:solidFill>
                  <a:srgbClr val="666666"/>
                </a:solidFill>
                <a:latin typeface="RobotoRegular"/>
                <a:cs typeface="RobotoRegular"/>
              </a:rPr>
              <a:t>it‘s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code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/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text ﬁle),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can see what exactly was  changed in the </a:t>
            </a:r>
            <a:r>
              <a:rPr sz="2000" spc="-25" dirty="0">
                <a:solidFill>
                  <a:srgbClr val="666666"/>
                </a:solidFill>
                <a:latin typeface="RobotoRegular"/>
                <a:cs typeface="RobotoRegular"/>
              </a:rPr>
              <a:t>ﬁle‘s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content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081" y="997754"/>
            <a:ext cx="314706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Commands </a:t>
            </a:r>
            <a:r>
              <a:rPr sz="3200" spc="375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3200" spc="355" dirty="0">
                <a:solidFill>
                  <a:srgbClr val="FFFFFF"/>
                </a:solidFill>
                <a:latin typeface="Times New Roman"/>
                <a:cs typeface="Times New Roman"/>
              </a:rPr>
              <a:t>interact</a:t>
            </a:r>
            <a:r>
              <a:rPr sz="32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remote </a:t>
            </a:r>
            <a:r>
              <a:rPr sz="32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329820"/>
            <a:ext cx="139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log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491" y="695575"/>
            <a:ext cx="4046220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2665" marR="142875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Show logs for</a:t>
            </a:r>
            <a:r>
              <a:rPr sz="2400" spc="-7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current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log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remote/branch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log</a:t>
            </a:r>
            <a:r>
              <a:rPr sz="24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origin/master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git log command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specify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repository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so it will</a:t>
            </a:r>
            <a:r>
              <a:rPr sz="2400" spc="-6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show  logs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from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that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2270760" marR="5080" indent="-3048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  <a:r>
              <a:rPr spc="-175" dirty="0"/>
              <a:t> </a:t>
            </a:r>
            <a:r>
              <a:rPr spc="690" dirty="0"/>
              <a:t>with  </a:t>
            </a:r>
            <a:r>
              <a:rPr spc="685" dirty="0"/>
              <a:t>Terminal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1828800" marR="5080" indent="137795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 with  </a:t>
            </a:r>
            <a:r>
              <a:rPr spc="685" dirty="0"/>
              <a:t>Smartgit</a:t>
            </a:r>
            <a:r>
              <a:rPr spc="-150" dirty="0"/>
              <a:t> </a:t>
            </a:r>
            <a:r>
              <a:rPr spc="260" dirty="0"/>
              <a:t>UI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461" y="754867"/>
            <a:ext cx="3046095" cy="19704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3820"/>
              </a:lnSpc>
              <a:spcBef>
                <a:spcPts val="240"/>
              </a:spcBef>
            </a:pPr>
            <a:r>
              <a:rPr sz="3200" spc="375" dirty="0">
                <a:solidFill>
                  <a:srgbClr val="FFFFFF"/>
                </a:solidFill>
                <a:latin typeface="Times New Roman"/>
                <a:cs typeface="Times New Roman"/>
              </a:rPr>
              <a:t>Pushing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7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54" dirty="0">
                <a:solidFill>
                  <a:srgbClr val="FFFFFF"/>
                </a:solidFill>
                <a:latin typeface="Times New Roman"/>
                <a:cs typeface="Times New Roman"/>
              </a:rPr>
              <a:t>local </a:t>
            </a:r>
            <a:r>
              <a:rPr sz="32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95" dirty="0">
                <a:solidFill>
                  <a:srgbClr val="FFFFFF"/>
                </a:solidFill>
                <a:latin typeface="Times New Roman"/>
                <a:cs typeface="Times New Roman"/>
              </a:rPr>
              <a:t>branch </a:t>
            </a:r>
            <a:r>
              <a:rPr sz="3200" spc="37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370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remote  </a:t>
            </a: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561757"/>
            <a:ext cx="264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</a:t>
            </a:r>
            <a:r>
              <a:rPr sz="24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491" y="927517"/>
            <a:ext cx="393827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26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This will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new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‘work’ on</a:t>
            </a:r>
            <a:r>
              <a:rPr sz="2400" spc="-5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checkout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</a:t>
            </a:r>
            <a:endParaRPr sz="2400">
              <a:latin typeface="RobotoRegular"/>
              <a:cs typeface="RobotoRegular"/>
            </a:endParaRPr>
          </a:p>
          <a:p>
            <a:pPr marL="1002665" marR="814069" lvl="1" indent="-533400">
              <a:lnSpc>
                <a:spcPct val="114599"/>
              </a:lnSpc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Switch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</a:t>
            </a:r>
            <a:r>
              <a:rPr sz="24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‘work’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Make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push -u origin</a:t>
            </a:r>
            <a:r>
              <a:rPr sz="2400" spc="-4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2270760" marR="5080" indent="-3048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  <a:r>
              <a:rPr spc="-175" dirty="0"/>
              <a:t> </a:t>
            </a:r>
            <a:r>
              <a:rPr spc="690" dirty="0"/>
              <a:t>with  </a:t>
            </a:r>
            <a:r>
              <a:rPr spc="685" dirty="0"/>
              <a:t>Terminal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1828800" marR="5080" indent="137795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 with  </a:t>
            </a:r>
            <a:r>
              <a:rPr spc="685" dirty="0"/>
              <a:t>Smartgit</a:t>
            </a:r>
            <a:r>
              <a:rPr spc="-150" dirty="0"/>
              <a:t> </a:t>
            </a:r>
            <a:r>
              <a:rPr spc="260" dirty="0"/>
              <a:t>UI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706" y="1240643"/>
            <a:ext cx="26276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8630" marR="5080" indent="-456565">
              <a:lnSpc>
                <a:spcPts val="3820"/>
              </a:lnSpc>
              <a:spcBef>
                <a:spcPts val="240"/>
              </a:spcBef>
            </a:pPr>
            <a:r>
              <a:rPr sz="3200" spc="215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85" dirty="0">
                <a:solidFill>
                  <a:srgbClr val="FFFFFF"/>
                </a:solidFill>
                <a:latin typeface="Times New Roman"/>
                <a:cs typeface="Times New Roman"/>
              </a:rPr>
              <a:t>workﬂow  </a:t>
            </a:r>
            <a:r>
              <a:rPr sz="3200" spc="450" dirty="0">
                <a:solidFill>
                  <a:srgbClr val="FFFFFF"/>
                </a:solidFill>
                <a:latin typeface="Times New Roman"/>
                <a:cs typeface="Times New Roman"/>
              </a:rPr>
              <a:t>git-ﬂow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508417"/>
            <a:ext cx="403161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13335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When working in team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we  want follow some rules  and style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 on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project.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For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this we should follow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branching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model in</a:t>
            </a:r>
            <a:r>
              <a:rPr sz="24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where  there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should be speciﬁc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branches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for speciﬁc  purpose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706" y="1240643"/>
            <a:ext cx="26276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8630" marR="5080" indent="-456565">
              <a:lnSpc>
                <a:spcPts val="3820"/>
              </a:lnSpc>
              <a:spcBef>
                <a:spcPts val="240"/>
              </a:spcBef>
            </a:pPr>
            <a:r>
              <a:rPr sz="3200" spc="215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85" dirty="0">
                <a:solidFill>
                  <a:srgbClr val="FFFFFF"/>
                </a:solidFill>
                <a:latin typeface="Times New Roman"/>
                <a:cs typeface="Times New Roman"/>
              </a:rPr>
              <a:t>workﬂow  </a:t>
            </a:r>
            <a:r>
              <a:rPr sz="3200" spc="450" dirty="0">
                <a:solidFill>
                  <a:srgbClr val="FFFFFF"/>
                </a:solidFill>
                <a:latin typeface="Times New Roman"/>
                <a:cs typeface="Times New Roman"/>
              </a:rPr>
              <a:t>git-ﬂow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561757"/>
            <a:ext cx="3257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Branches</a:t>
            </a:r>
            <a:r>
              <a:rPr sz="2400" spc="-9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(example)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8690" y="927517"/>
            <a:ext cx="3064510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➢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master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development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feature/rss-feed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hotﬁx/missing-link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706" y="1240643"/>
            <a:ext cx="26276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8630" marR="5080" indent="-456565">
              <a:lnSpc>
                <a:spcPts val="3820"/>
              </a:lnSpc>
              <a:spcBef>
                <a:spcPts val="240"/>
              </a:spcBef>
            </a:pPr>
            <a:r>
              <a:rPr sz="3200" spc="215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85" dirty="0">
                <a:solidFill>
                  <a:srgbClr val="FFFFFF"/>
                </a:solidFill>
                <a:latin typeface="Times New Roman"/>
                <a:cs typeface="Times New Roman"/>
              </a:rPr>
              <a:t>workﬂow  </a:t>
            </a:r>
            <a:r>
              <a:rPr sz="3200" spc="450" dirty="0">
                <a:solidFill>
                  <a:srgbClr val="FFFFFF"/>
                </a:solidFill>
                <a:latin typeface="Times New Roman"/>
                <a:cs typeface="Times New Roman"/>
              </a:rPr>
              <a:t>git-ﬂow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508417"/>
            <a:ext cx="4040504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22225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When working in team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we  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review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code of  team members and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code in main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only after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that.</a:t>
            </a:r>
            <a:endParaRPr sz="2400">
              <a:latin typeface="RobotoRegular"/>
              <a:cs typeface="RobotoRegular"/>
            </a:endParaRPr>
          </a:p>
          <a:p>
            <a:pPr marL="545465" marR="36449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For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this purpose github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provide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pull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request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feature.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professional projects  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will see the very</a:t>
            </a:r>
            <a:r>
              <a:rPr sz="2400" spc="-7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often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2486" y="2071365"/>
            <a:ext cx="22390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620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Why</a:t>
            </a:r>
            <a:r>
              <a:rPr sz="2800" spc="-55" dirty="0"/>
              <a:t> </a:t>
            </a:r>
            <a:r>
              <a:rPr sz="2800" spc="215" dirty="0"/>
              <a:t>Use</a:t>
            </a:r>
            <a:r>
              <a:rPr sz="2800" spc="-50" dirty="0"/>
              <a:t> </a:t>
            </a:r>
            <a:r>
              <a:rPr sz="2800" spc="325" dirty="0"/>
              <a:t>a</a:t>
            </a:r>
            <a:r>
              <a:rPr sz="2800" spc="-50" dirty="0"/>
              <a:t> </a:t>
            </a:r>
            <a:r>
              <a:rPr sz="2800" spc="245" dirty="0"/>
              <a:t>Version</a:t>
            </a:r>
            <a:r>
              <a:rPr sz="2800" spc="-55" dirty="0"/>
              <a:t> </a:t>
            </a:r>
            <a:r>
              <a:rPr sz="2800" spc="270" dirty="0"/>
              <a:t>Control</a:t>
            </a:r>
            <a:r>
              <a:rPr sz="2800" spc="-50" dirty="0"/>
              <a:t> </a:t>
            </a:r>
            <a:r>
              <a:rPr sz="2800" spc="285" dirty="0"/>
              <a:t>System?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52585"/>
            <a:ext cx="8432165" cy="25800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6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Backup</a:t>
            </a:r>
            <a:endParaRPr sz="2400">
              <a:latin typeface="RobotoRegular"/>
              <a:cs typeface="RobotoRegular"/>
            </a:endParaRPr>
          </a:p>
          <a:p>
            <a:pPr marL="1002665" marR="5080" lvl="1" indent="-482600">
              <a:lnSpc>
                <a:spcPct val="115599"/>
              </a:lnSpc>
              <a:spcBef>
                <a:spcPts val="65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side-effect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of using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distributed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VCS like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Git is that it can act as 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backup</a:t>
            </a:r>
            <a:endParaRPr sz="2000">
              <a:latin typeface="RobotoRegular"/>
              <a:cs typeface="RobotoRegular"/>
            </a:endParaRPr>
          </a:p>
          <a:p>
            <a:pPr marL="1002665" marR="246379" lvl="1" indent="-482600">
              <a:lnSpc>
                <a:spcPct val="115599"/>
              </a:lnSpc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every team member has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full-blown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of the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on  his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disk</a:t>
            </a:r>
            <a:endParaRPr sz="2000">
              <a:latin typeface="RobotoRegular"/>
              <a:cs typeface="RobotoRegular"/>
            </a:endParaRPr>
          </a:p>
          <a:p>
            <a:pPr marL="1002665" marR="219710" lvl="1" indent="-482600">
              <a:lnSpc>
                <a:spcPct val="115599"/>
              </a:lnSpc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If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central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server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break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down (and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backup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drives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fail), all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 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need for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recovery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is one of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teammates’ local Git</a:t>
            </a:r>
            <a:r>
              <a:rPr sz="2000" spc="-15" dirty="0">
                <a:solidFill>
                  <a:srgbClr val="666666"/>
                </a:solidFill>
                <a:latin typeface="RobotoRegular"/>
                <a:cs typeface="RobotoRegular"/>
              </a:rPr>
              <a:t> repository.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977" y="754867"/>
            <a:ext cx="2708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Social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85" dirty="0">
                <a:solidFill>
                  <a:srgbClr val="FFFFFF"/>
                </a:solidFill>
                <a:latin typeface="Times New Roman"/>
                <a:cs typeface="Times New Roman"/>
              </a:rPr>
              <a:t>Coding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393" y="1240643"/>
            <a:ext cx="255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94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641" y="1726417"/>
            <a:ext cx="20815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indent="87630">
              <a:lnSpc>
                <a:spcPts val="3820"/>
              </a:lnSpc>
              <a:spcBef>
                <a:spcPts val="240"/>
              </a:spcBef>
            </a:pPr>
            <a:r>
              <a:rPr sz="3200" spc="330" dirty="0">
                <a:solidFill>
                  <a:srgbClr val="FFFFFF"/>
                </a:solidFill>
                <a:latin typeface="Times New Roman"/>
                <a:cs typeface="Times New Roman"/>
              </a:rPr>
              <a:t>Forking </a:t>
            </a:r>
            <a:r>
              <a:rPr sz="3200" spc="370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1491" y="508417"/>
            <a:ext cx="4001135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103505" indent="-533400" algn="just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First,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remember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that</a:t>
            </a:r>
            <a:r>
              <a:rPr sz="2400" spc="-7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fork  is not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feature,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but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GitHub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invention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When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fork on GitHub,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get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server-side  clone of 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GitHub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account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977" y="754867"/>
            <a:ext cx="2708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Social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85" dirty="0">
                <a:solidFill>
                  <a:srgbClr val="FFFFFF"/>
                </a:solidFill>
                <a:latin typeface="Times New Roman"/>
                <a:cs typeface="Times New Roman"/>
              </a:rPr>
              <a:t>Coding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393" y="1240643"/>
            <a:ext cx="255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94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641" y="1726417"/>
            <a:ext cx="20815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indent="87630">
              <a:lnSpc>
                <a:spcPts val="3820"/>
              </a:lnSpc>
              <a:spcBef>
                <a:spcPts val="240"/>
              </a:spcBef>
            </a:pPr>
            <a:r>
              <a:rPr sz="3200" spc="330" dirty="0">
                <a:solidFill>
                  <a:srgbClr val="FFFFFF"/>
                </a:solidFill>
                <a:latin typeface="Times New Roman"/>
                <a:cs typeface="Times New Roman"/>
              </a:rPr>
              <a:t>Forking </a:t>
            </a:r>
            <a:r>
              <a:rPr sz="3200" spc="370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1491" y="508417"/>
            <a:ext cx="382651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65405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When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  on someone </a:t>
            </a:r>
            <a:r>
              <a:rPr sz="2400" spc="-45" dirty="0">
                <a:solidFill>
                  <a:srgbClr val="666666"/>
                </a:solidFill>
                <a:latin typeface="RobotoRegular"/>
                <a:cs typeface="RobotoRegular"/>
              </a:rPr>
              <a:t>else’s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which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don’t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write access,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create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fork of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This is mostly done</a:t>
            </a:r>
            <a:r>
              <a:rPr sz="2400" spc="-9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with  public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projects, where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community</a:t>
            </a:r>
            <a:r>
              <a:rPr sz="24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contributes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977" y="754867"/>
            <a:ext cx="2708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Social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85" dirty="0">
                <a:solidFill>
                  <a:srgbClr val="FFFFFF"/>
                </a:solidFill>
                <a:latin typeface="Times New Roman"/>
                <a:cs typeface="Times New Roman"/>
              </a:rPr>
              <a:t>Coding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393" y="1240643"/>
            <a:ext cx="255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94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641" y="1726417"/>
            <a:ext cx="20815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indent="87630">
              <a:lnSpc>
                <a:spcPts val="3820"/>
              </a:lnSpc>
              <a:spcBef>
                <a:spcPts val="240"/>
              </a:spcBef>
            </a:pPr>
            <a:r>
              <a:rPr sz="3200" spc="330" dirty="0">
                <a:solidFill>
                  <a:srgbClr val="FFFFFF"/>
                </a:solidFill>
                <a:latin typeface="Times New Roman"/>
                <a:cs typeface="Times New Roman"/>
              </a:rPr>
              <a:t>Forking </a:t>
            </a:r>
            <a:r>
              <a:rPr sz="3200" spc="370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1491" y="508417"/>
            <a:ext cx="3756660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When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fork that  means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are creating  copy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someone </a:t>
            </a:r>
            <a:r>
              <a:rPr sz="2400" spc="-45" dirty="0">
                <a:solidFill>
                  <a:srgbClr val="666666"/>
                </a:solidFill>
                <a:latin typeface="RobotoRegular"/>
                <a:cs typeface="RobotoRegular"/>
              </a:rPr>
              <a:t>else’s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github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into your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github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account.</a:t>
            </a:r>
            <a:endParaRPr sz="2400">
              <a:latin typeface="RobotoRegular"/>
              <a:cs typeface="RobotoRegular"/>
            </a:endParaRPr>
          </a:p>
          <a:p>
            <a:pPr marL="545465" marR="6350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This happens on</a:t>
            </a:r>
            <a:r>
              <a:rPr sz="2400" spc="-9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server  side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directly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</a:t>
            </a:r>
            <a:r>
              <a:rPr sz="2400" spc="-4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github</a:t>
            </a:r>
            <a:endParaRPr sz="2400">
              <a:latin typeface="RobotoRegular"/>
              <a:cs typeface="RobotoRegular"/>
            </a:endParaRPr>
          </a:p>
          <a:p>
            <a:pPr marL="545465" marR="4572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clone the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 from your</a:t>
            </a:r>
            <a:r>
              <a:rPr sz="24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account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5928" y="0"/>
            <a:ext cx="493210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977" y="754867"/>
            <a:ext cx="2708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Social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85" dirty="0">
                <a:solidFill>
                  <a:srgbClr val="FFFFFF"/>
                </a:solidFill>
                <a:latin typeface="Times New Roman"/>
                <a:cs typeface="Times New Roman"/>
              </a:rPr>
              <a:t>Coding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393" y="1240643"/>
            <a:ext cx="255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94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641" y="1726417"/>
            <a:ext cx="20815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indent="87630">
              <a:lnSpc>
                <a:spcPts val="3820"/>
              </a:lnSpc>
              <a:spcBef>
                <a:spcPts val="240"/>
              </a:spcBef>
            </a:pPr>
            <a:r>
              <a:rPr sz="3200" spc="330" dirty="0">
                <a:solidFill>
                  <a:srgbClr val="FFFFFF"/>
                </a:solidFill>
                <a:latin typeface="Times New Roman"/>
                <a:cs typeface="Times New Roman"/>
              </a:rPr>
              <a:t>Forking </a:t>
            </a:r>
            <a:r>
              <a:rPr sz="3200" spc="370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1491" y="508417"/>
            <a:ext cx="389953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 algn="just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After clone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</a:t>
            </a:r>
            <a:r>
              <a:rPr sz="24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  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as it is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</a:t>
            </a:r>
            <a:r>
              <a:rPr sz="2400" spc="-7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</a:t>
            </a:r>
            <a:endParaRPr sz="2400">
              <a:latin typeface="RobotoRegular"/>
              <a:cs typeface="RobotoRegular"/>
            </a:endParaRPr>
          </a:p>
          <a:p>
            <a:pPr marL="545465" marR="130175" indent="-533400" algn="just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Make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changes, commit  push/pull all happens</a:t>
            </a:r>
            <a:r>
              <a:rPr sz="2400" spc="-1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repo</a:t>
            </a:r>
            <a:endParaRPr sz="2400">
              <a:latin typeface="RobotoRegular"/>
              <a:cs typeface="RobotoRegular"/>
            </a:endParaRPr>
          </a:p>
          <a:p>
            <a:pPr marL="545465" marR="8318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Only when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contribute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original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 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pull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request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0977" y="754867"/>
            <a:ext cx="2708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235" dirty="0"/>
              <a:t>Social</a:t>
            </a:r>
            <a:r>
              <a:rPr sz="3200" spc="-120" dirty="0"/>
              <a:t> </a:t>
            </a:r>
            <a:r>
              <a:rPr sz="3200" spc="285" dirty="0"/>
              <a:t>Coding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037393" y="1240643"/>
            <a:ext cx="255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94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4641" y="1726417"/>
            <a:ext cx="20815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indent="87630">
              <a:lnSpc>
                <a:spcPts val="3820"/>
              </a:lnSpc>
              <a:spcBef>
                <a:spcPts val="240"/>
              </a:spcBef>
            </a:pPr>
            <a:r>
              <a:rPr sz="3200" spc="330" dirty="0">
                <a:solidFill>
                  <a:srgbClr val="FFFFFF"/>
                </a:solidFill>
                <a:latin typeface="Times New Roman"/>
                <a:cs typeface="Times New Roman"/>
              </a:rPr>
              <a:t>Forking </a:t>
            </a:r>
            <a:r>
              <a:rPr sz="3200" spc="370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1491" y="508417"/>
            <a:ext cx="391731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pull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request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way</a:t>
            </a:r>
            <a:r>
              <a:rPr sz="24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tell the original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author,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"Hey!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I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did something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interesting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using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original code. Do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take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look and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integrate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my work, if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ﬁnd it good</a:t>
            </a:r>
            <a:r>
              <a:rPr sz="2400" spc="-3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enough?"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977" y="754867"/>
            <a:ext cx="2708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Social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85" dirty="0">
                <a:solidFill>
                  <a:srgbClr val="FFFFFF"/>
                </a:solidFill>
                <a:latin typeface="Times New Roman"/>
                <a:cs typeface="Times New Roman"/>
              </a:rPr>
              <a:t>Coding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393" y="1240643"/>
            <a:ext cx="255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94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641" y="1726417"/>
            <a:ext cx="20815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indent="87630">
              <a:lnSpc>
                <a:spcPts val="3820"/>
              </a:lnSpc>
              <a:spcBef>
                <a:spcPts val="240"/>
              </a:spcBef>
            </a:pPr>
            <a:r>
              <a:rPr sz="3200" spc="330" dirty="0">
                <a:solidFill>
                  <a:srgbClr val="FFFFFF"/>
                </a:solidFill>
                <a:latin typeface="Times New Roman"/>
                <a:cs typeface="Times New Roman"/>
              </a:rPr>
              <a:t>Forking </a:t>
            </a:r>
            <a:r>
              <a:rPr sz="3200" spc="370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1491" y="508417"/>
            <a:ext cx="405574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not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contributor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 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 only submit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original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with pull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request</a:t>
            </a:r>
            <a:endParaRPr sz="2400">
              <a:latin typeface="RobotoRegular"/>
              <a:cs typeface="RobotoRegular"/>
            </a:endParaRPr>
          </a:p>
          <a:p>
            <a:pPr marL="545465" marR="478790" indent="-533400" algn="just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Author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original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has rights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accept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reject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</a:t>
            </a:r>
            <a:r>
              <a:rPr sz="2400" spc="-5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2486" y="2071365"/>
            <a:ext cx="22390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3231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0" dirty="0"/>
              <a:t>Deleting</a:t>
            </a:r>
            <a:r>
              <a:rPr sz="2800" spc="-95" dirty="0"/>
              <a:t> </a:t>
            </a:r>
            <a:r>
              <a:rPr sz="2800" spc="300" dirty="0"/>
              <a:t>Branches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58266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When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done with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it is no longer needed  then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delete the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branch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-d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contact-form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Deleting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add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“r”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ﬂag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-dr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origin/contact-form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2486" y="2071365"/>
            <a:ext cx="22390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789" y="997754"/>
            <a:ext cx="3313429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295" dirty="0">
                <a:solidFill>
                  <a:srgbClr val="FFFFFF"/>
                </a:solidFill>
                <a:latin typeface="Times New Roman"/>
                <a:cs typeface="Times New Roman"/>
              </a:rPr>
              <a:t>Different </a:t>
            </a:r>
            <a:r>
              <a:rPr sz="3200" spc="315" dirty="0">
                <a:solidFill>
                  <a:srgbClr val="FFFFFF"/>
                </a:solidFill>
                <a:latin typeface="Times New Roman"/>
                <a:cs typeface="Times New Roman"/>
              </a:rPr>
              <a:t>Types  </a:t>
            </a:r>
            <a:r>
              <a:rPr sz="3200" spc="10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280" dirty="0">
                <a:solidFill>
                  <a:srgbClr val="FFFFFF"/>
                </a:solidFill>
                <a:latin typeface="Times New Roman"/>
                <a:cs typeface="Times New Roman"/>
              </a:rPr>
              <a:t>Version  </a:t>
            </a:r>
            <a:r>
              <a:rPr sz="3200" spc="305" dirty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60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5290" y="558709"/>
            <a:ext cx="17593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622300" algn="l"/>
              </a:tabLst>
            </a:pPr>
            <a:r>
              <a:rPr sz="3000" spc="-5" dirty="0">
                <a:solidFill>
                  <a:srgbClr val="666666"/>
                </a:solidFill>
                <a:latin typeface="RobotoRegular"/>
                <a:cs typeface="RobotoRegular"/>
              </a:rPr>
              <a:t>VSS</a:t>
            </a:r>
            <a:endParaRPr sz="30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5291" y="2025556"/>
            <a:ext cx="19879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622300" algn="l"/>
              </a:tabLst>
            </a:pPr>
            <a:r>
              <a:rPr sz="3000" spc="-5" dirty="0">
                <a:solidFill>
                  <a:srgbClr val="666666"/>
                </a:solidFill>
                <a:latin typeface="RobotoRegular"/>
                <a:cs typeface="RobotoRegular"/>
              </a:rPr>
              <a:t>SVN</a:t>
            </a:r>
            <a:endParaRPr sz="3000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5290" y="3492403"/>
            <a:ext cx="23689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622300" algn="l"/>
              </a:tabLst>
            </a:pPr>
            <a:r>
              <a:rPr sz="3000" spc="-5" dirty="0">
                <a:solidFill>
                  <a:srgbClr val="666666"/>
                </a:solidFill>
                <a:latin typeface="RobotoRegular"/>
                <a:cs typeface="RobotoRegular"/>
              </a:rPr>
              <a:t>G</a:t>
            </a:r>
            <a:r>
              <a:rPr sz="3000" spc="-45" dirty="0">
                <a:solidFill>
                  <a:srgbClr val="666666"/>
                </a:solidFill>
                <a:latin typeface="RobotoRegular"/>
                <a:cs typeface="RobotoRegular"/>
              </a:rPr>
              <a:t>I</a:t>
            </a:r>
            <a:r>
              <a:rPr sz="3000" dirty="0">
                <a:solidFill>
                  <a:srgbClr val="666666"/>
                </a:solidFill>
                <a:latin typeface="RobotoRegular"/>
                <a:cs typeface="RobotoRegular"/>
              </a:rPr>
              <a:t>T</a:t>
            </a:r>
            <a:endParaRPr sz="30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4133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90" dirty="0"/>
              <a:t>Undoing </a:t>
            </a:r>
            <a:r>
              <a:rPr sz="2800" spc="204" dirty="0"/>
              <a:t>Local</a:t>
            </a:r>
            <a:r>
              <a:rPr sz="2800" spc="-385" dirty="0"/>
              <a:t> </a:t>
            </a:r>
            <a:r>
              <a:rPr sz="2800" spc="295" dirty="0"/>
              <a:t>Changes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45058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 changes that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not committed and want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discard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 then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use following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commands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Discard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 in single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checkout HEAD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&lt;ﬁle/to/restore&gt;</a:t>
            </a:r>
            <a:endParaRPr sz="2400">
              <a:latin typeface="RobotoRegular"/>
              <a:cs typeface="RobotoRegular"/>
            </a:endParaRPr>
          </a:p>
          <a:p>
            <a:pPr marL="545465" marR="92646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Discard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 changes that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not committed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(already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learned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previously)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reset --hard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HEAD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2486" y="2071365"/>
            <a:ext cx="22390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2446020" marR="5080" indent="-2226945">
              <a:lnSpc>
                <a:spcPct val="100000"/>
              </a:lnSpc>
              <a:spcBef>
                <a:spcPts val="100"/>
              </a:spcBef>
            </a:pPr>
            <a:r>
              <a:rPr spc="630" dirty="0"/>
              <a:t>Undoing</a:t>
            </a:r>
            <a:r>
              <a:rPr spc="-135" dirty="0"/>
              <a:t> </a:t>
            </a:r>
            <a:r>
              <a:rPr spc="705" dirty="0"/>
              <a:t>Committed  </a:t>
            </a:r>
            <a:r>
              <a:rPr spc="640" dirty="0"/>
              <a:t>Changes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170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90" dirty="0"/>
              <a:t>Undoing </a:t>
            </a:r>
            <a:r>
              <a:rPr sz="2800" spc="330" dirty="0"/>
              <a:t>Committed</a:t>
            </a:r>
            <a:r>
              <a:rPr sz="2800" spc="-400" dirty="0"/>
              <a:t> </a:t>
            </a:r>
            <a:r>
              <a:rPr sz="2800" spc="295" dirty="0"/>
              <a:t>Changes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1749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Once code is committed and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feel 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were  wrong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undo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commits</a:t>
            </a:r>
            <a:endParaRPr sz="2400">
              <a:latin typeface="RobotoRegular"/>
              <a:cs typeface="RobotoRegular"/>
            </a:endParaRPr>
          </a:p>
          <a:p>
            <a:pPr marL="545465" marR="87884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undo committed changes using following  commands: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revert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&lt;commitHash&gt;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reset --hard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&lt;commitHash&gt;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4485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70" dirty="0"/>
              <a:t>git </a:t>
            </a:r>
            <a:r>
              <a:rPr sz="2800" spc="300" dirty="0"/>
              <a:t>revert</a:t>
            </a:r>
            <a:r>
              <a:rPr sz="2800" spc="-420" dirty="0"/>
              <a:t> </a:t>
            </a:r>
            <a:r>
              <a:rPr sz="2800" spc="350" dirty="0"/>
              <a:t>&lt;commitHash&gt;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450580" cy="33782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This command does not actually delete any</a:t>
            </a:r>
            <a:r>
              <a:rPr sz="2400" spc="-5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commit.</a:t>
            </a:r>
            <a:endParaRPr sz="2400">
              <a:latin typeface="RobotoRegular"/>
              <a:cs typeface="RobotoRegular"/>
            </a:endParaRPr>
          </a:p>
          <a:p>
            <a:pPr marL="545465" marR="133286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Instead it reverts 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effects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certain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commit,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effectively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undoing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it.</a:t>
            </a:r>
            <a:endParaRPr sz="2400">
              <a:latin typeface="RobotoRegular"/>
              <a:cs typeface="RobotoRegular"/>
            </a:endParaRPr>
          </a:p>
          <a:p>
            <a:pPr marL="545465" marR="12128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does this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by producing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new commit with changes that  revert each of the changes in that unwanted</a:t>
            </a:r>
            <a:r>
              <a:rPr sz="2400" spc="-3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commit.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For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example, if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original commit added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word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certain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place, the reverting commit will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remove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exactly this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word,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again.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4485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70" dirty="0"/>
              <a:t>git </a:t>
            </a:r>
            <a:r>
              <a:rPr sz="2800" spc="300" dirty="0"/>
              <a:t>revert</a:t>
            </a:r>
            <a:r>
              <a:rPr sz="2800" spc="-420" dirty="0"/>
              <a:t> </a:t>
            </a:r>
            <a:r>
              <a:rPr sz="2800" spc="350" dirty="0"/>
              <a:t>&lt;commitHash&gt;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59025" y="2449837"/>
            <a:ext cx="8852434" cy="249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424" y="1519031"/>
            <a:ext cx="483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For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example: git revert</a:t>
            </a:r>
            <a:r>
              <a:rPr sz="2400" spc="-6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2b504be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648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70" dirty="0"/>
              <a:t>git</a:t>
            </a:r>
            <a:r>
              <a:rPr sz="2800" spc="-55" dirty="0"/>
              <a:t> </a:t>
            </a:r>
            <a:r>
              <a:rPr sz="2800" spc="315" dirty="0"/>
              <a:t>reset</a:t>
            </a:r>
            <a:r>
              <a:rPr sz="2800" spc="-50" dirty="0"/>
              <a:t> </a:t>
            </a:r>
            <a:r>
              <a:rPr sz="2800" spc="515" dirty="0"/>
              <a:t>--hard</a:t>
            </a:r>
            <a:r>
              <a:rPr sz="2800" spc="-55" dirty="0"/>
              <a:t> </a:t>
            </a:r>
            <a:r>
              <a:rPr sz="2800" spc="350" dirty="0"/>
              <a:t>&lt;commitHash&gt;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499475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neither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produces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any new commits nor does it delete any  old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ones.</a:t>
            </a:r>
            <a:endParaRPr sz="2400">
              <a:latin typeface="RobotoRegular"/>
              <a:cs typeface="RobotoRegular"/>
            </a:endParaRPr>
          </a:p>
          <a:p>
            <a:pPr marL="545465" marR="14668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works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by resetting your current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HEAD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 older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revision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(also called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“rolling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back”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that older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revision):</a:t>
            </a:r>
            <a:endParaRPr sz="2400">
              <a:latin typeface="RobotoRegular"/>
              <a:cs typeface="RobotoRegular"/>
            </a:endParaRPr>
          </a:p>
          <a:p>
            <a:pPr marL="545465" marR="499109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call it with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“--keep”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instead of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“--hard”,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 changes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from rolled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back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revisions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will be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preserved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as local  changes in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working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directory.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648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70" dirty="0"/>
              <a:t>git</a:t>
            </a:r>
            <a:r>
              <a:rPr sz="2800" spc="-55" dirty="0"/>
              <a:t> </a:t>
            </a:r>
            <a:r>
              <a:rPr sz="2800" spc="315" dirty="0"/>
              <a:t>reset</a:t>
            </a:r>
            <a:r>
              <a:rPr sz="2800" spc="-50" dirty="0"/>
              <a:t> </a:t>
            </a:r>
            <a:r>
              <a:rPr sz="2800" spc="515" dirty="0"/>
              <a:t>--hard</a:t>
            </a:r>
            <a:r>
              <a:rPr sz="2800" spc="-55" dirty="0"/>
              <a:t> </a:t>
            </a:r>
            <a:r>
              <a:rPr sz="2800" spc="350" dirty="0"/>
              <a:t>&lt;commitHash&gt;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772795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For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example: 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reset --hard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2be18d9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Preserved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as local changes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: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reset --keep</a:t>
            </a:r>
            <a:r>
              <a:rPr sz="24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2be18d9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907" y="2685486"/>
            <a:ext cx="7627741" cy="2220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2486" y="2071365"/>
            <a:ext cx="22390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6632" y="2071365"/>
            <a:ext cx="26657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75" dirty="0"/>
              <a:t>Rebase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79491" y="1483530"/>
            <a:ext cx="771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80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89240" y="362710"/>
            <a:ext cx="426941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One of the most popular version Control systems today is Git.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is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r>
              <a:rPr sz="2400" spc="-9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distributed</a:t>
            </a:r>
            <a:endParaRPr sz="2400" dirty="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689240" y="1483530"/>
            <a:ext cx="3931284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-10" dirty="0"/>
              <a:t>version-control </a:t>
            </a:r>
            <a:r>
              <a:rPr spc="-5" dirty="0"/>
              <a:t>system for  </a:t>
            </a:r>
            <a:r>
              <a:rPr spc="-10" dirty="0"/>
              <a:t>tracking </a:t>
            </a:r>
            <a:r>
              <a:rPr spc="-5" dirty="0"/>
              <a:t>changes in </a:t>
            </a:r>
            <a:r>
              <a:rPr spc="-10" dirty="0"/>
              <a:t>source  </a:t>
            </a:r>
            <a:r>
              <a:rPr spc="-5" dirty="0"/>
              <a:t>code during </a:t>
            </a:r>
            <a:r>
              <a:rPr spc="-10" dirty="0"/>
              <a:t>software  development. </a:t>
            </a:r>
            <a:r>
              <a:rPr spc="-5" dirty="0"/>
              <a:t>It is designed  for </a:t>
            </a:r>
            <a:r>
              <a:rPr spc="-10" dirty="0"/>
              <a:t>coordinating </a:t>
            </a:r>
            <a:r>
              <a:rPr spc="-5" dirty="0"/>
              <a:t>work among  </a:t>
            </a:r>
            <a:r>
              <a:rPr spc="-10" dirty="0"/>
              <a:t>programmers, </a:t>
            </a:r>
            <a:r>
              <a:rPr spc="-5" dirty="0"/>
              <a:t>but it can be  used </a:t>
            </a:r>
            <a:r>
              <a:rPr spc="-15" dirty="0"/>
              <a:t>to track </a:t>
            </a:r>
            <a:r>
              <a:rPr spc="-5" dirty="0"/>
              <a:t>changes in any  set of</a:t>
            </a:r>
            <a:r>
              <a:rPr spc="-15" dirty="0"/>
              <a:t> </a:t>
            </a:r>
            <a:r>
              <a:rPr spc="-5" dirty="0"/>
              <a:t>ﬁles.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932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Rebase</a:t>
            </a:r>
            <a:r>
              <a:rPr sz="2800" spc="-45" dirty="0"/>
              <a:t> </a:t>
            </a:r>
            <a:r>
              <a:rPr sz="2800" spc="325" dirty="0"/>
              <a:t>as</a:t>
            </a:r>
            <a:r>
              <a:rPr sz="2800" spc="-40" dirty="0"/>
              <a:t> </a:t>
            </a:r>
            <a:r>
              <a:rPr sz="2800" spc="390" dirty="0"/>
              <a:t>an</a:t>
            </a:r>
            <a:r>
              <a:rPr sz="2800" spc="-45" dirty="0"/>
              <a:t> </a:t>
            </a:r>
            <a:r>
              <a:rPr sz="2800" spc="254" dirty="0"/>
              <a:t>Alternative</a:t>
            </a:r>
            <a:r>
              <a:rPr sz="2800" spc="-40" dirty="0"/>
              <a:t> </a:t>
            </a:r>
            <a:r>
              <a:rPr sz="2800" spc="330" dirty="0"/>
              <a:t>to</a:t>
            </a:r>
            <a:r>
              <a:rPr sz="2800" spc="-45" dirty="0"/>
              <a:t> </a:t>
            </a:r>
            <a:r>
              <a:rPr sz="2800" spc="295" dirty="0"/>
              <a:t>Merge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41375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Merging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deﬁnitely the easiest and most common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way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integrate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changes.</a:t>
            </a:r>
            <a:endParaRPr sz="2400">
              <a:latin typeface="RobotoRegular"/>
              <a:cs typeface="RobotoRegular"/>
            </a:endParaRPr>
          </a:p>
          <a:p>
            <a:pPr marL="545465" marR="1066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But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merging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not the only one: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“Rebase”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an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alternative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means of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integration.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Rebasing is quite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more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complex than</a:t>
            </a:r>
            <a:r>
              <a:rPr sz="2400" spc="-3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merging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355" y="754867"/>
            <a:ext cx="143383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35"/>
              </a:lnSpc>
              <a:spcBef>
                <a:spcPts val="100"/>
              </a:spcBef>
            </a:pPr>
            <a:r>
              <a:rPr sz="3200" spc="305" dirty="0"/>
              <a:t>Rebase</a:t>
            </a:r>
            <a:endParaRPr sz="3200"/>
          </a:p>
          <a:p>
            <a:pPr algn="ctr">
              <a:lnSpc>
                <a:spcPts val="3835"/>
              </a:lnSpc>
            </a:pPr>
            <a:r>
              <a:rPr sz="3200" spc="940" dirty="0"/>
              <a:t>--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77049" y="1726417"/>
            <a:ext cx="237680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3025" marR="5080" indent="-60960">
              <a:lnSpc>
                <a:spcPts val="3820"/>
              </a:lnSpc>
              <a:spcBef>
                <a:spcPts val="240"/>
              </a:spcBef>
            </a:pPr>
            <a:r>
              <a:rPr sz="3200" spc="345" dirty="0">
                <a:solidFill>
                  <a:srgbClr val="FFFFFF"/>
                </a:solidFill>
                <a:latin typeface="Times New Roman"/>
                <a:cs typeface="Times New Roman"/>
              </a:rPr>
              <a:t>Understand  </a:t>
            </a: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34" dirty="0">
                <a:solidFill>
                  <a:srgbClr val="FFFFFF"/>
                </a:solidFill>
                <a:latin typeface="Times New Roman"/>
                <a:cs typeface="Times New Roman"/>
              </a:rPr>
              <a:t>ﬁrst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7691" y="977518"/>
            <a:ext cx="229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Two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possibilities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1491" y="2215770"/>
            <a:ext cx="2573020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Fast-Forward</a:t>
            </a:r>
            <a:endParaRPr sz="2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buClr>
                <a:srgbClr val="666666"/>
              </a:buClr>
              <a:buFont typeface="AoyagiKouzanFontT"/>
              <a:buChar char="❖"/>
            </a:pPr>
            <a:endParaRPr sz="2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66666"/>
              </a:buClr>
              <a:buFont typeface="AoyagiKouzanFontT"/>
              <a:buChar char="❖"/>
            </a:pPr>
            <a:endParaRPr sz="29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Merge</a:t>
            </a:r>
            <a:r>
              <a:rPr sz="24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3788" y="997754"/>
            <a:ext cx="282321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222885" algn="just">
              <a:lnSpc>
                <a:spcPts val="3829"/>
              </a:lnSpc>
              <a:spcBef>
                <a:spcPts val="235"/>
              </a:spcBef>
            </a:pPr>
            <a:r>
              <a:rPr sz="3200" spc="375" dirty="0"/>
              <a:t>Understand  </a:t>
            </a:r>
            <a:r>
              <a:rPr sz="3200" spc="415" dirty="0"/>
              <a:t>merge </a:t>
            </a:r>
            <a:r>
              <a:rPr sz="3200" spc="434" dirty="0"/>
              <a:t>ﬁrst </a:t>
            </a:r>
            <a:r>
              <a:rPr sz="3200" spc="210" dirty="0"/>
              <a:t>:  </a:t>
            </a:r>
            <a:r>
              <a:rPr sz="3200" spc="395" dirty="0"/>
              <a:t>Fast-Forward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41491" y="508417"/>
            <a:ext cx="3931285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very simple cases,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one  of the two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branches 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doesn‘t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any new  commits since the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branching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happened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-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its  latest commit is still the  common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ancestor.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6941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0560" algn="l"/>
              </a:tabLst>
            </a:pPr>
            <a:r>
              <a:rPr sz="2800" spc="325" dirty="0"/>
              <a:t>Understand </a:t>
            </a:r>
            <a:r>
              <a:rPr sz="2800" spc="360" dirty="0"/>
              <a:t>merge</a:t>
            </a:r>
            <a:r>
              <a:rPr sz="2800" spc="-380" dirty="0"/>
              <a:t> </a:t>
            </a:r>
            <a:r>
              <a:rPr sz="2800" spc="380" dirty="0"/>
              <a:t>ﬁrst</a:t>
            </a:r>
            <a:r>
              <a:rPr sz="2800" spc="-25" dirty="0"/>
              <a:t> </a:t>
            </a:r>
            <a:r>
              <a:rPr sz="2800" spc="185" dirty="0"/>
              <a:t>:	</a:t>
            </a:r>
            <a:r>
              <a:rPr sz="2800" spc="345" dirty="0"/>
              <a:t>Fast-Forward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519031"/>
            <a:ext cx="520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Only one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has new</a:t>
            </a:r>
            <a:r>
              <a:rPr sz="2400" spc="-6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commits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003" y="2307890"/>
            <a:ext cx="7186855" cy="2592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6941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0560" algn="l"/>
              </a:tabLst>
            </a:pPr>
            <a:r>
              <a:rPr sz="2800" spc="325" dirty="0"/>
              <a:t>Understand </a:t>
            </a:r>
            <a:r>
              <a:rPr sz="2800" spc="360" dirty="0"/>
              <a:t>merge</a:t>
            </a:r>
            <a:r>
              <a:rPr sz="2800" spc="-380" dirty="0"/>
              <a:t> </a:t>
            </a:r>
            <a:r>
              <a:rPr sz="2800" spc="380" dirty="0"/>
              <a:t>ﬁrst</a:t>
            </a:r>
            <a:r>
              <a:rPr sz="2800" spc="-25" dirty="0"/>
              <a:t> </a:t>
            </a:r>
            <a:r>
              <a:rPr sz="2800" spc="185" dirty="0"/>
              <a:t>:	</a:t>
            </a:r>
            <a:r>
              <a:rPr sz="2800" spc="345" dirty="0"/>
              <a:t>Fast-Forward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397875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this case, performing 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integration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dead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simple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can just add all the commits of the other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top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the common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ancestor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commit.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Git, this simplest form of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integration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called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endParaRPr sz="2400">
              <a:latin typeface="RobotoRegular"/>
              <a:cs typeface="RobotoRegular"/>
            </a:endParaRPr>
          </a:p>
          <a:p>
            <a:pPr marL="545465" marR="112395">
              <a:lnSpc>
                <a:spcPct val="114599"/>
              </a:lnSpc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“fast-forward”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merge.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Both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branches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share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exact  same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history.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6941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0560" algn="l"/>
              </a:tabLst>
            </a:pPr>
            <a:r>
              <a:rPr sz="2800" spc="325" dirty="0"/>
              <a:t>Understand </a:t>
            </a:r>
            <a:r>
              <a:rPr sz="2800" spc="360" dirty="0"/>
              <a:t>merge</a:t>
            </a:r>
            <a:r>
              <a:rPr sz="2800" spc="-380" dirty="0"/>
              <a:t> </a:t>
            </a:r>
            <a:r>
              <a:rPr sz="2800" spc="380" dirty="0"/>
              <a:t>ﬁrst</a:t>
            </a:r>
            <a:r>
              <a:rPr sz="2800" spc="-25" dirty="0"/>
              <a:t> </a:t>
            </a:r>
            <a:r>
              <a:rPr sz="2800" spc="185" dirty="0"/>
              <a:t>:	</a:t>
            </a:r>
            <a:r>
              <a:rPr sz="2800" spc="345" dirty="0"/>
              <a:t>Fast-Forward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519031"/>
            <a:ext cx="7171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Both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have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same history after</a:t>
            </a:r>
            <a:r>
              <a:rPr sz="24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fast-forward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4412" y="2929600"/>
            <a:ext cx="4035278" cy="107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2486" y="2071365"/>
            <a:ext cx="22390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853" y="997754"/>
            <a:ext cx="302133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375" dirty="0"/>
              <a:t>Understand  </a:t>
            </a:r>
            <a:r>
              <a:rPr sz="3200" spc="415" dirty="0"/>
              <a:t>merge </a:t>
            </a:r>
            <a:r>
              <a:rPr sz="3200" spc="434" dirty="0"/>
              <a:t>ﬁrst </a:t>
            </a:r>
            <a:r>
              <a:rPr sz="3200" spc="210" dirty="0"/>
              <a:t>:  </a:t>
            </a:r>
            <a:r>
              <a:rPr sz="3200" spc="340" dirty="0"/>
              <a:t>Merge</a:t>
            </a:r>
            <a:r>
              <a:rPr sz="3200" spc="-140" dirty="0"/>
              <a:t> </a:t>
            </a:r>
            <a:r>
              <a:rPr sz="3200" spc="380" dirty="0"/>
              <a:t>Commit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41491" y="1324231"/>
            <a:ext cx="401637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lot of cases,</a:t>
            </a:r>
            <a:r>
              <a:rPr sz="2400" spc="-7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however,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both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branches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moved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forward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individually.</a:t>
            </a:r>
            <a:endParaRPr sz="2400">
              <a:latin typeface="RobotoRegular"/>
              <a:cs typeface="RobotoRegular"/>
            </a:endParaRPr>
          </a:p>
          <a:p>
            <a:pPr marL="545465" marR="42545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can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different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commits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7115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0560" algn="l"/>
              </a:tabLst>
            </a:pPr>
            <a:r>
              <a:rPr sz="2800" spc="325" dirty="0"/>
              <a:t>Understand </a:t>
            </a:r>
            <a:r>
              <a:rPr sz="2800" spc="360" dirty="0"/>
              <a:t>merge</a:t>
            </a:r>
            <a:r>
              <a:rPr sz="2800" spc="-380" dirty="0"/>
              <a:t> </a:t>
            </a:r>
            <a:r>
              <a:rPr sz="2800" spc="380" dirty="0"/>
              <a:t>ﬁrst</a:t>
            </a:r>
            <a:r>
              <a:rPr sz="2800" spc="-25" dirty="0"/>
              <a:t> </a:t>
            </a:r>
            <a:r>
              <a:rPr sz="2800" spc="185" dirty="0"/>
              <a:t>:	</a:t>
            </a:r>
            <a:r>
              <a:rPr sz="2800" spc="295" dirty="0"/>
              <a:t>Merge</a:t>
            </a:r>
            <a:r>
              <a:rPr sz="2800" spc="-100" dirty="0"/>
              <a:t> </a:t>
            </a:r>
            <a:r>
              <a:rPr sz="2800" spc="330" dirty="0"/>
              <a:t>Commit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06132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Both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branches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commits that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done after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created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2502" y="2534967"/>
            <a:ext cx="6695206" cy="2369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7115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0560" algn="l"/>
              </a:tabLst>
            </a:pPr>
            <a:r>
              <a:rPr sz="2800" spc="325" dirty="0"/>
              <a:t>Understand </a:t>
            </a:r>
            <a:r>
              <a:rPr sz="2800" spc="360" dirty="0"/>
              <a:t>merge</a:t>
            </a:r>
            <a:r>
              <a:rPr sz="2800" spc="-380" dirty="0"/>
              <a:t> </a:t>
            </a:r>
            <a:r>
              <a:rPr sz="2800" spc="380" dirty="0"/>
              <a:t>ﬁrst</a:t>
            </a:r>
            <a:r>
              <a:rPr sz="2800" spc="-25" dirty="0"/>
              <a:t> </a:t>
            </a:r>
            <a:r>
              <a:rPr sz="2800" spc="185" dirty="0"/>
              <a:t>:	</a:t>
            </a:r>
            <a:r>
              <a:rPr sz="2800" spc="295" dirty="0"/>
              <a:t>Merge</a:t>
            </a:r>
            <a:r>
              <a:rPr sz="2800" spc="-100" dirty="0"/>
              <a:t> </a:t>
            </a:r>
            <a:r>
              <a:rPr sz="2800" spc="330" dirty="0"/>
              <a:t>Commit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2381251"/>
            <a:ext cx="82016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60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make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integration,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will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 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new  commit that contains 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differences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between them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-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426" y="1240643"/>
            <a:ext cx="336042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" marR="5080" indent="-23495">
              <a:lnSpc>
                <a:spcPts val="3820"/>
              </a:lnSpc>
              <a:spcBef>
                <a:spcPts val="240"/>
              </a:spcBef>
            </a:pPr>
            <a:r>
              <a:rPr sz="3200" spc="315" dirty="0">
                <a:solidFill>
                  <a:srgbClr val="FFFFFF"/>
                </a:solidFill>
                <a:latin typeface="Times New Roman"/>
                <a:cs typeface="Times New Roman"/>
              </a:rPr>
              <a:t>Types </a:t>
            </a:r>
            <a:r>
              <a:rPr sz="3200" spc="28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spc="-4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80" dirty="0">
                <a:solidFill>
                  <a:srgbClr val="FFFFFF"/>
                </a:solidFill>
                <a:latin typeface="Times New Roman"/>
                <a:cs typeface="Times New Roman"/>
              </a:rPr>
              <a:t>Version  </a:t>
            </a:r>
            <a:r>
              <a:rPr sz="3200" spc="305" dirty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60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1124207"/>
            <a:ext cx="36836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Centralized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Version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Control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System</a:t>
            </a:r>
            <a:r>
              <a:rPr sz="2400" spc="-6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(CVCS)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491" y="2781554"/>
            <a:ext cx="368236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Distributed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Version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Control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System</a:t>
            </a:r>
            <a:r>
              <a:rPr sz="2400" spc="-5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(DVCS)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7115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0560" algn="l"/>
              </a:tabLst>
            </a:pPr>
            <a:r>
              <a:rPr sz="2800" spc="325" dirty="0"/>
              <a:t>Understand </a:t>
            </a:r>
            <a:r>
              <a:rPr sz="2800" spc="360" dirty="0"/>
              <a:t>merge</a:t>
            </a:r>
            <a:r>
              <a:rPr sz="2800" spc="-380" dirty="0"/>
              <a:t> </a:t>
            </a:r>
            <a:r>
              <a:rPr sz="2800" spc="380" dirty="0"/>
              <a:t>ﬁrst</a:t>
            </a:r>
            <a:r>
              <a:rPr sz="2800" spc="-25" dirty="0"/>
              <a:t> </a:t>
            </a:r>
            <a:r>
              <a:rPr sz="2800" spc="185" dirty="0"/>
              <a:t>:	</a:t>
            </a:r>
            <a:r>
              <a:rPr sz="2800" spc="295" dirty="0"/>
              <a:t>Merge</a:t>
            </a:r>
            <a:r>
              <a:rPr sz="2800" spc="-100" dirty="0"/>
              <a:t> </a:t>
            </a:r>
            <a:r>
              <a:rPr sz="2800" spc="330" dirty="0"/>
              <a:t>Commit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519031"/>
            <a:ext cx="66459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automatically created merge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 “C5”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5629" y="2509022"/>
            <a:ext cx="6810291" cy="2278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2486" y="2071365"/>
            <a:ext cx="22390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125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Rebase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752604"/>
            <a:ext cx="858583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19431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Sometimes we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prefer 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go without such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automatic merge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commits.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We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want the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project’s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history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look as if it had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evolved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single,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straight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line.</a:t>
            </a:r>
            <a:endParaRPr sz="2400">
              <a:latin typeface="RobotoRegular"/>
              <a:cs typeface="RobotoRegular"/>
            </a:endParaRPr>
          </a:p>
          <a:p>
            <a:pPr marL="545465" marR="505459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No indication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remains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that it had been split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multiple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branches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at some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point.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125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Rebase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325214" y="2097887"/>
            <a:ext cx="5936961" cy="1815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125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Rebase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492490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Let‘s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walk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through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rebase operation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step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by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 step.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scenario is the same as in 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previous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examples: we  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integrate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changes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from branch-B into branch-A,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but now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using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rebase.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125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Rebase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638407" y="3078429"/>
            <a:ext cx="5790304" cy="1550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424" y="1519031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Same scenario as we did with</a:t>
            </a:r>
            <a:r>
              <a:rPr sz="24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Merge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16816" y="1240643"/>
            <a:ext cx="209740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331470">
              <a:lnSpc>
                <a:spcPts val="3820"/>
              </a:lnSpc>
              <a:spcBef>
                <a:spcPts val="240"/>
              </a:spcBef>
            </a:pPr>
            <a:r>
              <a:rPr sz="3200" spc="305" dirty="0"/>
              <a:t>Rebase  </a:t>
            </a:r>
            <a:r>
              <a:rPr sz="3200" spc="425" dirty="0"/>
              <a:t>Command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41491" y="1952880"/>
            <a:ext cx="4040504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rebase</a:t>
            </a:r>
            <a:r>
              <a:rPr sz="2400" spc="-7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&lt;BranchName&gt;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rebase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branch-B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2886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Rebase</a:t>
            </a:r>
            <a:r>
              <a:rPr sz="2800" spc="-60" dirty="0"/>
              <a:t> </a:t>
            </a:r>
            <a:r>
              <a:rPr sz="2800" spc="825" dirty="0"/>
              <a:t>--</a:t>
            </a:r>
            <a:r>
              <a:rPr sz="2800" spc="-60" dirty="0"/>
              <a:t> </a:t>
            </a:r>
            <a:r>
              <a:rPr sz="2800" spc="275" dirty="0"/>
              <a:t>Step</a:t>
            </a:r>
            <a:r>
              <a:rPr sz="2800" spc="-60" dirty="0"/>
              <a:t> </a:t>
            </a:r>
            <a:r>
              <a:rPr sz="2800" spc="-170" dirty="0"/>
              <a:t>1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52932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First, Git will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“undo”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 commits 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branch-A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that happened  after the lines began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out (after the common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ancestor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commit).</a:t>
            </a:r>
            <a:endParaRPr sz="2400">
              <a:latin typeface="RobotoRegular"/>
              <a:cs typeface="RobotoRegular"/>
            </a:endParaRPr>
          </a:p>
          <a:p>
            <a:pPr marL="545465" marR="939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However,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course, it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won’t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discard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them: instead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 think of those commits as being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“saved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away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temporarily”.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2886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Rebase</a:t>
            </a:r>
            <a:r>
              <a:rPr sz="2800" spc="-60" dirty="0"/>
              <a:t> </a:t>
            </a:r>
            <a:r>
              <a:rPr sz="2800" spc="825" dirty="0"/>
              <a:t>--</a:t>
            </a:r>
            <a:r>
              <a:rPr sz="2800" spc="-60" dirty="0"/>
              <a:t> </a:t>
            </a:r>
            <a:r>
              <a:rPr sz="2800" spc="275" dirty="0"/>
              <a:t>Step</a:t>
            </a:r>
            <a:r>
              <a:rPr sz="2800" spc="-60" dirty="0"/>
              <a:t> </a:t>
            </a:r>
            <a:r>
              <a:rPr sz="2800" spc="-170" dirty="0"/>
              <a:t>1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519031"/>
            <a:ext cx="78809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Undo all commits 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branch-A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after common</a:t>
            </a:r>
            <a:r>
              <a:rPr sz="2400" spc="-6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ancestor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4492" y="2401085"/>
            <a:ext cx="7069965" cy="2671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2942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Rebase</a:t>
            </a:r>
            <a:r>
              <a:rPr sz="2800" spc="-60" dirty="0"/>
              <a:t> </a:t>
            </a:r>
            <a:r>
              <a:rPr sz="2800" spc="825" dirty="0"/>
              <a:t>--</a:t>
            </a:r>
            <a:r>
              <a:rPr sz="2800" spc="-60" dirty="0"/>
              <a:t> </a:t>
            </a:r>
            <a:r>
              <a:rPr sz="2800" spc="275" dirty="0"/>
              <a:t>Step</a:t>
            </a:r>
            <a:r>
              <a:rPr sz="2800" spc="-60" dirty="0"/>
              <a:t> </a:t>
            </a:r>
            <a:r>
              <a:rPr sz="2800" spc="270" dirty="0"/>
              <a:t>2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46582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Next, it applies the commits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from branch-B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that we 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integrate. At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this point, both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branches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look exactly the  same.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111" y="3000894"/>
            <a:ext cx="7368193" cy="1755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60" y="997754"/>
            <a:ext cx="317500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305" dirty="0"/>
              <a:t>Centralized  </a:t>
            </a:r>
            <a:r>
              <a:rPr sz="3200" spc="280" dirty="0"/>
              <a:t>Version</a:t>
            </a:r>
            <a:r>
              <a:rPr sz="3200" spc="-110" dirty="0"/>
              <a:t> </a:t>
            </a:r>
            <a:r>
              <a:rPr sz="3200" spc="305" dirty="0"/>
              <a:t>Control </a:t>
            </a:r>
            <a:r>
              <a:rPr sz="3200" spc="175" dirty="0"/>
              <a:t> </a:t>
            </a:r>
            <a:r>
              <a:rPr sz="3200" spc="355" dirty="0"/>
              <a:t>System</a:t>
            </a:r>
            <a:r>
              <a:rPr sz="3200" spc="-85" dirty="0"/>
              <a:t> </a:t>
            </a:r>
            <a:r>
              <a:rPr sz="3200" spc="80" dirty="0"/>
              <a:t>(CVCS)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717691" y="508417"/>
            <a:ext cx="3989704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Centralized version control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system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(CVCS)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uses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central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server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store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 ﬁles  and enables team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collaboration.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works on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single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which  users can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directly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access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central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server.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2929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Rebase</a:t>
            </a:r>
            <a:r>
              <a:rPr sz="2800" spc="-60" dirty="0"/>
              <a:t> </a:t>
            </a:r>
            <a:r>
              <a:rPr sz="2800" spc="825" dirty="0"/>
              <a:t>--</a:t>
            </a:r>
            <a:r>
              <a:rPr sz="2800" spc="-60" dirty="0"/>
              <a:t> </a:t>
            </a:r>
            <a:r>
              <a:rPr sz="2800" spc="275" dirty="0"/>
              <a:t>Step</a:t>
            </a:r>
            <a:r>
              <a:rPr sz="2800" spc="-60" dirty="0"/>
              <a:t> </a:t>
            </a:r>
            <a:r>
              <a:rPr sz="2800" spc="165" dirty="0"/>
              <a:t>3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48124" y="1465691"/>
            <a:ext cx="833945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 marR="128905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334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the ﬁnal step, the new commits 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branch-A 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now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reapplied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-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but on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new position, 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top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integrated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from branch-B (they are re-based).</a:t>
            </a:r>
            <a:endParaRPr sz="2400">
              <a:latin typeface="RobotoRegular"/>
              <a:cs typeface="RobotoRegular"/>
            </a:endParaRPr>
          </a:p>
          <a:p>
            <a:pPr marL="532765" marR="740410" indent="-533400">
              <a:lnSpc>
                <a:spcPct val="114599"/>
              </a:lnSpc>
              <a:buFont typeface="AoyagiKouzanFontT"/>
              <a:buChar char="❖"/>
              <a:tabLst>
                <a:tab pos="5334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result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looks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like development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had happened in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straight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line.</a:t>
            </a:r>
            <a:endParaRPr sz="2400">
              <a:latin typeface="RobotoRegular"/>
              <a:cs typeface="RobotoRegular"/>
            </a:endParaRPr>
          </a:p>
          <a:p>
            <a:pPr marL="532765" indent="-533400">
              <a:lnSpc>
                <a:spcPct val="114599"/>
              </a:lnSpc>
              <a:buFont typeface="AoyagiKouzanFontT"/>
              <a:buChar char="❖"/>
              <a:tabLst>
                <a:tab pos="5334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Instead of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 that contains all the combined  changes, the original commit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structure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was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preserved.</a:t>
            </a:r>
            <a:endParaRPr sz="2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2400" dirty="0">
                <a:solidFill>
                  <a:srgbClr val="666666"/>
                </a:solidFill>
                <a:latin typeface="AoyagiKouzanFontT"/>
                <a:cs typeface="AoyagiKouzanFontT"/>
              </a:rPr>
              <a:t>❖</a:t>
            </a:r>
            <a:endParaRPr sz="2400">
              <a:latin typeface="AoyagiKouzanFontT"/>
              <a:cs typeface="AoyagiKouzanFontT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2929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Rebase</a:t>
            </a:r>
            <a:r>
              <a:rPr sz="2800" spc="-60" dirty="0"/>
              <a:t> </a:t>
            </a:r>
            <a:r>
              <a:rPr sz="2800" spc="825" dirty="0"/>
              <a:t>--</a:t>
            </a:r>
            <a:r>
              <a:rPr sz="2800" spc="-60" dirty="0"/>
              <a:t> </a:t>
            </a:r>
            <a:r>
              <a:rPr sz="2800" spc="275" dirty="0"/>
              <a:t>Step</a:t>
            </a:r>
            <a:r>
              <a:rPr sz="2800" spc="-60" dirty="0"/>
              <a:t> </a:t>
            </a:r>
            <a:r>
              <a:rPr sz="2800" spc="165" dirty="0"/>
              <a:t>3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519031"/>
            <a:ext cx="5692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Applying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commits in the</a:t>
            </a:r>
            <a:r>
              <a:rPr sz="2400" spc="-6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end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7468" y="2501159"/>
            <a:ext cx="7044828" cy="2337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3794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15" dirty="0"/>
              <a:t>The</a:t>
            </a:r>
            <a:r>
              <a:rPr sz="2800" spc="-60" dirty="0"/>
              <a:t> </a:t>
            </a:r>
            <a:r>
              <a:rPr sz="2800" spc="240" dirty="0"/>
              <a:t>Pitfalls</a:t>
            </a:r>
            <a:r>
              <a:rPr sz="2800" spc="-60" dirty="0"/>
              <a:t> </a:t>
            </a:r>
            <a:r>
              <a:rPr sz="2800" spc="245" dirty="0"/>
              <a:t>of</a:t>
            </a:r>
            <a:r>
              <a:rPr sz="2800" spc="-60" dirty="0"/>
              <a:t> </a:t>
            </a:r>
            <a:r>
              <a:rPr sz="2800" spc="265" dirty="0"/>
              <a:t>Rebase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50011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214629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course, using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rebase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isn‘t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just sunshine and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roses.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You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easily shoot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yourself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the foot if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don‘t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mind an 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important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fact: </a:t>
            </a:r>
            <a:r>
              <a:rPr sz="2400" b="1" spc="-10" dirty="0">
                <a:solidFill>
                  <a:srgbClr val="666666"/>
                </a:solidFill>
                <a:latin typeface="Roboto"/>
                <a:cs typeface="Roboto"/>
              </a:rPr>
              <a:t>rebase rewrites</a:t>
            </a:r>
            <a:r>
              <a:rPr sz="2400" b="1" spc="20" dirty="0">
                <a:solidFill>
                  <a:srgbClr val="666666"/>
                </a:solidFill>
                <a:latin typeface="Roboto"/>
                <a:cs typeface="Roboto"/>
              </a:rPr>
              <a:t> </a:t>
            </a:r>
            <a:r>
              <a:rPr sz="2400" b="1" dirty="0">
                <a:solidFill>
                  <a:srgbClr val="666666"/>
                </a:solidFill>
                <a:latin typeface="Roboto"/>
                <a:cs typeface="Roboto"/>
              </a:rPr>
              <a:t>history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.</a:t>
            </a:r>
            <a:endParaRPr sz="2400">
              <a:latin typeface="RobotoRegular"/>
              <a:cs typeface="RobotoRegular"/>
            </a:endParaRPr>
          </a:p>
          <a:p>
            <a:pPr marL="545465" marR="86042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might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noticed in the last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diagram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above,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 “C3*” has an asterisk symbol</a:t>
            </a:r>
            <a:r>
              <a:rPr sz="2400" spc="-4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added.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This is because, although it has the same contents as “C3”, 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it‘s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effectively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different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 commit.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3794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15" dirty="0"/>
              <a:t>The</a:t>
            </a:r>
            <a:r>
              <a:rPr sz="2800" spc="-60" dirty="0"/>
              <a:t> </a:t>
            </a:r>
            <a:r>
              <a:rPr sz="2800" spc="240" dirty="0"/>
              <a:t>Pitfalls</a:t>
            </a:r>
            <a:r>
              <a:rPr sz="2800" spc="-60" dirty="0"/>
              <a:t> </a:t>
            </a:r>
            <a:r>
              <a:rPr sz="2800" spc="245" dirty="0"/>
              <a:t>of</a:t>
            </a:r>
            <a:r>
              <a:rPr sz="2800" spc="-60" dirty="0"/>
              <a:t> </a:t>
            </a:r>
            <a:r>
              <a:rPr sz="2800" spc="265" dirty="0"/>
              <a:t>Rebase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53059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139065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reason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for this is that it now has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new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parent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  (C4, which it was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rebased onto, compared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C1, when it  was originally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created).</a:t>
            </a:r>
            <a:endParaRPr sz="2400">
              <a:latin typeface="RobotoRegular"/>
              <a:cs typeface="RobotoRegular"/>
            </a:endParaRPr>
          </a:p>
          <a:p>
            <a:pPr marL="545465" marR="3619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Rewriting history in such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way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unproblematic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as long as  it only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affects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commits that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haven‘t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been published,</a:t>
            </a:r>
            <a:r>
              <a:rPr sz="2400" spc="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yet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If it is published then, some other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developer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might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based his work on on original C3, this will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make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more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more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complex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3794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15" dirty="0"/>
              <a:t>The</a:t>
            </a:r>
            <a:r>
              <a:rPr sz="2800" spc="-60" dirty="0"/>
              <a:t> </a:t>
            </a:r>
            <a:r>
              <a:rPr sz="2800" spc="240" dirty="0"/>
              <a:t>Pitfalls</a:t>
            </a:r>
            <a:r>
              <a:rPr sz="2800" spc="-60" dirty="0"/>
              <a:t> </a:t>
            </a:r>
            <a:r>
              <a:rPr sz="2800" spc="245" dirty="0"/>
              <a:t>of</a:t>
            </a:r>
            <a:r>
              <a:rPr sz="2800" spc="-60" dirty="0"/>
              <a:t> </a:t>
            </a:r>
            <a:r>
              <a:rPr sz="2800" spc="265" dirty="0"/>
              <a:t>Rebase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41057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 algn="just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Therefore, 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should use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rebase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only for cleaning up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 work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-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but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never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rebase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commits that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already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been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published.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2486" y="2071365"/>
            <a:ext cx="22390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1878" y="2071365"/>
            <a:ext cx="40957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10" dirty="0"/>
              <a:t>Markdown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1924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0" dirty="0"/>
              <a:t>Markdown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38898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14732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Markdown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lightweight markup language that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 use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add formatting elements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plaintext text  documents.</a:t>
            </a:r>
            <a:endParaRPr sz="2400">
              <a:latin typeface="RobotoRegular"/>
              <a:cs typeface="RobotoRegular"/>
            </a:endParaRPr>
          </a:p>
          <a:p>
            <a:pPr marL="545465" marR="12890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Created by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John Gruber in 2004,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Markdown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now one of  the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world’s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most popular markup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languages.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Markdown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often used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format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readme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ﬁles, for writing  messages in online discussion forums, and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rich  text using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plain text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editor.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70" y="997754"/>
            <a:ext cx="331597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ctr">
              <a:lnSpc>
                <a:spcPts val="3829"/>
              </a:lnSpc>
              <a:spcBef>
                <a:spcPts val="235"/>
              </a:spcBef>
            </a:pPr>
            <a:r>
              <a:rPr sz="3200" spc="290" dirty="0">
                <a:solidFill>
                  <a:srgbClr val="FFFFFF"/>
                </a:solidFill>
                <a:latin typeface="Times New Roman"/>
                <a:cs typeface="Times New Roman"/>
              </a:rPr>
              <a:t>GitHub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00" dirty="0">
                <a:solidFill>
                  <a:srgbClr val="FFFFFF"/>
                </a:solidFill>
                <a:latin typeface="Times New Roman"/>
                <a:cs typeface="Times New Roman"/>
              </a:rPr>
              <a:t>Flavored </a:t>
            </a:r>
            <a:r>
              <a:rPr sz="32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80" dirty="0">
                <a:solidFill>
                  <a:srgbClr val="FFFFFF"/>
                </a:solidFill>
                <a:latin typeface="Times New Roman"/>
                <a:cs typeface="Times New Roman"/>
              </a:rPr>
              <a:t>Markdown  </a:t>
            </a:r>
            <a:r>
              <a:rPr sz="3200" spc="240" dirty="0">
                <a:solidFill>
                  <a:srgbClr val="FFFFFF"/>
                </a:solidFill>
                <a:latin typeface="Times New Roman"/>
                <a:cs typeface="Times New Roman"/>
              </a:rPr>
              <a:t>(GFM)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905124"/>
            <a:ext cx="3828415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28194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Github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release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its</a:t>
            </a:r>
            <a:r>
              <a:rPr sz="2400" spc="-7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own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markdown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language  based on original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markdown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So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format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readme</a:t>
            </a:r>
            <a:r>
              <a:rPr sz="2400" spc="-7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  we can use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markdown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syntax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597" y="0"/>
            <a:ext cx="654821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267" y="566963"/>
            <a:ext cx="8801319" cy="4042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6346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10" dirty="0"/>
              <a:t>Basic</a:t>
            </a:r>
            <a:r>
              <a:rPr sz="2800" spc="-55" dirty="0"/>
              <a:t> </a:t>
            </a:r>
            <a:r>
              <a:rPr sz="2800" spc="300" dirty="0"/>
              <a:t>writing</a:t>
            </a:r>
            <a:r>
              <a:rPr sz="2800" spc="-55" dirty="0"/>
              <a:t> </a:t>
            </a:r>
            <a:r>
              <a:rPr sz="2800" spc="375" dirty="0"/>
              <a:t>and</a:t>
            </a:r>
            <a:r>
              <a:rPr sz="2800" spc="-55" dirty="0"/>
              <a:t> </a:t>
            </a:r>
            <a:r>
              <a:rPr sz="2800" spc="340" dirty="0"/>
              <a:t>formatting</a:t>
            </a:r>
            <a:r>
              <a:rPr sz="2800" spc="-55" dirty="0"/>
              <a:t> </a:t>
            </a:r>
            <a:r>
              <a:rPr sz="2800" spc="320" dirty="0"/>
              <a:t>syntax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2362835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Heading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Styling</a:t>
            </a:r>
            <a:r>
              <a:rPr sz="2400" spc="-1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text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Quoting</a:t>
            </a:r>
            <a:r>
              <a:rPr sz="2400" spc="-1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text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Quoting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code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Links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List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40" dirty="0">
                <a:solidFill>
                  <a:srgbClr val="666666"/>
                </a:solidFill>
                <a:latin typeface="RobotoRegular"/>
                <a:cs typeface="RobotoRegular"/>
              </a:rPr>
              <a:t>Task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List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7576" y="1483530"/>
            <a:ext cx="1715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0" dirty="0"/>
              <a:t>Heading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66941" y="1804354"/>
            <a:ext cx="395605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5080" indent="-508000">
              <a:lnSpc>
                <a:spcPct val="113599"/>
              </a:lnSpc>
              <a:spcBef>
                <a:spcPts val="100"/>
              </a:spcBef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spc="-5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heading, add  one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six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#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symbols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before  your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heading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text.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174" y="0"/>
            <a:ext cx="8660907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4317" y="1483530"/>
            <a:ext cx="2341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/>
              <a:t>Styling</a:t>
            </a:r>
            <a:r>
              <a:rPr sz="3200" spc="-105" dirty="0"/>
              <a:t> </a:t>
            </a:r>
            <a:r>
              <a:rPr sz="3200" spc="360" dirty="0"/>
              <a:t>text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66941" y="1804354"/>
            <a:ext cx="38538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5080" indent="-508000">
              <a:lnSpc>
                <a:spcPct val="113599"/>
              </a:lnSpc>
              <a:spcBef>
                <a:spcPts val="100"/>
              </a:spcBef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spc="-25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can indicate</a:t>
            </a:r>
            <a:r>
              <a:rPr sz="2200" spc="-7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emphasis  with bold, italic, or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strikethrough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text.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425" y="0"/>
            <a:ext cx="8671156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9242" y="1483530"/>
            <a:ext cx="2532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/>
              <a:t>Quoting</a:t>
            </a:r>
            <a:r>
              <a:rPr sz="3200" spc="-125" dirty="0"/>
              <a:t> </a:t>
            </a:r>
            <a:r>
              <a:rPr sz="3200" spc="360" dirty="0"/>
              <a:t>text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66941" y="2231074"/>
            <a:ext cx="38684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spc="-25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can quote text with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r>
              <a:rPr sz="2200" spc="-7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&gt;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517" y="458949"/>
            <a:ext cx="8894932" cy="4225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594" y="1483530"/>
            <a:ext cx="2667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solidFill>
                  <a:srgbClr val="FFFFFF"/>
                </a:solidFill>
                <a:latin typeface="Times New Roman"/>
                <a:cs typeface="Times New Roman"/>
              </a:rPr>
              <a:t>Quoting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1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41" y="1423355"/>
            <a:ext cx="402399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5080" indent="-508000">
              <a:lnSpc>
                <a:spcPct val="113599"/>
              </a:lnSpc>
              <a:spcBef>
                <a:spcPts val="100"/>
              </a:spcBef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spc="-25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can call out code or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command within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r>
              <a:rPr sz="2200" spc="-1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sentence  with single backticks. The  text within the backticks will  not be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formatted.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5043" y="0"/>
            <a:ext cx="7793884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6450" y="1483530"/>
            <a:ext cx="1137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0" dirty="0"/>
              <a:t>Links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66941" y="851848"/>
            <a:ext cx="3970654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5080" indent="-508000">
              <a:lnSpc>
                <a:spcPct val="113599"/>
              </a:lnSpc>
              <a:spcBef>
                <a:spcPts val="100"/>
              </a:spcBef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spc="-25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can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an inline link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by wrapping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link text in 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brackets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[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], and then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wrapping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the URL in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parentheses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(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). </a:t>
            </a:r>
            <a:r>
              <a:rPr sz="2200" spc="-25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can  also use the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keyboard 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shortcut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command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+ k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to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link.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60" y="997754"/>
            <a:ext cx="317500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305" dirty="0"/>
              <a:t>Centralized  </a:t>
            </a:r>
            <a:r>
              <a:rPr sz="3200" spc="280" dirty="0"/>
              <a:t>Version</a:t>
            </a:r>
            <a:r>
              <a:rPr sz="3200" spc="-110" dirty="0"/>
              <a:t> </a:t>
            </a:r>
            <a:r>
              <a:rPr sz="3200" spc="305" dirty="0"/>
              <a:t>Control </a:t>
            </a:r>
            <a:r>
              <a:rPr sz="3200" spc="175" dirty="0"/>
              <a:t> </a:t>
            </a:r>
            <a:r>
              <a:rPr sz="3200" spc="355" dirty="0"/>
              <a:t>System</a:t>
            </a:r>
            <a:r>
              <a:rPr sz="3200" spc="-85" dirty="0"/>
              <a:t> </a:t>
            </a:r>
            <a:r>
              <a:rPr sz="3200" spc="80" dirty="0"/>
              <a:t>(CVCS)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717691" y="508417"/>
            <a:ext cx="3910329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Every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programmer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extract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 update their  workstations with the data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present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  can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make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 data or commit in the 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repository.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Every operation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 performed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directly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the 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repository.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25" y="1757389"/>
            <a:ext cx="9064905" cy="162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67963" y="1483530"/>
            <a:ext cx="994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/>
              <a:t>Lists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66941" y="1804354"/>
            <a:ext cx="398208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5080" indent="-508000">
              <a:lnSpc>
                <a:spcPct val="113599"/>
              </a:lnSpc>
              <a:spcBef>
                <a:spcPts val="100"/>
              </a:spcBef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spc="-25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can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make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an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unordered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list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by preceding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one or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more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lines of text with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-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or</a:t>
            </a:r>
            <a:r>
              <a:rPr sz="2200" spc="-7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*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77796" y="61424"/>
            <a:ext cx="5188389" cy="502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5042" y="1483530"/>
            <a:ext cx="2480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/>
              <a:t>Nested</a:t>
            </a:r>
            <a:r>
              <a:rPr sz="3200" spc="-114" dirty="0"/>
              <a:t> </a:t>
            </a:r>
            <a:r>
              <a:rPr sz="3200" spc="280" dirty="0"/>
              <a:t>Lists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66941" y="1804354"/>
            <a:ext cx="40417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5080" indent="-508000">
              <a:lnSpc>
                <a:spcPct val="113599"/>
              </a:lnSpc>
              <a:spcBef>
                <a:spcPts val="100"/>
              </a:spcBef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spc="-25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can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nested list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by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indenting one or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more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list  items below another</a:t>
            </a:r>
            <a:r>
              <a:rPr sz="2200" spc="-4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item.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8012" y="271536"/>
            <a:ext cx="6347962" cy="4600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1936" y="1483530"/>
            <a:ext cx="19265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30" dirty="0">
                <a:solidFill>
                  <a:srgbClr val="FFFFFF"/>
                </a:solidFill>
                <a:latin typeface="Times New Roman"/>
                <a:cs typeface="Times New Roman"/>
              </a:rPr>
              <a:t>Task</a:t>
            </a:r>
            <a:r>
              <a:rPr sz="32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00" dirty="0">
                <a:solidFill>
                  <a:srgbClr val="FFFFFF"/>
                </a:solidFill>
                <a:latin typeface="Times New Roman"/>
                <a:cs typeface="Times New Roman"/>
              </a:rPr>
              <a:t>lists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41" y="1423355"/>
            <a:ext cx="401002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5080" indent="-508000">
              <a:lnSpc>
                <a:spcPct val="113599"/>
              </a:lnSpc>
              <a:spcBef>
                <a:spcPts val="100"/>
              </a:spcBef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spc="-5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task list,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preface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list items with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regular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space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character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followed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by 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[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]. </a:t>
            </a:r>
            <a:r>
              <a:rPr sz="2200" spc="-5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mark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task as  complete, use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[x]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673" y="551923"/>
            <a:ext cx="7600634" cy="4039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2486" y="2071365"/>
            <a:ext cx="22390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1808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80" dirty="0"/>
              <a:t>Resources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60874" y="1474327"/>
            <a:ext cx="851344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27305" indent="-508000">
              <a:lnSpc>
                <a:spcPct val="113599"/>
              </a:lnSpc>
              <a:spcBef>
                <a:spcPts val="100"/>
              </a:spcBef>
              <a:buClr>
                <a:srgbClr val="666666"/>
              </a:buClr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u="heavy" spc="-15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2"/>
              </a:rPr>
              <a:t>https://www.amazon.com/Learn-Version-Control-step-step/dp/1  </a:t>
            </a:r>
            <a:r>
              <a:rPr sz="2200" u="heavy" spc="-5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2"/>
              </a:rPr>
              <a:t>520786506</a:t>
            </a:r>
            <a:endParaRPr sz="2200">
              <a:latin typeface="RobotoRegular"/>
              <a:cs typeface="RobotoRegular"/>
            </a:endParaRPr>
          </a:p>
          <a:p>
            <a:pPr marL="520065" indent="-508000">
              <a:lnSpc>
                <a:spcPct val="100000"/>
              </a:lnSpc>
              <a:spcBef>
                <a:spcPts val="360"/>
              </a:spcBef>
              <a:buClr>
                <a:srgbClr val="666666"/>
              </a:buClr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u="heavy" spc="-20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3"/>
              </a:rPr>
              <a:t>https://www.git-tower.com/learn/git/ebook</a:t>
            </a:r>
            <a:endParaRPr sz="2200">
              <a:latin typeface="RobotoRegular"/>
              <a:cs typeface="RobotoRegular"/>
            </a:endParaRPr>
          </a:p>
          <a:p>
            <a:pPr marL="520065" indent="-508000">
              <a:lnSpc>
                <a:spcPct val="100000"/>
              </a:lnSpc>
              <a:spcBef>
                <a:spcPts val="360"/>
              </a:spcBef>
              <a:buClr>
                <a:srgbClr val="666666"/>
              </a:buClr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u="heavy" spc="-15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4"/>
              </a:rPr>
              <a:t>https://git-scm.com/book/en/v2/Git-Branching-Rebasing</a:t>
            </a:r>
            <a:endParaRPr sz="2200">
              <a:latin typeface="RobotoRegular"/>
              <a:cs typeface="RobotoRegular"/>
            </a:endParaRPr>
          </a:p>
          <a:p>
            <a:pPr marL="520065" marR="26034" indent="-508000">
              <a:lnSpc>
                <a:spcPct val="113599"/>
              </a:lnSpc>
              <a:buClr>
                <a:srgbClr val="666666"/>
              </a:buClr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u="heavy" spc="-15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5"/>
              </a:rPr>
              <a:t>http://git-scm.com/book/en/v2/Git-Branching-Remote-Branche#  Tracking-Branches</a:t>
            </a:r>
            <a:endParaRPr sz="2200">
              <a:latin typeface="RobotoRegular"/>
              <a:cs typeface="RobotoRegular"/>
            </a:endParaRPr>
          </a:p>
          <a:p>
            <a:pPr marL="520065" indent="-508000">
              <a:lnSpc>
                <a:spcPct val="100000"/>
              </a:lnSpc>
              <a:spcBef>
                <a:spcPts val="360"/>
              </a:spcBef>
              <a:buClr>
                <a:srgbClr val="666666"/>
              </a:buClr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u="heavy" spc="-10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6"/>
              </a:rPr>
              <a:t>https://help.github.com/en/articles/basic-writing-and-formatting</a:t>
            </a:r>
            <a:endParaRPr sz="2200">
              <a:latin typeface="RobotoRegular"/>
              <a:cs typeface="RobotoRegular"/>
            </a:endParaRPr>
          </a:p>
          <a:p>
            <a:pPr marL="520065">
              <a:lnSpc>
                <a:spcPct val="100000"/>
              </a:lnSpc>
              <a:spcBef>
                <a:spcPts val="360"/>
              </a:spcBef>
            </a:pPr>
            <a:r>
              <a:rPr sz="2200" u="heavy" spc="-5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6"/>
              </a:rPr>
              <a:t>-syntax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4" y="0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1"/>
                </a:moveTo>
                <a:lnTo>
                  <a:pt x="0" y="0"/>
                </a:lnTo>
                <a:lnTo>
                  <a:pt x="9144231" y="0"/>
                </a:lnTo>
                <a:lnTo>
                  <a:pt x="9143981" y="1772846"/>
                </a:lnTo>
                <a:lnTo>
                  <a:pt x="0" y="4398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14990" y="3303203"/>
            <a:ext cx="329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9" dirty="0">
                <a:solidFill>
                  <a:srgbClr val="FFFFFF"/>
                </a:solidFill>
                <a:latin typeface="Times New Roman"/>
                <a:cs typeface="Times New Roman"/>
              </a:rPr>
              <a:t>Zeeshan</a:t>
            </a:r>
            <a:r>
              <a:rPr sz="36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365" dirty="0">
                <a:solidFill>
                  <a:srgbClr val="FFFFFF"/>
                </a:solidFill>
                <a:latin typeface="Times New Roman"/>
                <a:cs typeface="Times New Roman"/>
              </a:rPr>
              <a:t>Hanif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4990" y="4004968"/>
            <a:ext cx="2762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RobotoRegular"/>
                <a:cs typeface="RobotoRegular"/>
              </a:rPr>
              <a:t>Director/CTO </a:t>
            </a:r>
            <a:r>
              <a:rPr sz="2000" spc="-10" dirty="0">
                <a:solidFill>
                  <a:srgbClr val="FFFFFF"/>
                </a:solidFill>
                <a:latin typeface="RobotoRegular"/>
                <a:cs typeface="RobotoRegular"/>
              </a:rPr>
              <a:t>Panacloud  </a:t>
            </a:r>
            <a:r>
              <a:rPr sz="2000" spc="-5" dirty="0">
                <a:solidFill>
                  <a:srgbClr val="FFFFFF"/>
                </a:solidFill>
                <a:latin typeface="RobotoRegular"/>
                <a:cs typeface="RobotoRegular"/>
              </a:rPr>
              <a:t>PIAIC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1998"/>
            <a:ext cx="4211291" cy="1758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614" y="1483530"/>
            <a:ext cx="3361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CVCS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20" dirty="0">
                <a:solidFill>
                  <a:srgbClr val="FFFFFF"/>
                </a:solidFill>
                <a:latin typeface="Times New Roman"/>
                <a:cs typeface="Times New Roman"/>
              </a:rPr>
              <a:t>Drawbacks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6941" y="517053"/>
            <a:ext cx="403796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5080" indent="-508000">
              <a:lnSpc>
                <a:spcPct val="113599"/>
              </a:lnSpc>
              <a:spcBef>
                <a:spcPts val="100"/>
              </a:spcBef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It is not locally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available;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meaning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you always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need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to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be connected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network 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perform any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action.</a:t>
            </a:r>
            <a:endParaRPr sz="22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6941" y="2422049"/>
            <a:ext cx="3723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5080" indent="-508000">
              <a:lnSpc>
                <a:spcPct val="113599"/>
              </a:lnSpc>
              <a:spcBef>
                <a:spcPts val="100"/>
              </a:spcBef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Since everything is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centralized,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in any case</a:t>
            </a:r>
            <a:r>
              <a:rPr sz="22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of  the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central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server getting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crashed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or corrupted will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result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in losing the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entire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data of the</a:t>
            </a:r>
            <a:r>
              <a:rPr sz="22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project.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72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20" dirty="0"/>
              <a:t>What</a:t>
            </a:r>
            <a:r>
              <a:rPr sz="2800" spc="-55" dirty="0"/>
              <a:t> </a:t>
            </a:r>
            <a:r>
              <a:rPr sz="2800" spc="235" dirty="0"/>
              <a:t>is</a:t>
            </a:r>
            <a:r>
              <a:rPr sz="2800" spc="-55" dirty="0"/>
              <a:t> </a:t>
            </a:r>
            <a:r>
              <a:rPr sz="2800" spc="245" dirty="0"/>
              <a:t>Version</a:t>
            </a:r>
            <a:r>
              <a:rPr sz="2800" spc="-55" dirty="0"/>
              <a:t> </a:t>
            </a:r>
            <a:r>
              <a:rPr sz="2800" spc="270" dirty="0"/>
              <a:t>Control</a:t>
            </a:r>
            <a:r>
              <a:rPr sz="2800" spc="-55" dirty="0"/>
              <a:t> </a:t>
            </a:r>
            <a:r>
              <a:rPr sz="2800" spc="285" dirty="0"/>
              <a:t>System?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10831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4826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software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utility that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tracks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manages changes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ﬁlesystem.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Also known as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revision control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source control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system</a:t>
            </a:r>
            <a:endParaRPr sz="2400">
              <a:latin typeface="RobotoRegular"/>
              <a:cs typeface="RobotoRegular"/>
            </a:endParaRPr>
          </a:p>
          <a:p>
            <a:pPr marL="545465" marR="10795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It's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management of changes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documents, computer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programs,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large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websites and other collection of  information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60" y="997754"/>
            <a:ext cx="317500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320" dirty="0"/>
              <a:t>Distributed  </a:t>
            </a:r>
            <a:r>
              <a:rPr sz="3200" spc="280" dirty="0"/>
              <a:t>Version</a:t>
            </a:r>
            <a:r>
              <a:rPr sz="3200" spc="-110" dirty="0"/>
              <a:t> </a:t>
            </a:r>
            <a:r>
              <a:rPr sz="3200" spc="305" dirty="0"/>
              <a:t>Control </a:t>
            </a:r>
            <a:r>
              <a:rPr sz="3200" spc="175" dirty="0"/>
              <a:t> </a:t>
            </a:r>
            <a:r>
              <a:rPr sz="3200" spc="355" dirty="0"/>
              <a:t>System</a:t>
            </a:r>
            <a:r>
              <a:rPr sz="3200" spc="-85" dirty="0"/>
              <a:t> </a:t>
            </a:r>
            <a:r>
              <a:rPr sz="3200" spc="105" dirty="0"/>
              <a:t>(DVCS)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717691" y="1533781"/>
            <a:ext cx="375729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These systems do not  necessarily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rely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r>
              <a:rPr sz="2400" spc="-7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central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server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store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 the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</a:t>
            </a:r>
            <a:r>
              <a:rPr sz="2400" spc="-3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60" y="997754"/>
            <a:ext cx="317500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320" dirty="0"/>
              <a:t>Distributed  </a:t>
            </a:r>
            <a:r>
              <a:rPr sz="3200" spc="280" dirty="0"/>
              <a:t>Version</a:t>
            </a:r>
            <a:r>
              <a:rPr sz="3200" spc="-110" dirty="0"/>
              <a:t> </a:t>
            </a:r>
            <a:r>
              <a:rPr sz="3200" spc="305" dirty="0"/>
              <a:t>Control </a:t>
            </a:r>
            <a:r>
              <a:rPr sz="3200" spc="175" dirty="0"/>
              <a:t> </a:t>
            </a:r>
            <a:r>
              <a:rPr sz="3200" spc="355" dirty="0"/>
              <a:t>System</a:t>
            </a:r>
            <a:r>
              <a:rPr sz="3200" spc="-85" dirty="0"/>
              <a:t> </a:t>
            </a:r>
            <a:r>
              <a:rPr sz="3200" spc="105" dirty="0"/>
              <a:t>(DVCS)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717691" y="486029"/>
            <a:ext cx="376237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Distributed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VCS, every  contributor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has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copy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“clone”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the main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i.e.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everyone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maintains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their own which contains  all the ﬁles and metadata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present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the main 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repository.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60" y="997754"/>
            <a:ext cx="317500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320" dirty="0"/>
              <a:t>Distributed  </a:t>
            </a:r>
            <a:r>
              <a:rPr sz="3200" spc="280" dirty="0"/>
              <a:t>Version</a:t>
            </a:r>
            <a:r>
              <a:rPr sz="3200" spc="-110" dirty="0"/>
              <a:t> </a:t>
            </a:r>
            <a:r>
              <a:rPr sz="3200" spc="305" dirty="0"/>
              <a:t>Control </a:t>
            </a:r>
            <a:r>
              <a:rPr sz="3200" spc="175" dirty="0"/>
              <a:t> </a:t>
            </a:r>
            <a:r>
              <a:rPr sz="3200" spc="355" dirty="0"/>
              <a:t>System</a:t>
            </a:r>
            <a:r>
              <a:rPr sz="3200" spc="-85" dirty="0"/>
              <a:t> </a:t>
            </a:r>
            <a:r>
              <a:rPr sz="3200" spc="105" dirty="0"/>
              <a:t>(DVCS)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023808" y="1952880"/>
            <a:ext cx="339915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0" marR="5080" indent="-654685">
              <a:lnSpc>
                <a:spcPct val="114599"/>
              </a:lnSpc>
              <a:spcBef>
                <a:spcPts val="100"/>
              </a:spcBef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Distributed</a:t>
            </a:r>
            <a:r>
              <a:rPr sz="2400" spc="-10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  Control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System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1451" y="0"/>
            <a:ext cx="7145907" cy="5035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60" y="997754"/>
            <a:ext cx="317500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320" dirty="0"/>
              <a:t>Distributed  </a:t>
            </a:r>
            <a:r>
              <a:rPr sz="3200" spc="280" dirty="0"/>
              <a:t>Version</a:t>
            </a:r>
            <a:r>
              <a:rPr sz="3200" spc="-110" dirty="0"/>
              <a:t> </a:t>
            </a:r>
            <a:r>
              <a:rPr sz="3200" spc="305" dirty="0"/>
              <a:t>Control </a:t>
            </a:r>
            <a:r>
              <a:rPr sz="3200" spc="175" dirty="0"/>
              <a:t> </a:t>
            </a:r>
            <a:r>
              <a:rPr sz="3200" spc="355" dirty="0"/>
              <a:t>System</a:t>
            </a:r>
            <a:r>
              <a:rPr sz="3200" spc="-85" dirty="0"/>
              <a:t> </a:t>
            </a:r>
            <a:r>
              <a:rPr sz="3200" spc="105" dirty="0"/>
              <a:t>(DVCS)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717691" y="695575"/>
            <a:ext cx="396811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Every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programmer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maintains 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its own,  which is actually 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copy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  clone of the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central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their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hard drive.  They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commit and update  their local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without  any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interference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60" y="997754"/>
            <a:ext cx="3175000" cy="14846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 algn="ctr">
              <a:lnSpc>
                <a:spcPts val="3829"/>
              </a:lnSpc>
              <a:spcBef>
                <a:spcPts val="235"/>
              </a:spcBef>
            </a:pPr>
            <a:r>
              <a:rPr sz="3200" spc="320" dirty="0"/>
              <a:t>Distributed  </a:t>
            </a:r>
            <a:r>
              <a:rPr sz="3200" spc="280" dirty="0"/>
              <a:t>Version</a:t>
            </a:r>
            <a:r>
              <a:rPr sz="3200" spc="-110" dirty="0"/>
              <a:t> </a:t>
            </a:r>
            <a:r>
              <a:rPr sz="3200" spc="305" dirty="0"/>
              <a:t>Control </a:t>
            </a:r>
            <a:r>
              <a:rPr sz="3200" spc="175" dirty="0"/>
              <a:t> </a:t>
            </a:r>
            <a:r>
              <a:rPr sz="3200" spc="355" dirty="0"/>
              <a:t>System</a:t>
            </a:r>
            <a:r>
              <a:rPr sz="3200" spc="-85" dirty="0"/>
              <a:t> </a:t>
            </a:r>
            <a:r>
              <a:rPr sz="3200" spc="105" dirty="0"/>
              <a:t>(DVCS)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717691" y="695575"/>
            <a:ext cx="398081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Programmer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update their  local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repositories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with new  data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from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central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server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operation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called </a:t>
            </a:r>
            <a:r>
              <a:rPr sz="2400" spc="5" dirty="0">
                <a:solidFill>
                  <a:srgbClr val="666666"/>
                </a:solidFill>
                <a:latin typeface="RobotoRegular"/>
                <a:cs typeface="RobotoRegular"/>
              </a:rPr>
              <a:t>“</a:t>
            </a:r>
            <a:r>
              <a:rPr sz="2400" b="1" spc="5" dirty="0">
                <a:solidFill>
                  <a:srgbClr val="666666"/>
                </a:solidFill>
                <a:latin typeface="Roboto"/>
                <a:cs typeface="Roboto"/>
              </a:rPr>
              <a:t>pull</a:t>
            </a:r>
            <a:r>
              <a:rPr sz="2400" spc="5" dirty="0">
                <a:solidFill>
                  <a:srgbClr val="666666"/>
                </a:solidFill>
                <a:latin typeface="RobotoRegular"/>
                <a:cs typeface="RobotoRegular"/>
              </a:rPr>
              <a:t>”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affect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 main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by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operation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called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“</a:t>
            </a:r>
            <a:r>
              <a:rPr sz="2400" b="1" dirty="0">
                <a:solidFill>
                  <a:srgbClr val="666666"/>
                </a:solidFill>
                <a:latin typeface="Roboto"/>
                <a:cs typeface="Roboto"/>
              </a:rPr>
              <a:t>push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”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from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their local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repository.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60" y="511980"/>
            <a:ext cx="3175000" cy="14846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-635" algn="ctr">
              <a:lnSpc>
                <a:spcPts val="3820"/>
              </a:lnSpc>
              <a:spcBef>
                <a:spcPts val="240"/>
              </a:spcBef>
            </a:pPr>
            <a:r>
              <a:rPr sz="3200" spc="320" dirty="0"/>
              <a:t>Distributed  </a:t>
            </a:r>
            <a:r>
              <a:rPr sz="3200" spc="280" dirty="0"/>
              <a:t>Version</a:t>
            </a:r>
            <a:r>
              <a:rPr sz="3200" spc="-110" dirty="0"/>
              <a:t> </a:t>
            </a:r>
            <a:r>
              <a:rPr sz="3200" spc="305" dirty="0"/>
              <a:t>Control </a:t>
            </a:r>
            <a:r>
              <a:rPr sz="3200" spc="175" dirty="0"/>
              <a:t> </a:t>
            </a:r>
            <a:r>
              <a:rPr sz="3200" spc="355" dirty="0"/>
              <a:t>System</a:t>
            </a:r>
            <a:r>
              <a:rPr sz="3200" spc="-85" dirty="0"/>
              <a:t> </a:t>
            </a:r>
            <a:r>
              <a:rPr sz="3200" spc="105" dirty="0"/>
              <a:t>(DVCS)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988223" y="2455078"/>
            <a:ext cx="2354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7691" y="905124"/>
            <a:ext cx="396875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operations (except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push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&amp;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pull)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very fast because  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tool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only needs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access  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hard drive,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not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server.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Hence,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do not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always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need an internet  connection.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60" y="511980"/>
            <a:ext cx="3175000" cy="14846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-635" algn="ctr">
              <a:lnSpc>
                <a:spcPts val="3820"/>
              </a:lnSpc>
              <a:spcBef>
                <a:spcPts val="240"/>
              </a:spcBef>
            </a:pPr>
            <a:r>
              <a:rPr sz="3200" spc="320" dirty="0"/>
              <a:t>Distributed  </a:t>
            </a:r>
            <a:r>
              <a:rPr sz="3200" spc="280" dirty="0"/>
              <a:t>Version</a:t>
            </a:r>
            <a:r>
              <a:rPr sz="3200" spc="-110" dirty="0"/>
              <a:t> </a:t>
            </a:r>
            <a:r>
              <a:rPr sz="3200" spc="305" dirty="0"/>
              <a:t>Control </a:t>
            </a:r>
            <a:r>
              <a:rPr sz="3200" spc="175" dirty="0"/>
              <a:t> </a:t>
            </a:r>
            <a:r>
              <a:rPr sz="3200" spc="355" dirty="0"/>
              <a:t>System</a:t>
            </a:r>
            <a:r>
              <a:rPr sz="3200" spc="-85" dirty="0"/>
              <a:t> </a:t>
            </a:r>
            <a:r>
              <a:rPr sz="3200" spc="105" dirty="0"/>
              <a:t>(DVCS)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988223" y="2455078"/>
            <a:ext cx="2354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7691" y="905124"/>
            <a:ext cx="397129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Committing new</a:t>
            </a:r>
            <a:r>
              <a:rPr sz="2400" spc="-1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change-sets  can be done locally without  manipulating the data on the  main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repository.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Once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group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change-sets 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ready,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push them all  at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once.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60" y="511980"/>
            <a:ext cx="3175000" cy="14846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-635" algn="ctr">
              <a:lnSpc>
                <a:spcPts val="3820"/>
              </a:lnSpc>
              <a:spcBef>
                <a:spcPts val="240"/>
              </a:spcBef>
            </a:pPr>
            <a:r>
              <a:rPr sz="3200" spc="320" dirty="0"/>
              <a:t>Distributed  </a:t>
            </a:r>
            <a:r>
              <a:rPr sz="3200" spc="280" dirty="0"/>
              <a:t>Version</a:t>
            </a:r>
            <a:r>
              <a:rPr sz="3200" spc="-110" dirty="0"/>
              <a:t> </a:t>
            </a:r>
            <a:r>
              <a:rPr sz="3200" spc="305" dirty="0"/>
              <a:t>Control </a:t>
            </a:r>
            <a:r>
              <a:rPr sz="3200" spc="175" dirty="0"/>
              <a:t> </a:t>
            </a:r>
            <a:r>
              <a:rPr sz="3200" spc="355" dirty="0"/>
              <a:t>System</a:t>
            </a:r>
            <a:r>
              <a:rPr sz="3200" spc="-85" dirty="0"/>
              <a:t> </a:t>
            </a:r>
            <a:r>
              <a:rPr sz="3200" spc="105" dirty="0"/>
              <a:t>(DVCS)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988223" y="2455078"/>
            <a:ext cx="2354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7691" y="695575"/>
            <a:ext cx="393065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Since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every contributor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has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full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copy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 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repository,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they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share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 with one another if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they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get some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feedback before affecting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 in the main 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repository.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60" y="511980"/>
            <a:ext cx="3175000" cy="14846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-635" algn="ctr">
              <a:lnSpc>
                <a:spcPts val="3820"/>
              </a:lnSpc>
              <a:spcBef>
                <a:spcPts val="240"/>
              </a:spcBef>
            </a:pPr>
            <a:r>
              <a:rPr sz="3200" spc="320" dirty="0"/>
              <a:t>Distributed  </a:t>
            </a:r>
            <a:r>
              <a:rPr sz="3200" spc="280" dirty="0"/>
              <a:t>Version</a:t>
            </a:r>
            <a:r>
              <a:rPr sz="3200" spc="-110" dirty="0"/>
              <a:t> </a:t>
            </a:r>
            <a:r>
              <a:rPr sz="3200" spc="305" dirty="0"/>
              <a:t>Control </a:t>
            </a:r>
            <a:r>
              <a:rPr sz="3200" spc="175" dirty="0"/>
              <a:t> </a:t>
            </a:r>
            <a:r>
              <a:rPr sz="3200" spc="355" dirty="0"/>
              <a:t>System</a:t>
            </a:r>
            <a:r>
              <a:rPr sz="3200" spc="-85" dirty="0"/>
              <a:t> </a:t>
            </a:r>
            <a:r>
              <a:rPr sz="3200" spc="105" dirty="0"/>
              <a:t>(DVCS)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988223" y="2455078"/>
            <a:ext cx="2354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0" dirty="0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2257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-5" dirty="0"/>
              <a:t>If the </a:t>
            </a:r>
            <a:r>
              <a:rPr spc="-15" dirty="0"/>
              <a:t>central </a:t>
            </a:r>
            <a:r>
              <a:rPr spc="-5" dirty="0"/>
              <a:t>server gets  </a:t>
            </a:r>
            <a:r>
              <a:rPr spc="-15" dirty="0"/>
              <a:t>crashed </a:t>
            </a:r>
            <a:r>
              <a:rPr spc="-5" dirty="0"/>
              <a:t>at any point of time,  the lost data can be easily  </a:t>
            </a:r>
            <a:r>
              <a:rPr spc="-15" dirty="0"/>
              <a:t>recovered </a:t>
            </a:r>
            <a:r>
              <a:rPr spc="-10" dirty="0"/>
              <a:t>from </a:t>
            </a:r>
            <a:r>
              <a:rPr spc="-5" dirty="0"/>
              <a:t>any one of  the </a:t>
            </a:r>
            <a:r>
              <a:rPr spc="-15" dirty="0"/>
              <a:t>contributor’s </a:t>
            </a:r>
            <a:r>
              <a:rPr spc="-5" dirty="0"/>
              <a:t>local  </a:t>
            </a:r>
            <a:r>
              <a:rPr spc="-10" dirty="0"/>
              <a:t>repositories.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72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20" dirty="0"/>
              <a:t>What</a:t>
            </a:r>
            <a:r>
              <a:rPr sz="2800" spc="-55" dirty="0"/>
              <a:t> </a:t>
            </a:r>
            <a:r>
              <a:rPr sz="2800" spc="235" dirty="0"/>
              <a:t>is</a:t>
            </a:r>
            <a:r>
              <a:rPr sz="2800" spc="-55" dirty="0"/>
              <a:t> </a:t>
            </a:r>
            <a:r>
              <a:rPr sz="2800" spc="245" dirty="0"/>
              <a:t>Version</a:t>
            </a:r>
            <a:r>
              <a:rPr sz="2800" spc="-55" dirty="0"/>
              <a:t> </a:t>
            </a:r>
            <a:r>
              <a:rPr sz="2800" spc="270" dirty="0"/>
              <a:t>Control</a:t>
            </a:r>
            <a:r>
              <a:rPr sz="2800" spc="-55" dirty="0"/>
              <a:t> </a:t>
            </a:r>
            <a:r>
              <a:rPr sz="2800" spc="285" dirty="0"/>
              <a:t>System?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096884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16637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VCS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also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offers collaborative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utilities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share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integrate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these ﬁlesystem changes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other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VCS</a:t>
            </a:r>
            <a:r>
              <a:rPr sz="2400" spc="-6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users.</a:t>
            </a:r>
            <a:endParaRPr sz="2400">
              <a:latin typeface="RobotoRegular"/>
              <a:cs typeface="RobotoRegular"/>
            </a:endParaRPr>
          </a:p>
          <a:p>
            <a:pPr marL="545465" marR="40322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VCS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will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track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addition, deletion, and modiﬁcation  actions applied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ﬁles and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directories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VCS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term which describes when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VCS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tracking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ﬁlesystem.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8392" y="1254994"/>
            <a:ext cx="11531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00" dirty="0">
                <a:solidFill>
                  <a:srgbClr val="FFFFFF"/>
                </a:solidFill>
                <a:latin typeface="Times New Roman"/>
                <a:cs typeface="Times New Roman"/>
              </a:rPr>
              <a:t>Git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950970">
              <a:lnSpc>
                <a:spcPct val="100000"/>
              </a:lnSpc>
              <a:spcBef>
                <a:spcPts val="520"/>
              </a:spcBef>
            </a:pPr>
            <a:r>
              <a:rPr spc="-5" dirty="0"/>
              <a:t>Git is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distributed</a:t>
            </a:r>
          </a:p>
          <a:p>
            <a:pPr marL="3950970" marR="5080">
              <a:lnSpc>
                <a:spcPct val="114599"/>
              </a:lnSpc>
            </a:pPr>
            <a:r>
              <a:rPr spc="-10" dirty="0"/>
              <a:t>version-control </a:t>
            </a:r>
            <a:r>
              <a:rPr spc="-5" dirty="0"/>
              <a:t>system for  </a:t>
            </a:r>
            <a:r>
              <a:rPr spc="-10" dirty="0"/>
              <a:t>tracking </a:t>
            </a:r>
            <a:r>
              <a:rPr spc="-5" dirty="0"/>
              <a:t>changes in</a:t>
            </a:r>
            <a:r>
              <a:rPr spc="-85" dirty="0"/>
              <a:t> </a:t>
            </a:r>
            <a:r>
              <a:rPr spc="-10" dirty="0"/>
              <a:t>source  </a:t>
            </a:r>
            <a:r>
              <a:rPr spc="-5" dirty="0"/>
              <a:t>code during </a:t>
            </a:r>
            <a:r>
              <a:rPr spc="-10" dirty="0"/>
              <a:t>software  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9404" marR="5080">
              <a:lnSpc>
                <a:spcPct val="114599"/>
              </a:lnSpc>
              <a:spcBef>
                <a:spcPts val="100"/>
              </a:spcBef>
            </a:pPr>
            <a:r>
              <a:rPr spc="-10" dirty="0"/>
              <a:t>Everything </a:t>
            </a:r>
            <a:r>
              <a:rPr spc="-5" dirty="0"/>
              <a:t>we learned about  Distributed </a:t>
            </a:r>
            <a:r>
              <a:rPr spc="-10" dirty="0"/>
              <a:t>version control  </a:t>
            </a:r>
            <a:r>
              <a:rPr spc="-5" dirty="0"/>
              <a:t>system is applicable on</a:t>
            </a:r>
            <a:r>
              <a:rPr spc="-70" dirty="0"/>
              <a:t> </a:t>
            </a:r>
            <a:r>
              <a:rPr spc="-15" dirty="0"/>
              <a:t>GIT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006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85" dirty="0"/>
              <a:t>Installing</a:t>
            </a:r>
            <a:r>
              <a:rPr sz="2800" spc="-45" dirty="0"/>
              <a:t> </a:t>
            </a:r>
            <a:r>
              <a:rPr sz="2800" spc="375" dirty="0"/>
              <a:t>and</a:t>
            </a:r>
            <a:r>
              <a:rPr sz="2800" spc="-40" dirty="0"/>
              <a:t> </a:t>
            </a:r>
            <a:r>
              <a:rPr sz="2800" spc="285" dirty="0"/>
              <a:t>Setting</a:t>
            </a:r>
            <a:r>
              <a:rPr sz="2800" spc="-45" dirty="0"/>
              <a:t> </a:t>
            </a:r>
            <a:r>
              <a:rPr sz="2800" spc="200" dirty="0"/>
              <a:t>Up</a:t>
            </a:r>
            <a:r>
              <a:rPr sz="2800" spc="-40" dirty="0"/>
              <a:t> </a:t>
            </a:r>
            <a:r>
              <a:rPr sz="2800" spc="185" dirty="0"/>
              <a:t>Git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549640" cy="33782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Go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</a:t>
            </a:r>
            <a:r>
              <a:rPr sz="2400" spc="-5" dirty="0">
                <a:solidFill>
                  <a:srgbClr val="009383"/>
                </a:solidFill>
                <a:latin typeface="RobotoRegular"/>
                <a:cs typeface="RobotoRegular"/>
              </a:rPr>
              <a:t> </a:t>
            </a:r>
            <a:r>
              <a:rPr sz="2400" u="heavy" spc="-15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2"/>
              </a:rPr>
              <a:t>https://git-scm.com/downloads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Installation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Guide:</a:t>
            </a:r>
            <a:endParaRPr sz="2400">
              <a:latin typeface="RobotoRegular"/>
              <a:cs typeface="RobotoRegular"/>
            </a:endParaRPr>
          </a:p>
          <a:p>
            <a:pPr marL="1002665" marR="5080" lvl="1" indent="-533400">
              <a:lnSpc>
                <a:spcPct val="114599"/>
              </a:lnSpc>
              <a:buClr>
                <a:srgbClr val="666666"/>
              </a:buClr>
              <a:buFont typeface="AoyagiKouzanFontT"/>
              <a:buChar char="➢"/>
              <a:tabLst>
                <a:tab pos="1003300" algn="l"/>
              </a:tabLst>
            </a:pPr>
            <a:r>
              <a:rPr sz="2400" u="heavy" spc="-10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3"/>
              </a:rPr>
              <a:t>https://git-scm.com/book/en/v2/Getting-Started-Installi  </a:t>
            </a:r>
            <a:r>
              <a:rPr sz="2400" u="heavy" spc="-5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3"/>
              </a:rPr>
              <a:t>ng-Git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For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Linux: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Clr>
                <a:srgbClr val="666666"/>
              </a:buClr>
              <a:buFont typeface="AoyagiKouzanFontT"/>
              <a:buChar char="➢"/>
              <a:tabLst>
                <a:tab pos="1003300" algn="l"/>
              </a:tabLst>
            </a:pPr>
            <a:r>
              <a:rPr sz="2400" u="heavy" spc="-15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4"/>
              </a:rPr>
              <a:t>https://git-scm.com/download/linux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For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Windows: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Clr>
                <a:srgbClr val="666666"/>
              </a:buClr>
              <a:buFont typeface="AoyagiKouzanFontT"/>
              <a:buChar char="➢"/>
              <a:tabLst>
                <a:tab pos="1003300" algn="l"/>
              </a:tabLst>
            </a:pPr>
            <a:r>
              <a:rPr sz="2400" u="heavy" spc="-15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5"/>
              </a:rPr>
              <a:t>https://git-scm.com/download/win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006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85" dirty="0"/>
              <a:t>Installing</a:t>
            </a:r>
            <a:r>
              <a:rPr sz="2800" spc="-45" dirty="0"/>
              <a:t> </a:t>
            </a:r>
            <a:r>
              <a:rPr sz="2800" spc="375" dirty="0"/>
              <a:t>and</a:t>
            </a:r>
            <a:r>
              <a:rPr sz="2800" spc="-40" dirty="0"/>
              <a:t> </a:t>
            </a:r>
            <a:r>
              <a:rPr sz="2800" spc="285" dirty="0"/>
              <a:t>Setting</a:t>
            </a:r>
            <a:r>
              <a:rPr sz="2800" spc="-45" dirty="0"/>
              <a:t> </a:t>
            </a:r>
            <a:r>
              <a:rPr sz="2800" spc="200" dirty="0"/>
              <a:t>Up</a:t>
            </a:r>
            <a:r>
              <a:rPr sz="2800" spc="-40" dirty="0"/>
              <a:t> </a:t>
            </a:r>
            <a:r>
              <a:rPr sz="2800" spc="185" dirty="0"/>
              <a:t>Git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016240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For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windows after download</a:t>
            </a:r>
            <a:endParaRPr sz="2400">
              <a:latin typeface="RobotoRegular"/>
              <a:cs typeface="RobotoRegular"/>
            </a:endParaRPr>
          </a:p>
          <a:p>
            <a:pPr marL="1002665" marR="370840" lvl="1" indent="-533400">
              <a:lnSpc>
                <a:spcPct val="114599"/>
              </a:lnSpc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Double click 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exe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 and follow the installation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wizard</a:t>
            </a:r>
            <a:endParaRPr sz="2400">
              <a:latin typeface="RobotoRegular"/>
              <a:cs typeface="RobotoRegular"/>
            </a:endParaRPr>
          </a:p>
          <a:p>
            <a:pPr marL="1002665" marR="5080" lvl="1" indent="-533400">
              <a:lnSpc>
                <a:spcPct val="114599"/>
              </a:lnSpc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Do not change anything just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keep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default</a:t>
            </a:r>
            <a:r>
              <a:rPr sz="2400" spc="-7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setting  and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press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next 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every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step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will install git 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machine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006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85" dirty="0"/>
              <a:t>Installing</a:t>
            </a:r>
            <a:r>
              <a:rPr sz="2800" spc="-45" dirty="0"/>
              <a:t> </a:t>
            </a:r>
            <a:r>
              <a:rPr sz="2800" spc="375" dirty="0"/>
              <a:t>and</a:t>
            </a:r>
            <a:r>
              <a:rPr sz="2800" spc="-40" dirty="0"/>
              <a:t> </a:t>
            </a:r>
            <a:r>
              <a:rPr sz="2800" spc="285" dirty="0"/>
              <a:t>Setting</a:t>
            </a:r>
            <a:r>
              <a:rPr sz="2800" spc="-45" dirty="0"/>
              <a:t> </a:t>
            </a:r>
            <a:r>
              <a:rPr sz="2800" spc="200" dirty="0"/>
              <a:t>Up</a:t>
            </a:r>
            <a:r>
              <a:rPr sz="2800" spc="-40" dirty="0"/>
              <a:t> </a:t>
            </a:r>
            <a:r>
              <a:rPr sz="2800" spc="185" dirty="0"/>
              <a:t>Git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36803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Open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Terminal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run following commands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setup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name and email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id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conﬁg --global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user.name “Your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Name”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conﬁg --global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user.email “Your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Email”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7713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85" dirty="0"/>
              <a:t>Installing</a:t>
            </a:r>
            <a:r>
              <a:rPr sz="2800" spc="-45" dirty="0"/>
              <a:t> </a:t>
            </a:r>
            <a:r>
              <a:rPr sz="2800" spc="375" dirty="0"/>
              <a:t>and</a:t>
            </a:r>
            <a:r>
              <a:rPr sz="2800" spc="-40" dirty="0"/>
              <a:t> </a:t>
            </a:r>
            <a:r>
              <a:rPr sz="2800" spc="285" dirty="0"/>
              <a:t>Setting</a:t>
            </a:r>
            <a:r>
              <a:rPr sz="2800" spc="-40" dirty="0"/>
              <a:t> </a:t>
            </a:r>
            <a:r>
              <a:rPr sz="2800" spc="200" dirty="0"/>
              <a:t>Up</a:t>
            </a:r>
            <a:r>
              <a:rPr sz="2800" spc="-40" dirty="0"/>
              <a:t> </a:t>
            </a:r>
            <a:r>
              <a:rPr sz="2800" spc="290" dirty="0"/>
              <a:t>SmartGit</a:t>
            </a:r>
            <a:r>
              <a:rPr sz="2800" spc="-40" dirty="0"/>
              <a:t> </a:t>
            </a:r>
            <a:r>
              <a:rPr sz="2800" spc="95" dirty="0"/>
              <a:t>GUI</a:t>
            </a:r>
            <a:r>
              <a:rPr sz="2800" spc="-40" dirty="0"/>
              <a:t> </a:t>
            </a:r>
            <a:r>
              <a:rPr sz="2800" spc="245" dirty="0"/>
              <a:t>Tool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754507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Go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</a:t>
            </a:r>
            <a:r>
              <a:rPr sz="2400" spc="-40" dirty="0">
                <a:solidFill>
                  <a:srgbClr val="009383"/>
                </a:solidFill>
                <a:latin typeface="RobotoRegular"/>
                <a:cs typeface="RobotoRegular"/>
              </a:rPr>
              <a:t> </a:t>
            </a:r>
            <a:r>
              <a:rPr sz="2400" u="heavy" spc="-15" dirty="0">
                <a:solidFill>
                  <a:srgbClr val="009383"/>
                </a:solidFill>
                <a:uFill>
                  <a:solidFill>
                    <a:srgbClr val="009383"/>
                  </a:solidFill>
                </a:uFill>
                <a:latin typeface="RobotoRegular"/>
                <a:cs typeface="RobotoRegular"/>
                <a:hlinkClick r:id="rId2"/>
              </a:rPr>
              <a:t>https://www.syntevo.com/smartgit/download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Download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SmartGit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Install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SmartGit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with all default</a:t>
            </a:r>
            <a:r>
              <a:rPr sz="2400" spc="-3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settings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6600" y="1240643"/>
            <a:ext cx="333756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51205" marR="5080" indent="-739140">
              <a:lnSpc>
                <a:spcPts val="3820"/>
              </a:lnSpc>
              <a:spcBef>
                <a:spcPts val="240"/>
              </a:spcBef>
            </a:pPr>
            <a:r>
              <a:rPr sz="3200" spc="240" dirty="0"/>
              <a:t>Basic</a:t>
            </a:r>
            <a:r>
              <a:rPr sz="3200" spc="-114" dirty="0"/>
              <a:t> </a:t>
            </a:r>
            <a:r>
              <a:rPr sz="3200" spc="365" dirty="0"/>
              <a:t>operations  </a:t>
            </a:r>
            <a:r>
              <a:rPr sz="3200" spc="350" dirty="0"/>
              <a:t>in </a:t>
            </a:r>
            <a:r>
              <a:rPr sz="3200" spc="215" dirty="0"/>
              <a:t>Git</a:t>
            </a:r>
            <a:r>
              <a:rPr sz="3200" spc="-459" dirty="0"/>
              <a:t> </a:t>
            </a:r>
            <a:r>
              <a:rPr sz="3200" spc="365" dirty="0"/>
              <a:t>are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41491" y="1324231"/>
            <a:ext cx="1678939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Initialize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Add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Pull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Push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1594" y="1240643"/>
            <a:ext cx="266763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3365" marR="5080" indent="-241300">
              <a:lnSpc>
                <a:spcPts val="3820"/>
              </a:lnSpc>
              <a:spcBef>
                <a:spcPts val="240"/>
              </a:spcBef>
            </a:pPr>
            <a:r>
              <a:rPr sz="3200" spc="290" dirty="0"/>
              <a:t>Advanced</a:t>
            </a:r>
            <a:r>
              <a:rPr sz="3200" spc="-125" dirty="0"/>
              <a:t> </a:t>
            </a:r>
            <a:r>
              <a:rPr sz="3200" spc="215" dirty="0"/>
              <a:t>Git  </a:t>
            </a:r>
            <a:r>
              <a:rPr sz="3200" spc="365" dirty="0"/>
              <a:t>operations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41491" y="1743331"/>
            <a:ext cx="191833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</a:t>
            </a:r>
            <a:r>
              <a:rPr sz="2400" spc="-50" dirty="0">
                <a:solidFill>
                  <a:srgbClr val="666666"/>
                </a:solidFill>
                <a:latin typeface="RobotoRegular"/>
                <a:cs typeface="RobotoRegular"/>
              </a:rPr>
              <a:t>r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anching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Merging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Rebasing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5619" y="0"/>
            <a:ext cx="5725038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349" y="585526"/>
            <a:ext cx="195643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spc="185" dirty="0"/>
              <a:t>Git  </a:t>
            </a:r>
            <a:r>
              <a:rPr sz="2800" spc="290" dirty="0"/>
              <a:t>Operations</a:t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2902" y="997754"/>
            <a:ext cx="3505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20" dirty="0"/>
              <a:t>Important</a:t>
            </a:r>
            <a:r>
              <a:rPr sz="3200" spc="-100" dirty="0"/>
              <a:t> </a:t>
            </a:r>
            <a:r>
              <a:rPr sz="3200" spc="405" dirty="0"/>
              <a:t>Terms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75524" y="1969304"/>
            <a:ext cx="2721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050" algn="l"/>
              </a:tabLst>
            </a:pP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1.	</a:t>
            </a:r>
            <a:r>
              <a:rPr sz="3200" spc="310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6941" y="470853"/>
            <a:ext cx="403352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15240" indent="-508000">
              <a:lnSpc>
                <a:spcPct val="113599"/>
              </a:lnSpc>
              <a:spcBef>
                <a:spcPts val="100"/>
              </a:spcBef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Think of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as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kind of database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where</a:t>
            </a:r>
            <a:r>
              <a:rPr sz="22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your  VCS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stores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all the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versions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and metadata that  accumulate in the course of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your project.</a:t>
            </a:r>
            <a:endParaRPr sz="2200">
              <a:latin typeface="RobotoRegular"/>
              <a:cs typeface="RobotoRegular"/>
            </a:endParaRPr>
          </a:p>
          <a:p>
            <a:pPr marL="520065" marR="5080" indent="-508000">
              <a:lnSpc>
                <a:spcPct val="113599"/>
              </a:lnSpc>
              <a:buFont typeface="AoyagiKouzanFontT"/>
              <a:buChar char="❖"/>
              <a:tabLst>
                <a:tab pos="520065" algn="l"/>
                <a:tab pos="520700" algn="l"/>
              </a:tabLst>
            </a:pP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In Git, the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is just </a:t>
            </a:r>
            <a:r>
              <a:rPr sz="22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simple hidden folder named  “.git” in the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root directory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of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your project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2902" y="754867"/>
            <a:ext cx="3505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20" dirty="0"/>
              <a:t>Important</a:t>
            </a:r>
            <a:r>
              <a:rPr sz="3200" spc="-100" dirty="0"/>
              <a:t> </a:t>
            </a:r>
            <a:r>
              <a:rPr sz="3200" spc="405" dirty="0"/>
              <a:t>Terms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934185" y="1726417"/>
            <a:ext cx="241744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14350" marR="5080" indent="-502284">
              <a:lnSpc>
                <a:spcPts val="3820"/>
              </a:lnSpc>
              <a:spcBef>
                <a:spcPts val="240"/>
              </a:spcBef>
              <a:tabLst>
                <a:tab pos="591820" algn="l"/>
              </a:tabLst>
            </a:pPr>
            <a:r>
              <a:rPr sz="3200" spc="180" dirty="0">
                <a:solidFill>
                  <a:srgbClr val="FFFFFF"/>
                </a:solidFill>
                <a:latin typeface="Times New Roman"/>
                <a:cs typeface="Times New Roman"/>
              </a:rPr>
              <a:t>2.		</a:t>
            </a:r>
            <a:r>
              <a:rPr sz="3200" spc="325" dirty="0">
                <a:solidFill>
                  <a:srgbClr val="FFFFFF"/>
                </a:solidFill>
                <a:latin typeface="Times New Roman"/>
                <a:cs typeface="Times New Roman"/>
              </a:rPr>
              <a:t>Working  </a:t>
            </a:r>
            <a:r>
              <a:rPr sz="3200" spc="290" dirty="0">
                <a:solidFill>
                  <a:srgbClr val="FFFFFF"/>
                </a:solidFill>
                <a:latin typeface="Times New Roman"/>
                <a:cs typeface="Times New Roman"/>
              </a:rPr>
              <a:t>Directory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2257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spc="-10" dirty="0"/>
              <a:t>root </a:t>
            </a:r>
            <a:r>
              <a:rPr spc="-5" dirty="0"/>
              <a:t>folder of </a:t>
            </a:r>
            <a:r>
              <a:rPr spc="-10" dirty="0"/>
              <a:t>your  project </a:t>
            </a:r>
            <a:r>
              <a:rPr spc="-5" dirty="0"/>
              <a:t>is often called the  “working copy” (or “working  directory”). </a:t>
            </a:r>
            <a:r>
              <a:rPr spc="-30" dirty="0"/>
              <a:t>It‘s </a:t>
            </a:r>
            <a:r>
              <a:rPr spc="-5" dirty="0"/>
              <a:t>the </a:t>
            </a:r>
            <a:r>
              <a:rPr spc="-10" dirty="0"/>
              <a:t>directory  </a:t>
            </a:r>
            <a:r>
              <a:rPr spc="-5" dirty="0"/>
              <a:t>on </a:t>
            </a:r>
            <a:r>
              <a:rPr spc="-10" dirty="0"/>
              <a:t>your </a:t>
            </a:r>
            <a:r>
              <a:rPr spc="-5" dirty="0"/>
              <a:t>local computer that  contains </a:t>
            </a:r>
            <a:r>
              <a:rPr spc="-10" dirty="0"/>
              <a:t>your </a:t>
            </a:r>
            <a:r>
              <a:rPr spc="-20" dirty="0"/>
              <a:t>project‘s</a:t>
            </a:r>
            <a:r>
              <a:rPr spc="-55" dirty="0"/>
              <a:t> </a:t>
            </a:r>
            <a:r>
              <a:rPr spc="-5" dirty="0"/>
              <a:t>ﬁles.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72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20" dirty="0"/>
              <a:t>What</a:t>
            </a:r>
            <a:r>
              <a:rPr sz="2800" spc="-55" dirty="0"/>
              <a:t> </a:t>
            </a:r>
            <a:r>
              <a:rPr sz="2800" spc="235" dirty="0"/>
              <a:t>is</a:t>
            </a:r>
            <a:r>
              <a:rPr sz="2800" spc="-55" dirty="0"/>
              <a:t> </a:t>
            </a:r>
            <a:r>
              <a:rPr sz="2800" spc="245" dirty="0"/>
              <a:t>Version</a:t>
            </a:r>
            <a:r>
              <a:rPr sz="2800" spc="-55" dirty="0"/>
              <a:t> </a:t>
            </a:r>
            <a:r>
              <a:rPr sz="2800" spc="270" dirty="0"/>
              <a:t>Control</a:t>
            </a:r>
            <a:r>
              <a:rPr sz="2800" spc="-55" dirty="0"/>
              <a:t> </a:t>
            </a:r>
            <a:r>
              <a:rPr sz="2800" spc="285" dirty="0"/>
              <a:t>System?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402320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VCS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options include Git,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Mercurial,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SVN and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preforce.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think of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VCS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kind of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“database”.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lets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save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snapshot of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complete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at any  time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want</a:t>
            </a:r>
            <a:endParaRPr sz="2400">
              <a:latin typeface="RobotoRegular"/>
              <a:cs typeface="RobotoRegular"/>
            </a:endParaRPr>
          </a:p>
          <a:p>
            <a:pPr marL="545465" marR="15557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When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later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take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look at an older snapshot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VCS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shows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exactly how 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differed from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previous</a:t>
            </a:r>
            <a:r>
              <a:rPr sz="2400" spc="-5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one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4" y="0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1"/>
                </a:moveTo>
                <a:lnTo>
                  <a:pt x="0" y="0"/>
                </a:lnTo>
                <a:lnTo>
                  <a:pt x="9144231" y="0"/>
                </a:lnTo>
                <a:lnTo>
                  <a:pt x="9143981" y="1772846"/>
                </a:lnTo>
                <a:lnTo>
                  <a:pt x="0" y="4398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594460"/>
            <a:ext cx="3940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75" dirty="0">
                <a:solidFill>
                  <a:srgbClr val="EF5033"/>
                </a:solidFill>
                <a:latin typeface="Times New Roman"/>
                <a:cs typeface="Times New Roman"/>
              </a:rPr>
              <a:t>Important</a:t>
            </a:r>
            <a:r>
              <a:rPr sz="3600" spc="-140" dirty="0">
                <a:solidFill>
                  <a:srgbClr val="EF5033"/>
                </a:solidFill>
                <a:latin typeface="Times New Roman"/>
                <a:cs typeface="Times New Roman"/>
              </a:rPr>
              <a:t> </a:t>
            </a:r>
            <a:r>
              <a:rPr sz="3600" spc="459" dirty="0">
                <a:solidFill>
                  <a:srgbClr val="EF5033"/>
                </a:solidFill>
                <a:latin typeface="Times New Roman"/>
                <a:cs typeface="Times New Roman"/>
              </a:rPr>
              <a:t>Terms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133" y="1699358"/>
            <a:ext cx="299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855" algn="l"/>
              </a:tabLst>
            </a:pPr>
            <a:r>
              <a:rPr sz="3600" spc="135" dirty="0">
                <a:solidFill>
                  <a:srgbClr val="EF5033"/>
                </a:solidFill>
                <a:latin typeface="Times New Roman"/>
                <a:cs typeface="Times New Roman"/>
              </a:rPr>
              <a:t>3.	</a:t>
            </a:r>
            <a:r>
              <a:rPr sz="3600" spc="245" dirty="0">
                <a:solidFill>
                  <a:srgbClr val="EF5033"/>
                </a:solidFill>
                <a:latin typeface="Times New Roman"/>
                <a:cs typeface="Times New Roman"/>
              </a:rPr>
              <a:t>File</a:t>
            </a:r>
            <a:r>
              <a:rPr sz="3600" spc="-130" dirty="0">
                <a:solidFill>
                  <a:srgbClr val="EF5033"/>
                </a:solidFill>
                <a:latin typeface="Times New Roman"/>
                <a:cs typeface="Times New Roman"/>
              </a:rPr>
              <a:t> </a:t>
            </a:r>
            <a:r>
              <a:rPr sz="3600" spc="395" dirty="0">
                <a:solidFill>
                  <a:srgbClr val="EF5033"/>
                </a:solidFill>
                <a:latin typeface="Times New Roman"/>
                <a:cs typeface="Times New Roman"/>
              </a:rPr>
              <a:t>Status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199" y="0"/>
            <a:ext cx="8404983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902" y="997754"/>
            <a:ext cx="3505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20" dirty="0">
                <a:solidFill>
                  <a:srgbClr val="FFFFFF"/>
                </a:solidFill>
                <a:latin typeface="Times New Roman"/>
                <a:cs typeface="Times New Roman"/>
              </a:rPr>
              <a:t>Important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05" dirty="0">
                <a:solidFill>
                  <a:srgbClr val="FFFFFF"/>
                </a:solidFill>
                <a:latin typeface="Times New Roman"/>
                <a:cs typeface="Times New Roman"/>
              </a:rPr>
              <a:t>Terms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211" y="1969304"/>
            <a:ext cx="3169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235" algn="l"/>
              </a:tabLst>
            </a:pPr>
            <a:r>
              <a:rPr sz="3200" spc="250" dirty="0">
                <a:solidFill>
                  <a:srgbClr val="FFFFFF"/>
                </a:solidFill>
                <a:latin typeface="Times New Roman"/>
                <a:cs typeface="Times New Roman"/>
              </a:rPr>
              <a:t>4.	</a:t>
            </a:r>
            <a:r>
              <a:rPr sz="3200" spc="325" dirty="0">
                <a:solidFill>
                  <a:srgbClr val="FFFFFF"/>
                </a:solidFill>
                <a:latin typeface="Times New Roman"/>
                <a:cs typeface="Times New Roman"/>
              </a:rPr>
              <a:t>Staging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45" dirty="0">
                <a:solidFill>
                  <a:srgbClr val="FFFFFF"/>
                </a:solidFill>
                <a:latin typeface="Times New Roman"/>
                <a:cs typeface="Times New Roman"/>
              </a:rPr>
              <a:t>Area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17691" y="595567"/>
            <a:ext cx="398780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Staging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area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virtual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place  that collects all the ﬁles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include in the next  commit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691" y="2471992"/>
            <a:ext cx="3659504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Git, simply making</a:t>
            </a:r>
            <a:r>
              <a:rPr sz="2400" spc="-9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some  changes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doesn‘t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mean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they‘re automatically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committed.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902" y="997754"/>
            <a:ext cx="3505200" cy="148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20" dirty="0">
                <a:solidFill>
                  <a:srgbClr val="FFFFFF"/>
                </a:solidFill>
                <a:latin typeface="Times New Roman"/>
                <a:cs typeface="Times New Roman"/>
              </a:rPr>
              <a:t>Important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05" dirty="0">
                <a:solidFill>
                  <a:srgbClr val="FFFFFF"/>
                </a:solidFill>
                <a:latin typeface="Times New Roman"/>
                <a:cs typeface="Times New Roman"/>
              </a:rPr>
              <a:t>Terms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tabLst>
                <a:tab pos="707390" algn="l"/>
              </a:tabLst>
            </a:pPr>
            <a:r>
              <a:rPr sz="3200" spc="250" dirty="0">
                <a:solidFill>
                  <a:srgbClr val="FFFFFF"/>
                </a:solidFill>
                <a:latin typeface="Times New Roman"/>
                <a:cs typeface="Times New Roman"/>
              </a:rPr>
              <a:t>4.	</a:t>
            </a:r>
            <a:r>
              <a:rPr sz="3200" spc="325" dirty="0">
                <a:solidFill>
                  <a:srgbClr val="FFFFFF"/>
                </a:solidFill>
                <a:latin typeface="Times New Roman"/>
                <a:cs typeface="Times New Roman"/>
              </a:rPr>
              <a:t>Staging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45" dirty="0">
                <a:solidFill>
                  <a:srgbClr val="FFFFFF"/>
                </a:solidFill>
                <a:latin typeface="Times New Roman"/>
                <a:cs typeface="Times New Roman"/>
              </a:rPr>
              <a:t>Area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7691" y="648907"/>
            <a:ext cx="2172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Every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</a:t>
            </a:r>
            <a:r>
              <a:rPr sz="24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7691" y="1014662"/>
            <a:ext cx="382587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“hand-crafted”: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each change  that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include in  the next commit has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be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marked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explicitly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(“added to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Staging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Area” </a:t>
            </a:r>
            <a:r>
              <a:rPr sz="2400" spc="-50" dirty="0">
                <a:solidFill>
                  <a:srgbClr val="666666"/>
                </a:solidFill>
                <a:latin typeface="RobotoRegular"/>
                <a:cs typeface="RobotoRegular"/>
              </a:rPr>
              <a:t>or,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simply  put,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“staged”)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3660" y="152399"/>
            <a:ext cx="7422447" cy="4838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3219" y="2071365"/>
            <a:ext cx="587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Basic</a:t>
            </a:r>
            <a:r>
              <a:rPr spc="-155" dirty="0"/>
              <a:t> </a:t>
            </a:r>
            <a:r>
              <a:rPr spc="675" dirty="0"/>
              <a:t>Workﬂow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7638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0" dirty="0"/>
              <a:t>Starting</a:t>
            </a:r>
            <a:r>
              <a:rPr sz="2800" spc="-50" dirty="0"/>
              <a:t> </a:t>
            </a:r>
            <a:r>
              <a:rPr sz="2800" spc="320" dirty="0"/>
              <a:t>with</a:t>
            </a:r>
            <a:r>
              <a:rPr sz="2800" spc="-45" dirty="0"/>
              <a:t> </a:t>
            </a:r>
            <a:r>
              <a:rPr sz="2800" spc="390" dirty="0"/>
              <a:t>an</a:t>
            </a:r>
            <a:r>
              <a:rPr sz="2800" spc="-50" dirty="0"/>
              <a:t> </a:t>
            </a:r>
            <a:r>
              <a:rPr sz="2800" spc="285" dirty="0"/>
              <a:t>Unversioned,</a:t>
            </a:r>
            <a:r>
              <a:rPr sz="2800" spc="-45" dirty="0"/>
              <a:t> </a:t>
            </a:r>
            <a:r>
              <a:rPr sz="2800" spc="204" dirty="0"/>
              <a:t>Local</a:t>
            </a:r>
            <a:r>
              <a:rPr sz="2800" spc="-45" dirty="0"/>
              <a:t> </a:t>
            </a:r>
            <a:r>
              <a:rPr sz="2800" spc="265" dirty="0"/>
              <a:t>Project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88853" y="1465691"/>
            <a:ext cx="8452485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Open terminal and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directory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machine</a:t>
            </a:r>
            <a:endParaRPr sz="2400">
              <a:latin typeface="RobotoRegular"/>
              <a:cs typeface="RobotoRegular"/>
            </a:endParaRPr>
          </a:p>
          <a:p>
            <a:pPr marL="949325" lvl="1" indent="-474980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949325" algn="l"/>
                <a:tab pos="94996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C:\Repo\myproject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into directory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terminal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2125" algn="l"/>
                <a:tab pos="492759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Initialize repository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this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directory</a:t>
            </a:r>
            <a:endParaRPr sz="2400">
              <a:latin typeface="RobotoRegular"/>
              <a:cs typeface="RobotoRegular"/>
            </a:endParaRPr>
          </a:p>
          <a:p>
            <a:pPr marL="949325" lvl="1" indent="-474980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949325" algn="l"/>
                <a:tab pos="94996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init</a:t>
            </a:r>
            <a:endParaRPr sz="2400">
              <a:latin typeface="RobotoRegular"/>
              <a:cs typeface="RobotoRegular"/>
            </a:endParaRPr>
          </a:p>
          <a:p>
            <a:pPr marL="949325" marR="5080" lvl="1" indent="-480059">
              <a:lnSpc>
                <a:spcPct val="114599"/>
              </a:lnSpc>
              <a:buAutoNum type="alphaLcPeriod"/>
              <a:tabLst>
                <a:tab pos="949325" algn="l"/>
                <a:tab pos="94996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This will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.git hidden folder in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directory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which  will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make your current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folder,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</a:t>
            </a:r>
            <a:r>
              <a:rPr sz="2400" spc="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7638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0" dirty="0"/>
              <a:t>Starting</a:t>
            </a:r>
            <a:r>
              <a:rPr sz="2800" spc="-50" dirty="0"/>
              <a:t> </a:t>
            </a:r>
            <a:r>
              <a:rPr sz="2800" spc="320" dirty="0"/>
              <a:t>with</a:t>
            </a:r>
            <a:r>
              <a:rPr sz="2800" spc="-45" dirty="0"/>
              <a:t> </a:t>
            </a:r>
            <a:r>
              <a:rPr sz="2800" spc="390" dirty="0"/>
              <a:t>an</a:t>
            </a:r>
            <a:r>
              <a:rPr sz="2800" spc="-50" dirty="0"/>
              <a:t> </a:t>
            </a:r>
            <a:r>
              <a:rPr sz="2800" spc="285" dirty="0"/>
              <a:t>Unversioned,</a:t>
            </a:r>
            <a:r>
              <a:rPr sz="2800" spc="-45" dirty="0"/>
              <a:t> </a:t>
            </a:r>
            <a:r>
              <a:rPr sz="2800" spc="204" dirty="0"/>
              <a:t>Local</a:t>
            </a:r>
            <a:r>
              <a:rPr sz="2800" spc="-45" dirty="0"/>
              <a:t> </a:t>
            </a:r>
            <a:r>
              <a:rPr sz="2800" spc="265" dirty="0"/>
              <a:t>Project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88853" y="1465691"/>
            <a:ext cx="7087234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520"/>
              </a:spcBef>
              <a:buAutoNum type="arabicPeriod" startAt="4"/>
              <a:tabLst>
                <a:tab pos="492125" algn="l"/>
                <a:tab pos="492759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ﬁrst.txt and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second.txt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 startAt="4"/>
              <a:tabLst>
                <a:tab pos="492125" algn="l"/>
                <a:tab pos="492759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Check status, it will show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two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untracked</a:t>
            </a:r>
            <a:r>
              <a:rPr sz="2400" spc="-4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ﬁles</a:t>
            </a:r>
            <a:endParaRPr sz="2400">
              <a:latin typeface="RobotoRegular"/>
              <a:cs typeface="RobotoRegular"/>
            </a:endParaRPr>
          </a:p>
          <a:p>
            <a:pPr marL="949325" lvl="1" indent="-474980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949325" algn="l"/>
                <a:tab pos="94996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status</a:t>
            </a:r>
            <a:endParaRPr sz="2400">
              <a:latin typeface="RobotoRegular"/>
              <a:cs typeface="RobotoRegular"/>
            </a:endParaRPr>
          </a:p>
          <a:p>
            <a:pPr marL="492125" indent="-480059">
              <a:lnSpc>
                <a:spcPct val="100000"/>
              </a:lnSpc>
              <a:spcBef>
                <a:spcPts val="420"/>
              </a:spcBef>
              <a:buAutoNum type="arabicPeriod" startAt="4"/>
              <a:tabLst>
                <a:tab pos="492125" algn="l"/>
                <a:tab pos="492759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Add these ﬁles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staging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area</a:t>
            </a:r>
            <a:endParaRPr sz="2400">
              <a:latin typeface="RobotoRegular"/>
              <a:cs typeface="RobotoRegular"/>
            </a:endParaRPr>
          </a:p>
          <a:p>
            <a:pPr marL="949325" lvl="1" indent="-474980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949325" algn="l"/>
                <a:tab pos="949960" algn="l"/>
              </a:tabLst>
            </a:pP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Two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ways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add ﬁles in</a:t>
            </a:r>
            <a:r>
              <a:rPr sz="2400" spc="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staging</a:t>
            </a:r>
            <a:endParaRPr sz="2400">
              <a:latin typeface="RobotoRegular"/>
              <a:cs typeface="RobotoRegular"/>
            </a:endParaRPr>
          </a:p>
          <a:p>
            <a:pPr marL="1406525" lvl="2" indent="-382905">
              <a:lnSpc>
                <a:spcPct val="100000"/>
              </a:lnSpc>
              <a:spcBef>
                <a:spcPts val="420"/>
              </a:spcBef>
              <a:buAutoNum type="romanLcPeriod"/>
              <a:tabLst>
                <a:tab pos="1406525" algn="l"/>
                <a:tab pos="1407160" algn="l"/>
                <a:tab pos="516001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add ﬁrst.txt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second.txt	OR</a:t>
            </a:r>
            <a:endParaRPr sz="2400">
              <a:latin typeface="RobotoRegular"/>
              <a:cs typeface="RobotoRegular"/>
            </a:endParaRPr>
          </a:p>
          <a:p>
            <a:pPr marL="1406525" lvl="2" indent="-457200">
              <a:lnSpc>
                <a:spcPct val="100000"/>
              </a:lnSpc>
              <a:spcBef>
                <a:spcPts val="420"/>
              </a:spcBef>
              <a:buAutoNum type="romanLcPeriod"/>
              <a:tabLst>
                <a:tab pos="1406525" algn="l"/>
                <a:tab pos="140716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add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7638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0" dirty="0"/>
              <a:t>Starting</a:t>
            </a:r>
            <a:r>
              <a:rPr sz="2800" spc="-50" dirty="0"/>
              <a:t> </a:t>
            </a:r>
            <a:r>
              <a:rPr sz="2800" spc="320" dirty="0"/>
              <a:t>with</a:t>
            </a:r>
            <a:r>
              <a:rPr sz="2800" spc="-45" dirty="0"/>
              <a:t> </a:t>
            </a:r>
            <a:r>
              <a:rPr sz="2800" spc="390" dirty="0"/>
              <a:t>an</a:t>
            </a:r>
            <a:r>
              <a:rPr sz="2800" spc="-50" dirty="0"/>
              <a:t> </a:t>
            </a:r>
            <a:r>
              <a:rPr sz="2800" spc="285" dirty="0"/>
              <a:t>Unversioned,</a:t>
            </a:r>
            <a:r>
              <a:rPr sz="2800" spc="-45" dirty="0"/>
              <a:t> </a:t>
            </a:r>
            <a:r>
              <a:rPr sz="2800" spc="204" dirty="0"/>
              <a:t>Local</a:t>
            </a:r>
            <a:r>
              <a:rPr sz="2800" spc="-45" dirty="0"/>
              <a:t> </a:t>
            </a:r>
            <a:r>
              <a:rPr sz="2800" spc="265" dirty="0"/>
              <a:t>Project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88853" y="1465691"/>
            <a:ext cx="7912734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2125" indent="-480059" algn="just">
              <a:lnSpc>
                <a:spcPct val="100000"/>
              </a:lnSpc>
              <a:spcBef>
                <a:spcPts val="520"/>
              </a:spcBef>
              <a:buAutoNum type="arabicPeriod" startAt="4"/>
              <a:tabLst>
                <a:tab pos="492759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VCS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with commit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message</a:t>
            </a:r>
            <a:endParaRPr sz="2400">
              <a:latin typeface="RobotoRegular"/>
              <a:cs typeface="RobotoRegular"/>
            </a:endParaRPr>
          </a:p>
          <a:p>
            <a:pPr marL="949325" lvl="1" indent="-474980" algn="just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94996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commit -m “implemented new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feature”</a:t>
            </a:r>
            <a:endParaRPr sz="2400">
              <a:latin typeface="RobotoRegular"/>
              <a:cs typeface="RobotoRegular"/>
            </a:endParaRPr>
          </a:p>
          <a:p>
            <a:pPr marL="492125" marR="5080" indent="-480059" algn="just">
              <a:lnSpc>
                <a:spcPct val="114599"/>
              </a:lnSpc>
              <a:buAutoNum type="arabicPeriod" startAt="4"/>
              <a:tabLst>
                <a:tab pos="492759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 message is very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important,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should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provide  proper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 message so that it can be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refer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back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identify what was added in that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</a:t>
            </a:r>
            <a:endParaRPr sz="2400">
              <a:latin typeface="RobotoRegular"/>
              <a:cs typeface="RobotoRegular"/>
            </a:endParaRPr>
          </a:p>
          <a:p>
            <a:pPr marL="492125" indent="-480059" algn="just">
              <a:lnSpc>
                <a:spcPct val="100000"/>
              </a:lnSpc>
              <a:spcBef>
                <a:spcPts val="420"/>
              </a:spcBef>
              <a:buAutoNum type="arabicPeriod" startAt="4"/>
              <a:tabLst>
                <a:tab pos="492759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Check logs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see commit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history</a:t>
            </a:r>
            <a:endParaRPr sz="2400">
              <a:latin typeface="RobotoRegular"/>
              <a:cs typeface="RobotoRegular"/>
            </a:endParaRPr>
          </a:p>
          <a:p>
            <a:pPr marL="949325" lvl="1" indent="-474980" algn="just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94996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log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2270760" marR="5080" indent="-3048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  <a:r>
              <a:rPr spc="-175" dirty="0"/>
              <a:t> </a:t>
            </a:r>
            <a:r>
              <a:rPr spc="690" dirty="0"/>
              <a:t>with  </a:t>
            </a:r>
            <a:r>
              <a:rPr spc="685" dirty="0"/>
              <a:t>Terminal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096" y="0"/>
            <a:ext cx="7628384" cy="513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1828800" marR="5080" indent="137795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 with  </a:t>
            </a:r>
            <a:r>
              <a:rPr spc="685" dirty="0"/>
              <a:t>Smartgit</a:t>
            </a:r>
            <a:r>
              <a:rPr spc="-150" dirty="0"/>
              <a:t> </a:t>
            </a:r>
            <a:r>
              <a:rPr spc="260" dirty="0"/>
              <a:t>UI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4439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5" dirty="0"/>
              <a:t>HEAD</a:t>
            </a:r>
            <a:r>
              <a:rPr sz="2800" spc="-60" dirty="0"/>
              <a:t> </a:t>
            </a:r>
            <a:r>
              <a:rPr sz="2800" spc="340" dirty="0"/>
              <a:t>shows</a:t>
            </a:r>
            <a:r>
              <a:rPr sz="2800" spc="-55" dirty="0"/>
              <a:t> </a:t>
            </a:r>
            <a:r>
              <a:rPr sz="2800" spc="290" dirty="0"/>
              <a:t>last</a:t>
            </a:r>
            <a:r>
              <a:rPr sz="2800" spc="-60" dirty="0"/>
              <a:t> </a:t>
            </a:r>
            <a:r>
              <a:rPr sz="2800" spc="370" dirty="0"/>
              <a:t>commit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037997" y="1285872"/>
            <a:ext cx="7042095" cy="3831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48" y="254926"/>
            <a:ext cx="730440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spc="270" dirty="0"/>
              <a:t>New</a:t>
            </a:r>
            <a:r>
              <a:rPr sz="2800" spc="-45" dirty="0"/>
              <a:t> </a:t>
            </a:r>
            <a:r>
              <a:rPr sz="2800" spc="375" dirty="0"/>
              <a:t>and</a:t>
            </a:r>
            <a:r>
              <a:rPr sz="2800" spc="-45" dirty="0"/>
              <a:t> </a:t>
            </a:r>
            <a:r>
              <a:rPr sz="2800" spc="335" dirty="0"/>
              <a:t>changed</a:t>
            </a:r>
            <a:r>
              <a:rPr sz="2800" spc="-45" dirty="0"/>
              <a:t> </a:t>
            </a:r>
            <a:r>
              <a:rPr sz="2800" spc="310" dirty="0"/>
              <a:t>ﬁles</a:t>
            </a:r>
            <a:r>
              <a:rPr sz="2800" spc="-45" dirty="0"/>
              <a:t> </a:t>
            </a:r>
            <a:r>
              <a:rPr sz="2800" spc="195" dirty="0"/>
              <a:t>will</a:t>
            </a:r>
            <a:r>
              <a:rPr sz="2800" spc="-45" dirty="0"/>
              <a:t> </a:t>
            </a:r>
            <a:r>
              <a:rPr sz="2800" spc="290" dirty="0"/>
              <a:t>be</a:t>
            </a:r>
            <a:r>
              <a:rPr sz="2800" spc="-45" dirty="0"/>
              <a:t> </a:t>
            </a:r>
            <a:r>
              <a:rPr sz="2800" spc="345" dirty="0"/>
              <a:t>part</a:t>
            </a:r>
            <a:r>
              <a:rPr sz="2800" spc="-45" dirty="0"/>
              <a:t> </a:t>
            </a:r>
            <a:r>
              <a:rPr sz="2800" spc="245" dirty="0"/>
              <a:t>of</a:t>
            </a:r>
            <a:r>
              <a:rPr sz="2800" spc="-45" dirty="0"/>
              <a:t> </a:t>
            </a:r>
            <a:r>
              <a:rPr sz="2800" spc="340" dirty="0"/>
              <a:t>next  </a:t>
            </a:r>
            <a:r>
              <a:rPr sz="2800" spc="370" dirty="0"/>
              <a:t>commit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013660" y="1277022"/>
            <a:ext cx="7116710" cy="3866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7311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70" dirty="0"/>
              <a:t>git</a:t>
            </a:r>
            <a:r>
              <a:rPr sz="2800" spc="-50" dirty="0"/>
              <a:t> </a:t>
            </a:r>
            <a:r>
              <a:rPr sz="2800" spc="335" dirty="0"/>
              <a:t>add</a:t>
            </a:r>
            <a:r>
              <a:rPr sz="2800" spc="-45" dirty="0"/>
              <a:t> </a:t>
            </a:r>
            <a:r>
              <a:rPr sz="2800" spc="405" dirty="0"/>
              <a:t>command</a:t>
            </a:r>
            <a:r>
              <a:rPr sz="2800" spc="-45" dirty="0"/>
              <a:t> </a:t>
            </a:r>
            <a:r>
              <a:rPr sz="2800" spc="335" dirty="0"/>
              <a:t>add</a:t>
            </a:r>
            <a:r>
              <a:rPr sz="2800" spc="-45" dirty="0"/>
              <a:t> </a:t>
            </a:r>
            <a:r>
              <a:rPr sz="2800" spc="310" dirty="0"/>
              <a:t>ﬁles</a:t>
            </a:r>
            <a:r>
              <a:rPr sz="2800" spc="-50" dirty="0"/>
              <a:t> </a:t>
            </a:r>
            <a:r>
              <a:rPr sz="2800" spc="305" dirty="0"/>
              <a:t>in</a:t>
            </a:r>
            <a:r>
              <a:rPr sz="2800" spc="-45" dirty="0"/>
              <a:t> </a:t>
            </a:r>
            <a:r>
              <a:rPr sz="2800" spc="315" dirty="0"/>
              <a:t>staging</a:t>
            </a:r>
            <a:r>
              <a:rPr sz="2800" spc="-45" dirty="0"/>
              <a:t> </a:t>
            </a:r>
            <a:r>
              <a:rPr sz="2800" spc="320" dirty="0"/>
              <a:t>area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149997" y="1284472"/>
            <a:ext cx="7053135" cy="3859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7799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15" dirty="0"/>
              <a:t>After</a:t>
            </a:r>
            <a:r>
              <a:rPr sz="2800" spc="-50" dirty="0"/>
              <a:t> </a:t>
            </a:r>
            <a:r>
              <a:rPr sz="2800" spc="350" dirty="0"/>
              <a:t>commit,</a:t>
            </a:r>
            <a:r>
              <a:rPr sz="2800" spc="-45" dirty="0"/>
              <a:t> </a:t>
            </a:r>
            <a:r>
              <a:rPr sz="2800" spc="340" dirty="0"/>
              <a:t>our</a:t>
            </a:r>
            <a:r>
              <a:rPr sz="2800" spc="-45" dirty="0"/>
              <a:t> </a:t>
            </a:r>
            <a:r>
              <a:rPr sz="2800" spc="355" dirty="0"/>
              <a:t>new</a:t>
            </a:r>
            <a:r>
              <a:rPr sz="2800" spc="-45" dirty="0"/>
              <a:t> </a:t>
            </a:r>
            <a:r>
              <a:rPr sz="2800" spc="370" dirty="0"/>
              <a:t>commit</a:t>
            </a:r>
            <a:r>
              <a:rPr sz="2800" spc="-45" dirty="0"/>
              <a:t> </a:t>
            </a:r>
            <a:r>
              <a:rPr sz="2800" spc="195" dirty="0"/>
              <a:t>will</a:t>
            </a:r>
            <a:r>
              <a:rPr sz="2800" spc="-45" dirty="0"/>
              <a:t> </a:t>
            </a:r>
            <a:r>
              <a:rPr sz="2800" spc="290" dirty="0"/>
              <a:t>be</a:t>
            </a:r>
            <a:r>
              <a:rPr sz="2800" spc="-45" dirty="0"/>
              <a:t> </a:t>
            </a:r>
            <a:r>
              <a:rPr sz="2800" spc="105" dirty="0"/>
              <a:t>HEAD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441522" y="1277022"/>
            <a:ext cx="6260937" cy="384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12" y="1483530"/>
            <a:ext cx="2781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80" dirty="0">
                <a:solidFill>
                  <a:srgbClr val="FFFFFF"/>
                </a:solidFill>
                <a:latin typeface="Times New Roman"/>
                <a:cs typeface="Times New Roman"/>
              </a:rPr>
              <a:t>Commit</a:t>
            </a:r>
            <a:r>
              <a:rPr sz="32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95" dirty="0">
                <a:solidFill>
                  <a:srgbClr val="FFFFFF"/>
                </a:solidFill>
                <a:latin typeface="Times New Roman"/>
                <a:cs typeface="Times New Roman"/>
              </a:rPr>
              <a:t>Hash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1533781"/>
            <a:ext cx="398716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786765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Every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 has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unique identiﬁer:</a:t>
            </a:r>
            <a:r>
              <a:rPr sz="2400" spc="-5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endParaRPr sz="2400">
              <a:latin typeface="RobotoRegular"/>
              <a:cs typeface="RobotoRegular"/>
            </a:endParaRPr>
          </a:p>
          <a:p>
            <a:pPr marL="545465" marR="5080">
              <a:lnSpc>
                <a:spcPct val="114599"/>
              </a:lnSpc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40-character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checksum  called the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“commit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hash”.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4712" y="1483530"/>
            <a:ext cx="2781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80" dirty="0"/>
              <a:t>Commit</a:t>
            </a:r>
            <a:r>
              <a:rPr sz="3200" spc="-125" dirty="0"/>
              <a:t> </a:t>
            </a:r>
            <a:r>
              <a:rPr sz="3200" spc="395" dirty="0"/>
              <a:t>Hash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41491" y="276480"/>
            <a:ext cx="395986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332105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As multiple people</a:t>
            </a:r>
            <a:r>
              <a:rPr sz="2400" spc="-9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 work in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parallel,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committing their work  oﬄine, without being  connected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shared  repository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Therefore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 Hash  helps in identifying</a:t>
            </a:r>
            <a:r>
              <a:rPr sz="2400" spc="-9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which  user made speciﬁc  commit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141" y="754867"/>
            <a:ext cx="1668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/>
              <a:t>git</a:t>
            </a:r>
            <a:r>
              <a:rPr sz="3200" spc="-135" dirty="0"/>
              <a:t> </a:t>
            </a:r>
            <a:r>
              <a:rPr sz="3200" spc="365" dirty="0"/>
              <a:t>reset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1471" y="1726417"/>
            <a:ext cx="31483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8895" marR="5080" indent="-36830">
              <a:lnSpc>
                <a:spcPts val="3820"/>
              </a:lnSpc>
              <a:spcBef>
                <a:spcPts val="240"/>
              </a:spcBef>
            </a:pP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Unstage </a:t>
            </a:r>
            <a:r>
              <a:rPr sz="3200" spc="355" dirty="0">
                <a:solidFill>
                  <a:srgbClr val="FFFFFF"/>
                </a:solidFill>
                <a:latin typeface="Times New Roman"/>
                <a:cs typeface="Times New Roman"/>
              </a:rPr>
              <a:t>ﬁles</a:t>
            </a:r>
            <a:r>
              <a:rPr sz="3200" spc="-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70" dirty="0">
                <a:solidFill>
                  <a:srgbClr val="FFFFFF"/>
                </a:solidFill>
                <a:latin typeface="Times New Roman"/>
                <a:cs typeface="Times New Roman"/>
              </a:rPr>
              <a:t>or  </a:t>
            </a:r>
            <a:r>
              <a:rPr sz="3200" spc="380" dirty="0">
                <a:solidFill>
                  <a:srgbClr val="FFFFFF"/>
                </a:solidFill>
                <a:latin typeface="Times New Roman"/>
                <a:cs typeface="Times New Roman"/>
              </a:rPr>
              <a:t>remove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80" dirty="0">
                <a:solidFill>
                  <a:srgbClr val="FFFFFF"/>
                </a:solidFill>
                <a:latin typeface="Times New Roman"/>
                <a:cs typeface="Times New Roman"/>
              </a:rPr>
              <a:t>change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491" y="1114682"/>
            <a:ext cx="391922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7874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reset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command will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remove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from</a:t>
            </a:r>
            <a:r>
              <a:rPr sz="2400" spc="-7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staging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area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reset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remove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 in ﬁles if the</a:t>
            </a:r>
            <a:r>
              <a:rPr sz="24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are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not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commited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141" y="754867"/>
            <a:ext cx="1668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/>
              <a:t>git</a:t>
            </a:r>
            <a:r>
              <a:rPr sz="3200" spc="-135" dirty="0"/>
              <a:t> </a:t>
            </a:r>
            <a:r>
              <a:rPr sz="3200" spc="365" dirty="0"/>
              <a:t>reset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1471" y="1726417"/>
            <a:ext cx="31483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8895" marR="5080" indent="-36830">
              <a:lnSpc>
                <a:spcPts val="3820"/>
              </a:lnSpc>
              <a:spcBef>
                <a:spcPts val="240"/>
              </a:spcBef>
            </a:pP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Unstage </a:t>
            </a:r>
            <a:r>
              <a:rPr sz="3200" spc="355" dirty="0">
                <a:solidFill>
                  <a:srgbClr val="FFFFFF"/>
                </a:solidFill>
                <a:latin typeface="Times New Roman"/>
                <a:cs typeface="Times New Roman"/>
              </a:rPr>
              <a:t>ﬁles</a:t>
            </a:r>
            <a:r>
              <a:rPr sz="3200" spc="-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70" dirty="0">
                <a:solidFill>
                  <a:srgbClr val="FFFFFF"/>
                </a:solidFill>
                <a:latin typeface="Times New Roman"/>
                <a:cs typeface="Times New Roman"/>
              </a:rPr>
              <a:t>or  </a:t>
            </a:r>
            <a:r>
              <a:rPr sz="3200" spc="380" dirty="0">
                <a:solidFill>
                  <a:srgbClr val="FFFFFF"/>
                </a:solidFill>
                <a:latin typeface="Times New Roman"/>
                <a:cs typeface="Times New Roman"/>
              </a:rPr>
              <a:t>remove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80" dirty="0">
                <a:solidFill>
                  <a:srgbClr val="FFFFFF"/>
                </a:solidFill>
                <a:latin typeface="Times New Roman"/>
                <a:cs typeface="Times New Roman"/>
              </a:rPr>
              <a:t>change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491" y="1952880"/>
            <a:ext cx="250507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rest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reset</a:t>
            </a:r>
            <a:r>
              <a:rPr sz="2400" spc="-7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--hard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2270760" marR="5080" indent="-3048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  <a:r>
              <a:rPr spc="-175" dirty="0"/>
              <a:t> </a:t>
            </a:r>
            <a:r>
              <a:rPr spc="690" dirty="0"/>
              <a:t>with  </a:t>
            </a:r>
            <a:r>
              <a:rPr spc="685" dirty="0"/>
              <a:t>Terminal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72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20" dirty="0"/>
              <a:t>What</a:t>
            </a:r>
            <a:r>
              <a:rPr sz="2800" spc="-55" dirty="0"/>
              <a:t> </a:t>
            </a:r>
            <a:r>
              <a:rPr sz="2800" spc="235" dirty="0"/>
              <a:t>is</a:t>
            </a:r>
            <a:r>
              <a:rPr sz="2800" spc="-55" dirty="0"/>
              <a:t> </a:t>
            </a:r>
            <a:r>
              <a:rPr sz="2800" spc="245" dirty="0"/>
              <a:t>Version</a:t>
            </a:r>
            <a:r>
              <a:rPr sz="2800" spc="-55" dirty="0"/>
              <a:t> </a:t>
            </a:r>
            <a:r>
              <a:rPr sz="2800" spc="270" dirty="0"/>
              <a:t>Control</a:t>
            </a:r>
            <a:r>
              <a:rPr sz="2800" spc="-55" dirty="0"/>
              <a:t> </a:t>
            </a:r>
            <a:r>
              <a:rPr sz="2800" spc="285" dirty="0"/>
              <a:t>System?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363584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641985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Version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control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independent of the kind of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/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technology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/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framework you‘re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working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with</a:t>
            </a:r>
            <a:endParaRPr sz="2400">
              <a:latin typeface="RobotoRegular"/>
              <a:cs typeface="RobotoRegular"/>
            </a:endParaRPr>
          </a:p>
          <a:p>
            <a:pPr marL="545465" marR="1828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works just as well for an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HTML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website as it does for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design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 an iPhone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app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lets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 with any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tool you like;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doesn‘t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what  kind of text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editor,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graphics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program,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 manager or other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tool you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 use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1828800" marR="5080" indent="137795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 with  </a:t>
            </a:r>
            <a:r>
              <a:rPr spc="685" dirty="0"/>
              <a:t>Smartgit</a:t>
            </a:r>
            <a:r>
              <a:rPr spc="-150" dirty="0"/>
              <a:t> </a:t>
            </a:r>
            <a:r>
              <a:rPr spc="260" dirty="0"/>
              <a:t>UI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7490" y="1483530"/>
            <a:ext cx="2835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60" dirty="0">
                <a:solidFill>
                  <a:srgbClr val="FFFFFF"/>
                </a:solidFill>
                <a:latin typeface="Times New Roman"/>
                <a:cs typeface="Times New Roman"/>
              </a:rPr>
              <a:t>Ignoring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45" dirty="0">
                <a:solidFill>
                  <a:srgbClr val="FFFFFF"/>
                </a:solidFill>
                <a:latin typeface="Times New Roman"/>
                <a:cs typeface="Times New Roman"/>
              </a:rPr>
              <a:t>Files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276480"/>
            <a:ext cx="3961765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Typically,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every project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every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platform,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there are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couple of</a:t>
            </a:r>
            <a:r>
              <a:rPr sz="2400" spc="-9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ﬁles  that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don‘t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be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controlled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E.g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.DS_Store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Node_modules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Build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logs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7490" y="1483530"/>
            <a:ext cx="2835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60" dirty="0">
                <a:solidFill>
                  <a:srgbClr val="FFFFFF"/>
                </a:solidFill>
                <a:latin typeface="Times New Roman"/>
                <a:cs typeface="Times New Roman"/>
              </a:rPr>
              <a:t>Ignoring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45" dirty="0">
                <a:solidFill>
                  <a:srgbClr val="FFFFFF"/>
                </a:solidFill>
                <a:latin typeface="Times New Roman"/>
                <a:cs typeface="Times New Roman"/>
              </a:rPr>
              <a:t>Files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486029"/>
            <a:ext cx="3914140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 empty ﬁle in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favorite editor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save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as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”.gitignore”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project‘s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root</a:t>
            </a:r>
            <a:r>
              <a:rPr sz="2400" spc="-3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folder.</a:t>
            </a:r>
            <a:endParaRPr sz="2400">
              <a:latin typeface="RobotoRegular"/>
              <a:cs typeface="RobotoRegular"/>
            </a:endParaRPr>
          </a:p>
          <a:p>
            <a:pPr marL="545465" marR="12700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deﬁne rules in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“.gitignore”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ignore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ﬁles</a:t>
            </a:r>
            <a:endParaRPr sz="2400">
              <a:latin typeface="RobotoRegular"/>
              <a:cs typeface="RobotoRegular"/>
            </a:endParaRPr>
          </a:p>
          <a:p>
            <a:pPr marL="545465" marR="4699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Add ﬁle or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directory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path  or extension or</a:t>
            </a:r>
            <a:r>
              <a:rPr sz="24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name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4810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15" dirty="0"/>
              <a:t>Ignoring</a:t>
            </a:r>
            <a:r>
              <a:rPr sz="2800" spc="-60" dirty="0"/>
              <a:t> </a:t>
            </a:r>
            <a:r>
              <a:rPr sz="2800" spc="215" dirty="0"/>
              <a:t>Files</a:t>
            </a:r>
            <a:r>
              <a:rPr sz="2800" spc="-55" dirty="0"/>
              <a:t> </a:t>
            </a:r>
            <a:r>
              <a:rPr sz="2800" spc="825" dirty="0"/>
              <a:t>--</a:t>
            </a:r>
            <a:r>
              <a:rPr sz="2800" spc="-55" dirty="0"/>
              <a:t> </a:t>
            </a:r>
            <a:r>
              <a:rPr sz="2800" spc="300" dirty="0"/>
              <a:t>Examples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52585"/>
            <a:ext cx="8108950" cy="355155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6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Ignore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one speciﬁc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ﬁle</a:t>
            </a:r>
            <a:endParaRPr sz="2400">
              <a:latin typeface="RobotoRegular"/>
              <a:cs typeface="RobotoRegular"/>
            </a:endParaRPr>
          </a:p>
          <a:p>
            <a:pPr marL="1003300" lvl="1" indent="-482600">
              <a:lnSpc>
                <a:spcPct val="100000"/>
              </a:lnSpc>
              <a:spcBef>
                <a:spcPts val="439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path/to/ﬁle.ext</a:t>
            </a:r>
            <a:endParaRPr sz="2000">
              <a:latin typeface="RobotoRegular"/>
              <a:cs typeface="RobotoRegular"/>
            </a:endParaRPr>
          </a:p>
          <a:p>
            <a:pPr marL="545465" marR="647700" indent="-533400">
              <a:lnSpc>
                <a:spcPts val="3300"/>
              </a:lnSpc>
              <a:spcBef>
                <a:spcPts val="114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Ignore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 ﬁles with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certain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name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(anywhere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the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project)</a:t>
            </a:r>
            <a:endParaRPr sz="2400">
              <a:latin typeface="RobotoRegular"/>
              <a:cs typeface="RobotoRegular"/>
            </a:endParaRPr>
          </a:p>
          <a:p>
            <a:pPr marL="1003300" lvl="1" indent="-482600">
              <a:lnSpc>
                <a:spcPct val="100000"/>
              </a:lnSpc>
              <a:spcBef>
                <a:spcPts val="259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ﬁlename.ext</a:t>
            </a:r>
            <a:endParaRPr sz="20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355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Ignore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 ﬁles of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certain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type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(anywhere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project)</a:t>
            </a:r>
            <a:endParaRPr sz="2400">
              <a:latin typeface="RobotoRegular"/>
              <a:cs typeface="RobotoRegular"/>
            </a:endParaRPr>
          </a:p>
          <a:p>
            <a:pPr marL="1003300" lvl="1" indent="-482600">
              <a:lnSpc>
                <a:spcPct val="100000"/>
              </a:lnSpc>
              <a:spcBef>
                <a:spcPts val="439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*.ext</a:t>
            </a:r>
            <a:endParaRPr sz="20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355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Ignore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 ﬁles in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certain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folder:</a:t>
            </a:r>
            <a:endParaRPr sz="2400">
              <a:latin typeface="RobotoRegular"/>
              <a:cs typeface="RobotoRegular"/>
            </a:endParaRPr>
          </a:p>
          <a:p>
            <a:pPr marL="1003300" lvl="1" indent="-482600">
              <a:lnSpc>
                <a:spcPct val="100000"/>
              </a:lnSpc>
              <a:spcBef>
                <a:spcPts val="439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path/to/folder/*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2270760" marR="5080" indent="-3048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  <a:r>
              <a:rPr spc="-175" dirty="0"/>
              <a:t> </a:t>
            </a:r>
            <a:r>
              <a:rPr spc="690" dirty="0"/>
              <a:t>with  </a:t>
            </a:r>
            <a:r>
              <a:rPr spc="685" dirty="0"/>
              <a:t>Terminal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1828800" marR="5080" indent="137795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 with  </a:t>
            </a:r>
            <a:r>
              <a:rPr spc="685" dirty="0"/>
              <a:t>Smartgit</a:t>
            </a:r>
            <a:r>
              <a:rPr spc="-150" dirty="0"/>
              <a:t> </a:t>
            </a:r>
            <a:r>
              <a:rPr spc="260" dirty="0"/>
              <a:t>UI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2414905" marR="5080" indent="-1152525">
              <a:lnSpc>
                <a:spcPct val="100000"/>
              </a:lnSpc>
              <a:spcBef>
                <a:spcPts val="100"/>
              </a:spcBef>
            </a:pPr>
            <a:r>
              <a:rPr spc="650" dirty="0"/>
              <a:t>Branching</a:t>
            </a:r>
            <a:r>
              <a:rPr spc="-150" dirty="0"/>
              <a:t> </a:t>
            </a:r>
            <a:r>
              <a:rPr spc="800" dirty="0"/>
              <a:t>and  </a:t>
            </a:r>
            <a:r>
              <a:rPr spc="650" dirty="0"/>
              <a:t>Merging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031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Why</a:t>
            </a:r>
            <a:r>
              <a:rPr sz="2800" spc="-55" dirty="0"/>
              <a:t> </a:t>
            </a:r>
            <a:r>
              <a:rPr sz="2800" spc="335" dirty="0"/>
              <a:t>branches</a:t>
            </a:r>
            <a:r>
              <a:rPr sz="2800" spc="-50" dirty="0"/>
              <a:t> </a:t>
            </a:r>
            <a:r>
              <a:rPr sz="2800" spc="315" dirty="0"/>
              <a:t>are</a:t>
            </a:r>
            <a:r>
              <a:rPr sz="2800" spc="-50" dirty="0"/>
              <a:t> </a:t>
            </a:r>
            <a:r>
              <a:rPr sz="2800" spc="360" dirty="0"/>
              <a:t>important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58329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every project, there are always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multiple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different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contexts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where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happens</a:t>
            </a:r>
            <a:endParaRPr sz="2400">
              <a:latin typeface="RobotoRegular"/>
              <a:cs typeface="RobotoRegular"/>
            </a:endParaRPr>
          </a:p>
          <a:p>
            <a:pPr marL="545465" marR="79883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Each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feature,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bugﬁx, experiment, or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alternative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 product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is actually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context of its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own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There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me unlimited amount of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different</a:t>
            </a:r>
            <a:r>
              <a:rPr sz="24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contexts</a:t>
            </a:r>
            <a:endParaRPr sz="2400">
              <a:latin typeface="RobotoRegular"/>
              <a:cs typeface="RobotoRegular"/>
            </a:endParaRPr>
          </a:p>
          <a:p>
            <a:pPr marL="545465" marR="14795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Most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likely,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you‘ll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at least one context for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“main”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“production”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state, and another context for each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feature,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bugﬁx, experiment,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etc.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031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Why</a:t>
            </a:r>
            <a:r>
              <a:rPr sz="2800" spc="-55" dirty="0"/>
              <a:t> </a:t>
            </a:r>
            <a:r>
              <a:rPr sz="2800" spc="335" dirty="0"/>
              <a:t>branches</a:t>
            </a:r>
            <a:r>
              <a:rPr sz="2800" spc="-50" dirty="0"/>
              <a:t> </a:t>
            </a:r>
            <a:r>
              <a:rPr sz="2800" spc="315" dirty="0"/>
              <a:t>are</a:t>
            </a:r>
            <a:r>
              <a:rPr sz="2800" spc="-50" dirty="0"/>
              <a:t> </a:t>
            </a:r>
            <a:r>
              <a:rPr sz="2800" spc="360" dirty="0"/>
              <a:t>important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491855" cy="339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239395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real-world projects,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always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happens in multiple of  these contexts in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parallel:</a:t>
            </a:r>
            <a:endParaRPr sz="2400">
              <a:latin typeface="RobotoRegular"/>
              <a:cs typeface="RobotoRegular"/>
            </a:endParaRPr>
          </a:p>
          <a:p>
            <a:pPr marL="1002665" marR="793750" lvl="1" indent="-457200">
              <a:lnSpc>
                <a:spcPct val="114599"/>
              </a:lnSpc>
              <a:spcBef>
                <a:spcPts val="125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While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you‘re preparing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two new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variations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of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1800" spc="-15" dirty="0">
                <a:solidFill>
                  <a:srgbClr val="666666"/>
                </a:solidFill>
                <a:latin typeface="RobotoRegular"/>
                <a:cs typeface="RobotoRegular"/>
              </a:rPr>
              <a:t>website‘s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design  (context </a:t>
            </a:r>
            <a:r>
              <a:rPr sz="1800" dirty="0">
                <a:solidFill>
                  <a:srgbClr val="666666"/>
                </a:solidFill>
                <a:latin typeface="RobotoRegular"/>
                <a:cs typeface="RobotoRegular"/>
              </a:rPr>
              <a:t>1 &amp;</a:t>
            </a:r>
            <a:r>
              <a:rPr sz="18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2)</a:t>
            </a:r>
            <a:endParaRPr sz="1800">
              <a:latin typeface="RobotoRegular"/>
              <a:cs typeface="RobotoRegular"/>
            </a:endParaRPr>
          </a:p>
          <a:p>
            <a:pPr marL="1003300" lvl="1" indent="-457834">
              <a:lnSpc>
                <a:spcPct val="100000"/>
              </a:lnSpc>
              <a:spcBef>
                <a:spcPts val="315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you‘re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also trying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ﬁx an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annoying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bug (context</a:t>
            </a:r>
            <a:r>
              <a:rPr sz="1800" spc="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3).</a:t>
            </a:r>
            <a:endParaRPr sz="1800">
              <a:latin typeface="RobotoRegular"/>
              <a:cs typeface="RobotoRegular"/>
            </a:endParaRPr>
          </a:p>
          <a:p>
            <a:pPr marL="1003300" lvl="1" indent="-457834">
              <a:lnSpc>
                <a:spcPct val="100000"/>
              </a:lnSpc>
              <a:spcBef>
                <a:spcPts val="315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On the side,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also update some content on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1800" spc="-55" dirty="0">
                <a:solidFill>
                  <a:srgbClr val="666666"/>
                </a:solidFill>
                <a:latin typeface="RobotoRegular"/>
                <a:cs typeface="RobotoRegular"/>
              </a:rPr>
              <a:t>FAQ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pages (context</a:t>
            </a:r>
            <a:r>
              <a:rPr sz="1800" spc="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4)</a:t>
            </a:r>
            <a:endParaRPr sz="1800">
              <a:latin typeface="RobotoRegular"/>
              <a:cs typeface="RobotoRegular"/>
            </a:endParaRPr>
          </a:p>
          <a:p>
            <a:pPr marL="1002665" marR="5080" lvl="1" indent="-457200">
              <a:lnSpc>
                <a:spcPct val="114599"/>
              </a:lnSpc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one of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teammates is working on </a:t>
            </a:r>
            <a:r>
              <a:rPr sz="18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new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feature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for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shopping </a:t>
            </a:r>
            <a:r>
              <a:rPr sz="1800" spc="5" dirty="0">
                <a:solidFill>
                  <a:srgbClr val="666666"/>
                </a:solidFill>
                <a:latin typeface="RobotoRegular"/>
                <a:cs typeface="RobotoRegular"/>
              </a:rPr>
              <a:t>cart 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(context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5)</a:t>
            </a:r>
            <a:endParaRPr sz="1800">
              <a:latin typeface="RobotoRegular"/>
              <a:cs typeface="RobotoRegular"/>
            </a:endParaRPr>
          </a:p>
          <a:p>
            <a:pPr marL="1002665" marR="1153795" lvl="1" indent="-457200">
              <a:lnSpc>
                <a:spcPct val="114599"/>
              </a:lnSpc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and another colleague is experimenting with </a:t>
            </a:r>
            <a:r>
              <a:rPr sz="18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whole new login  functionality (context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6).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5031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Why</a:t>
            </a:r>
            <a:r>
              <a:rPr sz="2800" spc="-55" dirty="0"/>
              <a:t> </a:t>
            </a:r>
            <a:r>
              <a:rPr sz="2800" spc="335" dirty="0"/>
              <a:t>branches</a:t>
            </a:r>
            <a:r>
              <a:rPr sz="2800" spc="-50" dirty="0"/>
              <a:t> </a:t>
            </a:r>
            <a:r>
              <a:rPr sz="2800" spc="315" dirty="0"/>
              <a:t>are</a:t>
            </a:r>
            <a:r>
              <a:rPr sz="2800" spc="-50" dirty="0"/>
              <a:t> </a:t>
            </a:r>
            <a:r>
              <a:rPr sz="2800" spc="360" dirty="0"/>
              <a:t>important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59733"/>
            <a:ext cx="8505190" cy="350710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65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Another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example</a:t>
            </a:r>
            <a:endParaRPr sz="2400">
              <a:latin typeface="RobotoRegular"/>
              <a:cs typeface="RobotoRegular"/>
            </a:endParaRPr>
          </a:p>
          <a:p>
            <a:pPr marL="1003300" lvl="1" indent="-508000">
              <a:lnSpc>
                <a:spcPct val="100000"/>
              </a:lnSpc>
              <a:spcBef>
                <a:spcPts val="430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Production, development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and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feature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 context</a:t>
            </a:r>
            <a:endParaRPr sz="2200">
              <a:latin typeface="RobotoRegular"/>
              <a:cs typeface="RobotoRegular"/>
            </a:endParaRPr>
          </a:p>
          <a:p>
            <a:pPr marL="1002665" marR="301625" lvl="1" indent="-508000">
              <a:lnSpc>
                <a:spcPct val="113599"/>
              </a:lnSpc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Production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code is tested and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deployed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and we </a:t>
            </a:r>
            <a:r>
              <a:rPr sz="2200" spc="-25" dirty="0">
                <a:solidFill>
                  <a:srgbClr val="666666"/>
                </a:solidFill>
                <a:latin typeface="RobotoRegular"/>
                <a:cs typeface="RobotoRegular"/>
              </a:rPr>
              <a:t>don’t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want  any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problem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in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that</a:t>
            </a:r>
            <a:endParaRPr sz="2200">
              <a:latin typeface="RobotoRegular"/>
              <a:cs typeface="RobotoRegular"/>
            </a:endParaRPr>
          </a:p>
          <a:p>
            <a:pPr marL="1002665" marR="5080" lvl="1" indent="-508000">
              <a:lnSpc>
                <a:spcPct val="113599"/>
              </a:lnSpc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Development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team is working on new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feature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and we </a:t>
            </a:r>
            <a:r>
              <a:rPr sz="2200" spc="-25" dirty="0">
                <a:solidFill>
                  <a:srgbClr val="666666"/>
                </a:solidFill>
                <a:latin typeface="RobotoRegular"/>
                <a:cs typeface="RobotoRegular"/>
              </a:rPr>
              <a:t>don’t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want that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feature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effect production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code until it is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properly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tested</a:t>
            </a:r>
            <a:endParaRPr sz="2200">
              <a:latin typeface="RobotoRegular"/>
              <a:cs typeface="RobotoRegular"/>
            </a:endParaRPr>
          </a:p>
          <a:p>
            <a:pPr marL="1002665" marR="492125" lvl="1" indent="-508000">
              <a:lnSpc>
                <a:spcPct val="113599"/>
              </a:lnSpc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All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feature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combines in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development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have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ﬁnal testing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before deployment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620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Why</a:t>
            </a:r>
            <a:r>
              <a:rPr sz="2800" spc="-55" dirty="0"/>
              <a:t> </a:t>
            </a:r>
            <a:r>
              <a:rPr sz="2800" spc="215" dirty="0"/>
              <a:t>Use</a:t>
            </a:r>
            <a:r>
              <a:rPr sz="2800" spc="-50" dirty="0"/>
              <a:t> </a:t>
            </a:r>
            <a:r>
              <a:rPr sz="2800" spc="325" dirty="0"/>
              <a:t>a</a:t>
            </a:r>
            <a:r>
              <a:rPr sz="2800" spc="-50" dirty="0"/>
              <a:t> </a:t>
            </a:r>
            <a:r>
              <a:rPr sz="2800" spc="245" dirty="0"/>
              <a:t>Version</a:t>
            </a:r>
            <a:r>
              <a:rPr sz="2800" spc="-55" dirty="0"/>
              <a:t> </a:t>
            </a:r>
            <a:r>
              <a:rPr sz="2800" spc="270" dirty="0"/>
              <a:t>Control</a:t>
            </a:r>
            <a:r>
              <a:rPr sz="2800" spc="-50" dirty="0"/>
              <a:t> </a:t>
            </a:r>
            <a:r>
              <a:rPr sz="2800" spc="285" dirty="0"/>
              <a:t>System?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52585"/>
            <a:ext cx="8521065" cy="33337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6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Collaboration</a:t>
            </a:r>
            <a:endParaRPr sz="2400">
              <a:latin typeface="RobotoRegular"/>
              <a:cs typeface="RobotoRegular"/>
            </a:endParaRPr>
          </a:p>
          <a:p>
            <a:pPr marL="1002665" marR="708660" lvl="1" indent="-482600">
              <a:lnSpc>
                <a:spcPct val="115599"/>
              </a:lnSpc>
              <a:spcBef>
                <a:spcPts val="65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Without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VCS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in place,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you‘re probably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working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together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in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shared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folder on the same set of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ﬁles.</a:t>
            </a:r>
            <a:endParaRPr sz="2000">
              <a:latin typeface="RobotoRegular"/>
              <a:cs typeface="RobotoRegular"/>
            </a:endParaRPr>
          </a:p>
          <a:p>
            <a:pPr marL="1002665" marR="173990" lvl="1" indent="-482600">
              <a:lnSpc>
                <a:spcPct val="115599"/>
              </a:lnSpc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And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 have to coordinate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with others so that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they </a:t>
            </a:r>
            <a:r>
              <a:rPr sz="2000" spc="-20" dirty="0">
                <a:solidFill>
                  <a:srgbClr val="666666"/>
                </a:solidFill>
                <a:latin typeface="RobotoRegular"/>
                <a:cs typeface="RobotoRegular"/>
              </a:rPr>
              <a:t>don’t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work on  same ﬁle, it will be very diﬃcult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to</a:t>
            </a:r>
            <a:r>
              <a:rPr sz="20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manage</a:t>
            </a:r>
            <a:endParaRPr sz="2000">
              <a:latin typeface="RobotoRegular"/>
              <a:cs typeface="RobotoRegular"/>
            </a:endParaRPr>
          </a:p>
          <a:p>
            <a:pPr marL="1003300" lvl="1" indent="-482600">
              <a:lnSpc>
                <a:spcPct val="100000"/>
              </a:lnSpc>
              <a:spcBef>
                <a:spcPts val="375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With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VCS,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everybody on the team is able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work absolutely</a:t>
            </a:r>
            <a:r>
              <a:rPr sz="20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freely</a:t>
            </a:r>
            <a:endParaRPr sz="2000">
              <a:latin typeface="RobotoRegular"/>
              <a:cs typeface="RobotoRegular"/>
            </a:endParaRPr>
          </a:p>
          <a:p>
            <a:pPr marL="1002665">
              <a:lnSpc>
                <a:spcPct val="100000"/>
              </a:lnSpc>
              <a:spcBef>
                <a:spcPts val="375"/>
              </a:spcBef>
            </a:pP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-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on any ﬁle at any</a:t>
            </a:r>
            <a:r>
              <a:rPr sz="20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time.</a:t>
            </a:r>
            <a:endParaRPr sz="2000">
              <a:latin typeface="RobotoRegular"/>
              <a:cs typeface="RobotoRegular"/>
            </a:endParaRPr>
          </a:p>
          <a:p>
            <a:pPr marL="1003300" lvl="1" indent="-482600">
              <a:lnSpc>
                <a:spcPct val="100000"/>
              </a:lnSpc>
              <a:spcBef>
                <a:spcPts val="375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The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VCS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will later allow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 to merge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all the changes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into</a:t>
            </a:r>
            <a:r>
              <a:rPr sz="2000" spc="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endParaRPr sz="2000">
              <a:latin typeface="RobotoRegular"/>
              <a:cs typeface="RobotoRegular"/>
            </a:endParaRPr>
          </a:p>
          <a:p>
            <a:pPr marL="1002665">
              <a:lnSpc>
                <a:spcPct val="100000"/>
              </a:lnSpc>
              <a:spcBef>
                <a:spcPts val="760"/>
              </a:spcBef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common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 version.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456" y="1240643"/>
            <a:ext cx="315023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875030" marR="5080" indent="-862965">
              <a:lnSpc>
                <a:spcPts val="3820"/>
              </a:lnSpc>
              <a:spcBef>
                <a:spcPts val="240"/>
              </a:spcBef>
            </a:pPr>
            <a:r>
              <a:rPr sz="3200" spc="345" dirty="0">
                <a:solidFill>
                  <a:srgbClr val="FFFFFF"/>
                </a:solidFill>
                <a:latin typeface="Times New Roman"/>
                <a:cs typeface="Times New Roman"/>
              </a:rPr>
              <a:t>Branches </a:t>
            </a:r>
            <a:r>
              <a:rPr sz="3200" spc="37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spc="-4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09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200" spc="295" dirty="0">
                <a:solidFill>
                  <a:srgbClr val="FFFFFF"/>
                </a:solidFill>
                <a:latin typeface="Times New Roman"/>
                <a:cs typeface="Times New Roman"/>
              </a:rPr>
              <a:t>Rescue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508417"/>
            <a:ext cx="406654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45465" indent="-533400" algn="just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Branches 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what</a:t>
            </a:r>
            <a:r>
              <a:rPr sz="2400" spc="-1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we  need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solve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context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problems.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Because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represents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exactly such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context in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 helps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keep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separate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from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 other</a:t>
            </a:r>
            <a:r>
              <a:rPr sz="24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contexts.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48" y="557693"/>
            <a:ext cx="4645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5" dirty="0"/>
              <a:t>Branches</a:t>
            </a:r>
            <a:r>
              <a:rPr sz="3200" spc="-65" dirty="0"/>
              <a:t> </a:t>
            </a:r>
            <a:r>
              <a:rPr sz="3200" spc="375" dirty="0"/>
              <a:t>to</a:t>
            </a:r>
            <a:r>
              <a:rPr sz="3200" spc="-65" dirty="0"/>
              <a:t> </a:t>
            </a:r>
            <a:r>
              <a:rPr sz="3200" spc="409" dirty="0"/>
              <a:t>the</a:t>
            </a:r>
            <a:r>
              <a:rPr sz="3200" spc="-60" dirty="0"/>
              <a:t> </a:t>
            </a:r>
            <a:r>
              <a:rPr sz="3200" spc="295" dirty="0"/>
              <a:t>Rescue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18051" y="1583631"/>
            <a:ext cx="8587391" cy="298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4067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0" dirty="0"/>
              <a:t>Branches</a:t>
            </a:r>
            <a:r>
              <a:rPr sz="2800" spc="-55" dirty="0"/>
              <a:t> </a:t>
            </a:r>
            <a:r>
              <a:rPr sz="2800" spc="330" dirty="0"/>
              <a:t>to</a:t>
            </a:r>
            <a:r>
              <a:rPr sz="2800" spc="-50" dirty="0"/>
              <a:t> </a:t>
            </a:r>
            <a:r>
              <a:rPr sz="2800" spc="360" dirty="0"/>
              <a:t>the</a:t>
            </a:r>
            <a:r>
              <a:rPr sz="2800" spc="-50" dirty="0"/>
              <a:t> </a:t>
            </a:r>
            <a:r>
              <a:rPr sz="2800" spc="254" dirty="0"/>
              <a:t>Rescue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51154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130175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 the changes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make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at any time will only apply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currently active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branch;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 other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branches 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left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untouched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gives 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freedom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both work 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different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things  in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parallel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above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all,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experiment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-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because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can‘t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mess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up!</a:t>
            </a:r>
            <a:endParaRPr sz="2400">
              <a:latin typeface="RobotoRegular"/>
              <a:cs typeface="RobotoRegular"/>
            </a:endParaRPr>
          </a:p>
          <a:p>
            <a:pPr marL="545465" marR="30226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case things go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wrong 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always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go back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/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undo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/  </a:t>
            </a:r>
            <a:r>
              <a:rPr sz="2400" spc="5" dirty="0">
                <a:solidFill>
                  <a:srgbClr val="666666"/>
                </a:solidFill>
                <a:latin typeface="RobotoRegular"/>
                <a:cs typeface="RobotoRegular"/>
              </a:rPr>
              <a:t>start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fresh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/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switch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contexts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4140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85" dirty="0"/>
              <a:t>Working </a:t>
            </a:r>
            <a:r>
              <a:rPr sz="2800" spc="320" dirty="0"/>
              <a:t>with</a:t>
            </a:r>
            <a:r>
              <a:rPr sz="2800" spc="-415" dirty="0"/>
              <a:t> </a:t>
            </a:r>
            <a:r>
              <a:rPr sz="2800" spc="300" dirty="0"/>
              <a:t>Branches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458835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Without knowing, we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were already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working on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branch.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This is because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branches 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aren‘t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optional in Git: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are  always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working on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certain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(the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currently active,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“checked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out”, or “HEAD”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branch).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Check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‘git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status’ and it will show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current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branch</a:t>
            </a:r>
            <a:endParaRPr sz="2400">
              <a:latin typeface="RobotoRegular"/>
              <a:cs typeface="RobotoRegular"/>
            </a:endParaRPr>
          </a:p>
          <a:p>
            <a:pPr marL="545465" marR="22479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“master”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created by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automatically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for  us when we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started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4140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85" dirty="0"/>
              <a:t>Working </a:t>
            </a:r>
            <a:r>
              <a:rPr sz="2800" spc="320" dirty="0"/>
              <a:t>with</a:t>
            </a:r>
            <a:r>
              <a:rPr sz="2800" spc="-415" dirty="0"/>
              <a:t> </a:t>
            </a:r>
            <a:r>
              <a:rPr sz="2800" spc="300" dirty="0"/>
              <a:t>Branches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699135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‘master’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does not mean anything</a:t>
            </a:r>
            <a:r>
              <a:rPr sz="2400" spc="-6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special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is initially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when we </a:t>
            </a:r>
            <a:r>
              <a:rPr sz="2400" spc="5" dirty="0">
                <a:solidFill>
                  <a:srgbClr val="666666"/>
                </a:solidFill>
                <a:latin typeface="RobotoRegular"/>
                <a:cs typeface="RobotoRegular"/>
              </a:rPr>
              <a:t>start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‘HEAD’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always represent current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branch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226" y="1240643"/>
            <a:ext cx="230251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418465">
              <a:lnSpc>
                <a:spcPts val="3820"/>
              </a:lnSpc>
              <a:spcBef>
                <a:spcPts val="240"/>
              </a:spcBef>
            </a:pPr>
            <a:r>
              <a:rPr sz="3200" spc="345" dirty="0">
                <a:solidFill>
                  <a:srgbClr val="FFFFFF"/>
                </a:solidFill>
                <a:latin typeface="Times New Roman"/>
                <a:cs typeface="Times New Roman"/>
              </a:rPr>
              <a:t>Branch  </a:t>
            </a: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Commands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502459"/>
            <a:ext cx="3679825" cy="1250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65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</a:t>
            </a:r>
            <a:endParaRPr sz="2400">
              <a:latin typeface="RobotoRegular"/>
              <a:cs typeface="RobotoRegular"/>
            </a:endParaRPr>
          </a:p>
          <a:p>
            <a:pPr marL="1003300" lvl="1" indent="-508000">
              <a:lnSpc>
                <a:spcPct val="100000"/>
              </a:lnSpc>
              <a:spcBef>
                <a:spcPts val="430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Show list of</a:t>
            </a:r>
            <a:r>
              <a:rPr sz="22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branches</a:t>
            </a:r>
            <a:endParaRPr sz="22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35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-v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491" y="1736250"/>
            <a:ext cx="4060825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2665" marR="387350" indent="-508000">
              <a:lnSpc>
                <a:spcPct val="113599"/>
              </a:lnSpc>
              <a:spcBef>
                <a:spcPts val="100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Show list of</a:t>
            </a:r>
            <a:r>
              <a:rPr sz="2200" spc="-9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branches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with some</a:t>
            </a:r>
            <a:r>
              <a:rPr sz="22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details</a:t>
            </a:r>
            <a:endParaRPr sz="22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35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new-dev</a:t>
            </a:r>
            <a:endParaRPr sz="2400">
              <a:latin typeface="RobotoRegular"/>
              <a:cs typeface="RobotoRegular"/>
            </a:endParaRPr>
          </a:p>
          <a:p>
            <a:pPr marL="1002665" marR="5080" lvl="1" indent="-508000">
              <a:lnSpc>
                <a:spcPct val="113599"/>
              </a:lnSpc>
              <a:spcBef>
                <a:spcPts val="70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Creates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new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with  name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 ‘new-dev’</a:t>
            </a:r>
            <a:endParaRPr sz="22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35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checkout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new-dev</a:t>
            </a:r>
            <a:endParaRPr sz="2400">
              <a:latin typeface="RobotoRegular"/>
              <a:cs typeface="RobotoRegular"/>
            </a:endParaRPr>
          </a:p>
          <a:p>
            <a:pPr marL="1002665" marR="691515" lvl="1" indent="-508000">
              <a:lnSpc>
                <a:spcPct val="113599"/>
              </a:lnSpc>
              <a:spcBef>
                <a:spcPts val="70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Switch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‘new-dev’ 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branch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226" y="1240643"/>
            <a:ext cx="230251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418465">
              <a:lnSpc>
                <a:spcPts val="3820"/>
              </a:lnSpc>
              <a:spcBef>
                <a:spcPts val="240"/>
              </a:spcBef>
            </a:pPr>
            <a:r>
              <a:rPr sz="3200" spc="345" dirty="0">
                <a:solidFill>
                  <a:srgbClr val="FFFFFF"/>
                </a:solidFill>
                <a:latin typeface="Times New Roman"/>
                <a:cs typeface="Times New Roman"/>
              </a:rPr>
              <a:t>Branch  </a:t>
            </a: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Commands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561757"/>
            <a:ext cx="3035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merge</a:t>
            </a:r>
            <a:r>
              <a:rPr sz="2400" spc="-6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new-dev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491" y="936152"/>
            <a:ext cx="4044950" cy="234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2665" marR="119380" indent="-508000">
              <a:lnSpc>
                <a:spcPct val="113599"/>
              </a:lnSpc>
              <a:spcBef>
                <a:spcPts val="100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Merge ‘new-dev’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into current active  </a:t>
            </a:r>
            <a:r>
              <a:rPr sz="2200" spc="-15" dirty="0">
                <a:solidFill>
                  <a:srgbClr val="666666"/>
                </a:solidFill>
                <a:latin typeface="RobotoRegular"/>
                <a:cs typeface="RobotoRegular"/>
              </a:rPr>
              <a:t>branch</a:t>
            </a:r>
            <a:endParaRPr sz="22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35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log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new-dev..master</a:t>
            </a:r>
            <a:endParaRPr sz="2400">
              <a:latin typeface="RobotoRegular"/>
              <a:cs typeface="RobotoRegular"/>
            </a:endParaRPr>
          </a:p>
          <a:p>
            <a:pPr marL="1002665" marR="5080" lvl="1" indent="-508000">
              <a:lnSpc>
                <a:spcPct val="113599"/>
              </a:lnSpc>
              <a:spcBef>
                <a:spcPts val="70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Show commit</a:t>
            </a:r>
            <a:r>
              <a:rPr sz="22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difference  </a:t>
            </a:r>
            <a:r>
              <a:rPr sz="2200" spc="-5" dirty="0">
                <a:solidFill>
                  <a:srgbClr val="666666"/>
                </a:solidFill>
                <a:latin typeface="RobotoRegular"/>
                <a:cs typeface="RobotoRegular"/>
              </a:rPr>
              <a:t>in two</a:t>
            </a:r>
            <a:r>
              <a:rPr sz="22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200" spc="-10" dirty="0">
                <a:solidFill>
                  <a:srgbClr val="666666"/>
                </a:solidFill>
                <a:latin typeface="RobotoRegular"/>
                <a:cs typeface="RobotoRegular"/>
              </a:rPr>
              <a:t>branches</a:t>
            </a:r>
            <a:endParaRPr sz="2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7693"/>
            <a:ext cx="5332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0" dirty="0"/>
              <a:t>git </a:t>
            </a:r>
            <a:r>
              <a:rPr sz="3200" spc="345" dirty="0"/>
              <a:t>checkout</a:t>
            </a:r>
            <a:r>
              <a:rPr sz="3200" spc="-470" dirty="0"/>
              <a:t> </a:t>
            </a:r>
            <a:r>
              <a:rPr sz="3200" spc="425" dirty="0"/>
              <a:t>contact-form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64831" y="2895101"/>
            <a:ext cx="6044860" cy="1831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424" y="1465691"/>
            <a:ext cx="85236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checkout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move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other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HEAD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represent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that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7693"/>
            <a:ext cx="3534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5" dirty="0"/>
              <a:t>Merging</a:t>
            </a:r>
            <a:r>
              <a:rPr sz="3200" spc="-105" dirty="0"/>
              <a:t> </a:t>
            </a:r>
            <a:r>
              <a:rPr sz="3200" spc="340" dirty="0"/>
              <a:t>Changes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74676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all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commits in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into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another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by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merge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command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3835" y="2818356"/>
            <a:ext cx="5175374" cy="2122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2270760" marR="5080" indent="-3048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  <a:r>
              <a:rPr spc="-175" dirty="0"/>
              <a:t> </a:t>
            </a:r>
            <a:r>
              <a:rPr spc="690" dirty="0"/>
              <a:t>with  </a:t>
            </a:r>
            <a:r>
              <a:rPr spc="685" dirty="0"/>
              <a:t>Terminal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620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Why</a:t>
            </a:r>
            <a:r>
              <a:rPr sz="2800" spc="-55" dirty="0"/>
              <a:t> </a:t>
            </a:r>
            <a:r>
              <a:rPr sz="2800" spc="215" dirty="0"/>
              <a:t>Use</a:t>
            </a:r>
            <a:r>
              <a:rPr sz="2800" spc="-50" dirty="0"/>
              <a:t> </a:t>
            </a:r>
            <a:r>
              <a:rPr sz="2800" spc="325" dirty="0"/>
              <a:t>a</a:t>
            </a:r>
            <a:r>
              <a:rPr sz="2800" spc="-50" dirty="0"/>
              <a:t> </a:t>
            </a:r>
            <a:r>
              <a:rPr sz="2800" spc="245" dirty="0"/>
              <a:t>Version</a:t>
            </a:r>
            <a:r>
              <a:rPr sz="2800" spc="-55" dirty="0"/>
              <a:t> </a:t>
            </a:r>
            <a:r>
              <a:rPr sz="2800" spc="270" dirty="0"/>
              <a:t>Control</a:t>
            </a:r>
            <a:r>
              <a:rPr sz="2800" spc="-50" dirty="0"/>
              <a:t> </a:t>
            </a:r>
            <a:r>
              <a:rPr sz="2800" spc="285" dirty="0"/>
              <a:t>System?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52585"/>
            <a:ext cx="7884159" cy="31032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6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Storing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Versions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(Properly)</a:t>
            </a:r>
            <a:endParaRPr sz="2400">
              <a:latin typeface="RobotoRegular"/>
              <a:cs typeface="RobotoRegular"/>
            </a:endParaRPr>
          </a:p>
          <a:p>
            <a:pPr marL="1002665" marR="69215" lvl="1" indent="-482600">
              <a:lnSpc>
                <a:spcPct val="115599"/>
              </a:lnSpc>
              <a:spcBef>
                <a:spcPts val="65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Saving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of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your project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after making changes is an  essential habit. But without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VCS,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this becomes tedious and  confusing very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quickly:</a:t>
            </a:r>
            <a:endParaRPr sz="2000">
              <a:latin typeface="RobotoRegular"/>
              <a:cs typeface="RobotoRegular"/>
            </a:endParaRPr>
          </a:p>
          <a:p>
            <a:pPr marL="1459865" marR="22860" lvl="2" indent="-367030">
              <a:lnSpc>
                <a:spcPct val="114599"/>
              </a:lnSpc>
              <a:spcBef>
                <a:spcPts val="65"/>
              </a:spcBef>
              <a:buFont typeface="Arial"/>
              <a:buChar char="■"/>
              <a:tabLst>
                <a:tab pos="1459865" algn="l"/>
                <a:tab pos="1460500" algn="l"/>
              </a:tabLst>
            </a:pP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How much do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you save?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Only the changed ﬁles or the complete 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project?</a:t>
            </a:r>
            <a:endParaRPr sz="1800">
              <a:latin typeface="RobotoRegular"/>
              <a:cs typeface="RobotoRegular"/>
            </a:endParaRPr>
          </a:p>
          <a:p>
            <a:pPr marL="1460500" lvl="2" indent="-367030">
              <a:lnSpc>
                <a:spcPct val="100000"/>
              </a:lnSpc>
              <a:spcBef>
                <a:spcPts val="315"/>
              </a:spcBef>
              <a:buFont typeface="Arial"/>
              <a:buChar char="■"/>
              <a:tabLst>
                <a:tab pos="1459865" algn="l"/>
                <a:tab pos="1460500" algn="l"/>
              </a:tabLst>
            </a:pP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How do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name these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versions?</a:t>
            </a:r>
            <a:r>
              <a:rPr sz="1800" spc="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“myapp_2013-11-12_v23”</a:t>
            </a:r>
            <a:endParaRPr sz="1800">
              <a:latin typeface="RobotoRegular"/>
              <a:cs typeface="RobotoRegular"/>
            </a:endParaRPr>
          </a:p>
          <a:p>
            <a:pPr marL="1459865" marR="5080" lvl="2" indent="-367030">
              <a:lnSpc>
                <a:spcPct val="114599"/>
              </a:lnSpc>
              <a:buFont typeface="Arial"/>
              <a:buChar char="■"/>
              <a:tabLst>
                <a:tab pos="1459865" algn="l"/>
                <a:tab pos="1460500" algn="l"/>
              </a:tabLst>
            </a:pP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The most </a:t>
            </a:r>
            <a:r>
              <a:rPr sz="1800" dirty="0">
                <a:solidFill>
                  <a:srgbClr val="666666"/>
                </a:solidFill>
                <a:latin typeface="RobotoRegular"/>
                <a:cs typeface="RobotoRegular"/>
              </a:rPr>
              <a:t>important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question: How do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know what exactly is 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different </a:t>
            </a:r>
            <a:r>
              <a:rPr sz="1800" spc="-5" dirty="0">
                <a:solidFill>
                  <a:srgbClr val="666666"/>
                </a:solidFill>
                <a:latin typeface="RobotoRegular"/>
                <a:cs typeface="RobotoRegular"/>
              </a:rPr>
              <a:t>in these </a:t>
            </a:r>
            <a:r>
              <a:rPr sz="18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versions?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1828800" marR="5080" indent="137795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 with  </a:t>
            </a:r>
            <a:r>
              <a:rPr spc="685" dirty="0"/>
              <a:t>Smartgit</a:t>
            </a:r>
            <a:r>
              <a:rPr spc="-150" dirty="0"/>
              <a:t> </a:t>
            </a:r>
            <a:r>
              <a:rPr spc="260" dirty="0"/>
              <a:t>UI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8488" y="1483530"/>
            <a:ext cx="1133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5" dirty="0">
                <a:solidFill>
                  <a:srgbClr val="FFFFFF"/>
                </a:solidFill>
                <a:latin typeface="Times New Roman"/>
                <a:cs typeface="Times New Roman"/>
              </a:rPr>
              <a:t>Stash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1114682"/>
            <a:ext cx="3916679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Commit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wraps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up  changes and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saves</a:t>
            </a:r>
            <a:r>
              <a:rPr sz="2400" spc="-10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them  permanently in the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Stash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save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</a:t>
            </a:r>
            <a:endParaRPr sz="2400">
              <a:latin typeface="RobotoRegular"/>
              <a:cs typeface="RobotoRegular"/>
            </a:endParaRPr>
          </a:p>
          <a:p>
            <a:pPr marL="545465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solidFill>
                  <a:srgbClr val="666666"/>
                </a:solidFill>
                <a:latin typeface="Roboto"/>
                <a:cs typeface="Roboto"/>
              </a:rPr>
              <a:t>temporarily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8488" y="1483530"/>
            <a:ext cx="1133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5" dirty="0">
                <a:solidFill>
                  <a:srgbClr val="FFFFFF"/>
                </a:solidFill>
                <a:latin typeface="Times New Roman"/>
                <a:cs typeface="Times New Roman"/>
              </a:rPr>
              <a:t>Stash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276480"/>
            <a:ext cx="4045585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356235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want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switch</a:t>
            </a:r>
            <a:r>
              <a:rPr sz="2400" spc="-6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another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without  commiting changes in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current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branch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will need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save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somewhere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so  that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clean  working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directory</a:t>
            </a:r>
            <a:endParaRPr sz="2400">
              <a:latin typeface="RobotoRegular"/>
              <a:cs typeface="RobotoRegular"/>
            </a:endParaRPr>
          </a:p>
          <a:p>
            <a:pPr marL="545465" marR="57213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Stash will work in</a:t>
            </a:r>
            <a:r>
              <a:rPr sz="2400" spc="-8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this  case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8488" y="1483530"/>
            <a:ext cx="1133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5" dirty="0"/>
              <a:t>Stash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41491" y="695575"/>
            <a:ext cx="404749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Later,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at any time,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restore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changes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from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stash in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working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copy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-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continue  working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where 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left  off.</a:t>
            </a:r>
            <a:endParaRPr sz="2400">
              <a:latin typeface="RobotoRegular"/>
              <a:cs typeface="RobotoRegular"/>
            </a:endParaRPr>
          </a:p>
          <a:p>
            <a:pPr marL="545465" marR="272415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can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as many  Stashes as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</a:t>
            </a:r>
            <a:r>
              <a:rPr sz="24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want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293" y="1483530"/>
            <a:ext cx="3506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5" dirty="0">
                <a:solidFill>
                  <a:srgbClr val="FFFFFF"/>
                </a:solidFill>
                <a:latin typeface="Times New Roman"/>
                <a:cs typeface="Times New Roman"/>
              </a:rPr>
              <a:t>Stash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Commands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276480"/>
            <a:ext cx="3928745" cy="42164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5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</a:t>
            </a:r>
            <a:r>
              <a:rPr sz="2400" spc="-1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stash</a:t>
            </a:r>
            <a:endParaRPr sz="2400">
              <a:latin typeface="RobotoRegular"/>
              <a:cs typeface="RobotoRegular"/>
            </a:endParaRPr>
          </a:p>
          <a:p>
            <a:pPr marL="1002665" marR="321310" lvl="1" indent="-533400">
              <a:lnSpc>
                <a:spcPct val="114599"/>
              </a:lnSpc>
              <a:buFont typeface="AoyagiKouzanFontT"/>
              <a:buChar char="➢"/>
              <a:tabLst>
                <a:tab pos="1003300" algn="l"/>
              </a:tabLst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Save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</a:t>
            </a:r>
            <a:r>
              <a:rPr sz="24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changes  stash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clipboard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stash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save</a:t>
            </a:r>
            <a:r>
              <a:rPr sz="2400" spc="-4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&lt;name&gt;</a:t>
            </a:r>
            <a:endParaRPr sz="2400">
              <a:latin typeface="RobotoRegular"/>
              <a:cs typeface="RobotoRegular"/>
            </a:endParaRPr>
          </a:p>
          <a:p>
            <a:pPr marL="1002665" marR="5080" lvl="1" indent="-533400">
              <a:lnSpc>
                <a:spcPct val="114599"/>
              </a:lnSpc>
              <a:buFont typeface="AoyagiKouzanFontT"/>
              <a:buChar char="➢"/>
              <a:tabLst>
                <a:tab pos="1003300" algn="l"/>
              </a:tabLst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Save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 changes</a:t>
            </a:r>
            <a:r>
              <a:rPr sz="2400" spc="-7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 stash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clipbaord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with  the name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provided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  command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stash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list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15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Show list of</a:t>
            </a:r>
            <a:r>
              <a:rPr sz="2400" spc="-5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stashes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293" y="1483530"/>
            <a:ext cx="3506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5" dirty="0">
                <a:solidFill>
                  <a:srgbClr val="FFFFFF"/>
                </a:solidFill>
                <a:latin typeface="Times New Roman"/>
                <a:cs typeface="Times New Roman"/>
              </a:rPr>
              <a:t>Stash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15" dirty="0">
                <a:solidFill>
                  <a:srgbClr val="FFFFFF"/>
                </a:solidFill>
                <a:latin typeface="Times New Roman"/>
                <a:cs typeface="Times New Roman"/>
              </a:rPr>
              <a:t>Commands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958468"/>
            <a:ext cx="2315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stash</a:t>
            </a:r>
            <a:r>
              <a:rPr sz="2400" spc="-9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pop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491" y="1324231"/>
            <a:ext cx="432879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26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Apply latest stash and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remove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from</a:t>
            </a:r>
            <a:r>
              <a:rPr sz="2400" spc="-4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clipboard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stash apply</a:t>
            </a:r>
            <a:r>
              <a:rPr sz="2400" spc="-5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stashname</a:t>
            </a:r>
            <a:endParaRPr sz="2400">
              <a:latin typeface="RobotoRegular"/>
              <a:cs typeface="RobotoRegular"/>
            </a:endParaRPr>
          </a:p>
          <a:p>
            <a:pPr marL="1002665" marR="34290" lvl="1" indent="-533400">
              <a:lnSpc>
                <a:spcPct val="114599"/>
              </a:lnSpc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Apply speciﬁc stash</a:t>
            </a:r>
            <a:r>
              <a:rPr sz="2400" spc="-9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 that stash will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remain  saved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in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clipboard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2270760" marR="5080" indent="-304800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</a:t>
            </a:r>
            <a:r>
              <a:rPr spc="-175" dirty="0"/>
              <a:t> </a:t>
            </a:r>
            <a:r>
              <a:rPr spc="690" dirty="0"/>
              <a:t>with  </a:t>
            </a:r>
            <a:r>
              <a:rPr spc="685" dirty="0"/>
              <a:t>Terminal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29" rIns="0" bIns="0" rtlCol="0">
            <a:spAutoFit/>
          </a:bodyPr>
          <a:lstStyle/>
          <a:p>
            <a:pPr marL="1828800" marR="5080" indent="137795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Demo with  </a:t>
            </a:r>
            <a:r>
              <a:rPr spc="685" dirty="0"/>
              <a:t>Smartgit</a:t>
            </a:r>
            <a:r>
              <a:rPr spc="-150" dirty="0"/>
              <a:t> </a:t>
            </a:r>
            <a:r>
              <a:rPr spc="260" dirty="0"/>
              <a:t>UI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4" y="0"/>
            <a:ext cx="4317365" cy="5143500"/>
            <a:chOff x="-124" y="0"/>
            <a:chExt cx="431736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4190" cy="5143500"/>
            </a:xfrm>
            <a:custGeom>
              <a:avLst/>
              <a:gdLst/>
              <a:ahLst/>
              <a:cxnLst/>
              <a:rect l="l" t="t" r="r" b="b"/>
              <a:pathLst>
                <a:path w="4314190" h="5143500">
                  <a:moveTo>
                    <a:pt x="4313991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313991" y="0"/>
                  </a:lnTo>
                  <a:lnTo>
                    <a:pt x="4313991" y="5143489"/>
                  </a:lnTo>
                  <a:close/>
                </a:path>
              </a:pathLst>
            </a:custGeom>
            <a:solidFill>
              <a:srgbClr val="313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4124"/>
              <a:ext cx="4314190" cy="4399915"/>
            </a:xfrm>
            <a:custGeom>
              <a:avLst/>
              <a:gdLst/>
              <a:ahLst/>
              <a:cxnLst/>
              <a:rect l="l" t="t" r="r" b="b"/>
              <a:pathLst>
                <a:path w="4314190" h="4399915">
                  <a:moveTo>
                    <a:pt x="0" y="4399366"/>
                  </a:moveTo>
                  <a:lnTo>
                    <a:pt x="0" y="3924"/>
                  </a:lnTo>
                  <a:lnTo>
                    <a:pt x="4310466" y="0"/>
                  </a:lnTo>
                  <a:lnTo>
                    <a:pt x="4313616" y="3163518"/>
                  </a:lnTo>
                  <a:lnTo>
                    <a:pt x="0" y="4399366"/>
                  </a:lnTo>
                  <a:close/>
                </a:path>
              </a:pathLst>
            </a:custGeom>
            <a:solidFill>
              <a:srgbClr val="D8C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4" y="0"/>
              <a:ext cx="4317365" cy="4396105"/>
            </a:xfrm>
            <a:custGeom>
              <a:avLst/>
              <a:gdLst/>
              <a:ahLst/>
              <a:cxnLst/>
              <a:rect l="l" t="t" r="r" b="b"/>
              <a:pathLst>
                <a:path w="4317365" h="4396105">
                  <a:moveTo>
                    <a:pt x="0" y="4395591"/>
                  </a:moveTo>
                  <a:lnTo>
                    <a:pt x="0" y="149"/>
                  </a:lnTo>
                  <a:lnTo>
                    <a:pt x="4316891" y="0"/>
                  </a:lnTo>
                  <a:lnTo>
                    <a:pt x="4314041" y="3161043"/>
                  </a:lnTo>
                  <a:lnTo>
                    <a:pt x="0" y="4395591"/>
                  </a:lnTo>
                  <a:close/>
                </a:path>
              </a:pathLst>
            </a:custGeom>
            <a:solidFill>
              <a:srgbClr val="EF50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8332" y="1240643"/>
            <a:ext cx="311404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77800">
              <a:lnSpc>
                <a:spcPts val="3820"/>
              </a:lnSpc>
              <a:spcBef>
                <a:spcPts val="240"/>
              </a:spcBef>
            </a:pPr>
            <a:r>
              <a:rPr sz="3200" spc="355" dirty="0"/>
              <a:t>Short-Lived </a:t>
            </a:r>
            <a:r>
              <a:rPr sz="3200" spc="490" dirty="0"/>
              <a:t>/  </a:t>
            </a:r>
            <a:r>
              <a:rPr sz="3200" spc="280" dirty="0"/>
              <a:t>Topic</a:t>
            </a:r>
            <a:r>
              <a:rPr sz="3200" spc="-114" dirty="0"/>
              <a:t> </a:t>
            </a:r>
            <a:r>
              <a:rPr sz="3200" spc="345" dirty="0"/>
              <a:t>Branches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4641491" y="1533781"/>
            <a:ext cx="402717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They 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about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single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topic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or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feature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once  work done with them</a:t>
            </a:r>
            <a:r>
              <a:rPr sz="2400" spc="-8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they  are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removed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134" y="1240643"/>
            <a:ext cx="303657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85470" marR="5080" indent="-573405">
              <a:lnSpc>
                <a:spcPts val="3820"/>
              </a:lnSpc>
              <a:spcBef>
                <a:spcPts val="240"/>
              </a:spcBef>
            </a:pPr>
            <a:r>
              <a:rPr sz="3200" spc="375" dirty="0">
                <a:solidFill>
                  <a:srgbClr val="FFFFFF"/>
                </a:solidFill>
                <a:latin typeface="Times New Roman"/>
                <a:cs typeface="Times New Roman"/>
              </a:rPr>
              <a:t>Long-Running  </a:t>
            </a:r>
            <a:r>
              <a:rPr sz="3200" spc="345" dirty="0">
                <a:solidFill>
                  <a:srgbClr val="FFFFFF"/>
                </a:solidFill>
                <a:latin typeface="Times New Roman"/>
                <a:cs typeface="Times New Roman"/>
              </a:rPr>
              <a:t>Branches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1491" y="695575"/>
            <a:ext cx="427545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6096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Branch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that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higher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level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and independent of any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feature, remain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for longer  time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They represent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states in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project lifecycle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-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like</a:t>
            </a:r>
            <a:r>
              <a:rPr sz="2400" spc="-6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</a:t>
            </a:r>
            <a:endParaRPr sz="2400">
              <a:latin typeface="RobotoRegular"/>
              <a:cs typeface="RobotoRegular"/>
            </a:endParaRPr>
          </a:p>
          <a:p>
            <a:pPr marL="545465" marR="3733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“production”,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“testing”, or 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“development”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state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620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Why</a:t>
            </a:r>
            <a:r>
              <a:rPr sz="2800" spc="-55" dirty="0"/>
              <a:t> </a:t>
            </a:r>
            <a:r>
              <a:rPr sz="2800" spc="215" dirty="0"/>
              <a:t>Use</a:t>
            </a:r>
            <a:r>
              <a:rPr sz="2800" spc="-50" dirty="0"/>
              <a:t> </a:t>
            </a:r>
            <a:r>
              <a:rPr sz="2800" spc="325" dirty="0"/>
              <a:t>a</a:t>
            </a:r>
            <a:r>
              <a:rPr sz="2800" spc="-50" dirty="0"/>
              <a:t> </a:t>
            </a:r>
            <a:r>
              <a:rPr sz="2800" spc="245" dirty="0"/>
              <a:t>Version</a:t>
            </a:r>
            <a:r>
              <a:rPr sz="2800" spc="-55" dirty="0"/>
              <a:t> </a:t>
            </a:r>
            <a:r>
              <a:rPr sz="2800" spc="270" dirty="0"/>
              <a:t>Control</a:t>
            </a:r>
            <a:r>
              <a:rPr sz="2800" spc="-50" dirty="0"/>
              <a:t> </a:t>
            </a:r>
            <a:r>
              <a:rPr sz="2800" spc="285" dirty="0"/>
              <a:t>System?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52585"/>
            <a:ext cx="8536940" cy="29324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620"/>
              </a:spcBef>
              <a:buFont typeface="AoyagiKouzanFontT"/>
              <a:buChar char="❖"/>
              <a:tabLst>
                <a:tab pos="546100" algn="l"/>
                <a:tab pos="4321175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Storing</a:t>
            </a:r>
            <a:r>
              <a:rPr sz="2400" spc="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Versions</a:t>
            </a:r>
            <a:r>
              <a:rPr sz="2400" spc="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(Properly)	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(cont…)</a:t>
            </a:r>
            <a:endParaRPr sz="2400">
              <a:latin typeface="RobotoRegular"/>
              <a:cs typeface="RobotoRegular"/>
            </a:endParaRPr>
          </a:p>
          <a:p>
            <a:pPr marL="1003300" lvl="1" indent="-482600">
              <a:lnSpc>
                <a:spcPct val="100000"/>
              </a:lnSpc>
              <a:spcBef>
                <a:spcPts val="439"/>
              </a:spcBef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 control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system acknowledges that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there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is only one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</a:t>
            </a:r>
            <a:endParaRPr sz="2000">
              <a:latin typeface="RobotoRegular"/>
              <a:cs typeface="RobotoRegular"/>
            </a:endParaRPr>
          </a:p>
          <a:p>
            <a:pPr marL="1002665" marR="601345" lvl="1" indent="-482600">
              <a:lnSpc>
                <a:spcPct val="115599"/>
              </a:lnSpc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Therefore, </a:t>
            </a:r>
            <a:r>
              <a:rPr sz="2000" spc="-20" dirty="0">
                <a:solidFill>
                  <a:srgbClr val="666666"/>
                </a:solidFill>
                <a:latin typeface="RobotoRegular"/>
                <a:cs typeface="RobotoRegular"/>
              </a:rPr>
              <a:t>there‘s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only the one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on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disk that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you‘re  currently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working on</a:t>
            </a:r>
            <a:endParaRPr sz="2000">
              <a:latin typeface="RobotoRegular"/>
              <a:cs typeface="RobotoRegular"/>
            </a:endParaRPr>
          </a:p>
          <a:p>
            <a:pPr marL="1002665" marR="659130" lvl="1" indent="-482600">
              <a:lnSpc>
                <a:spcPct val="115599"/>
              </a:lnSpc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Everything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else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-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all the past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versions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and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variants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-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are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neatly 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packed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up inside the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VCS</a:t>
            </a:r>
            <a:endParaRPr sz="2000">
              <a:latin typeface="RobotoRegular"/>
              <a:cs typeface="RobotoRegular"/>
            </a:endParaRPr>
          </a:p>
          <a:p>
            <a:pPr marL="1002665" marR="571500" lvl="1" indent="-482600">
              <a:lnSpc>
                <a:spcPct val="115599"/>
              </a:lnSpc>
              <a:buFont typeface="AoyagiKouzanFontT"/>
              <a:buChar char="➢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When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need it,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can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request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any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at any time and 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you‘ll have </a:t>
            </a:r>
            <a:r>
              <a:rPr sz="20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snapshot of the complete 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project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right at</a:t>
            </a:r>
            <a:r>
              <a:rPr sz="20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RobotoRegular"/>
                <a:cs typeface="RobotoRegular"/>
              </a:rPr>
              <a:t>hand.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5857" y="1614161"/>
            <a:ext cx="47326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4875">
              <a:lnSpc>
                <a:spcPct val="100000"/>
              </a:lnSpc>
              <a:spcBef>
                <a:spcPts val="100"/>
              </a:spcBef>
            </a:pPr>
            <a:r>
              <a:rPr spc="690" dirty="0"/>
              <a:t>Remote  </a:t>
            </a:r>
            <a:r>
              <a:rPr spc="585" dirty="0"/>
              <a:t>Repositories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3658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20" dirty="0"/>
              <a:t>Remote</a:t>
            </a:r>
            <a:r>
              <a:rPr sz="2800" spc="-65" dirty="0"/>
              <a:t> </a:t>
            </a:r>
            <a:r>
              <a:rPr sz="2800" spc="270" dirty="0"/>
              <a:t>Repositories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52043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116839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About 90% of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version control related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work happens in the  local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repository: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staging, committing, viewing the status or  the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log/history,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etc.</a:t>
            </a:r>
            <a:endParaRPr sz="2400">
              <a:latin typeface="RobotoRegular"/>
              <a:cs typeface="RobotoRegular"/>
            </a:endParaRPr>
          </a:p>
          <a:p>
            <a:pPr marL="545465" marR="246379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If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you're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the only person working on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project,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chances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are you'll never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need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set up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repository.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Only when it comes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sharing data with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teammates,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repo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comes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into </a:t>
            </a:r>
            <a:r>
              <a:rPr sz="2400" spc="-35" dirty="0">
                <a:solidFill>
                  <a:srgbClr val="666666"/>
                </a:solidFill>
                <a:latin typeface="RobotoRegular"/>
                <a:cs typeface="RobotoRegular"/>
              </a:rPr>
              <a:t>play.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3658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20" dirty="0"/>
              <a:t>Remote</a:t>
            </a:r>
            <a:r>
              <a:rPr sz="2800" spc="-65" dirty="0"/>
              <a:t> </a:t>
            </a:r>
            <a:r>
              <a:rPr sz="2800" spc="270" dirty="0"/>
              <a:t>Repositories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847280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8763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Think of it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like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"ﬁle server" that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use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exchange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data  with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colleagues.</a:t>
            </a:r>
            <a:endParaRPr sz="2400">
              <a:latin typeface="RobotoRegular"/>
              <a:cs typeface="RobotoRegular"/>
            </a:endParaRPr>
          </a:p>
          <a:p>
            <a:pPr marL="545465" marR="5080" indent="-533400">
              <a:lnSpc>
                <a:spcPct val="114599"/>
              </a:lnSpc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repositories reside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the computers of team  members. In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contrast, remote repositories are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hosted on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server that is accessible for all team members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-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most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likely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the internet or on 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a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local</a:t>
            </a:r>
            <a:r>
              <a:rPr sz="2400" spc="-3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network.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3658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20" dirty="0"/>
              <a:t>Remote</a:t>
            </a:r>
            <a:r>
              <a:rPr sz="2800" spc="-65" dirty="0"/>
              <a:t> </a:t>
            </a:r>
            <a:r>
              <a:rPr sz="2800" spc="270" dirty="0"/>
              <a:t>Repositories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5424" y="1465691"/>
            <a:ext cx="797179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For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remote repository you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have to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ﬁrst select the online  service that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offer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 and allow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you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remote  repository</a:t>
            </a:r>
            <a:endParaRPr sz="2400">
              <a:latin typeface="RobotoRegular"/>
              <a:cs typeface="RobotoRegular"/>
            </a:endParaRPr>
          </a:p>
          <a:p>
            <a:pPr marL="546100" indent="-533400">
              <a:lnSpc>
                <a:spcPct val="100000"/>
              </a:lnSpc>
              <a:spcBef>
                <a:spcPts val="42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Following are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few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online</a:t>
            </a:r>
            <a:r>
              <a:rPr sz="240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services: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GitHub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(https://github.com)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BitBucket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(https://bitbucket.org)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GitLab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20" dirty="0">
                <a:solidFill>
                  <a:srgbClr val="666666"/>
                </a:solidFill>
                <a:latin typeface="RobotoRegular"/>
                <a:cs typeface="RobotoRegular"/>
              </a:rPr>
              <a:t>(https://gitlab.com)</a:t>
            </a:r>
            <a:endParaRPr sz="2400">
              <a:latin typeface="RobotoRegular"/>
              <a:cs typeface="RobotoRegular"/>
            </a:endParaRPr>
          </a:p>
          <a:p>
            <a:pPr marL="1003300" lvl="1" indent="-534035">
              <a:lnSpc>
                <a:spcPct val="100000"/>
              </a:lnSpc>
              <a:spcBef>
                <a:spcPts val="420"/>
              </a:spcBef>
              <a:buFont typeface="AoyagiKouzanFontT"/>
              <a:buChar char="➢"/>
              <a:tabLst>
                <a:tab pos="10033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Many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others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1333422"/>
            <a:ext cx="3409943" cy="128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1491" y="1324231"/>
            <a:ext cx="420497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546100" algn="l"/>
              </a:tabLst>
            </a:pP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Github is online service for  git </a:t>
            </a:r>
            <a:r>
              <a:rPr sz="2400" spc="-15" dirty="0">
                <a:solidFill>
                  <a:srgbClr val="666666"/>
                </a:solidFill>
                <a:latin typeface="RobotoRegular"/>
                <a:cs typeface="RobotoRegular"/>
              </a:rPr>
              <a:t>to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create remote  repositories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on </a:t>
            </a:r>
            <a:r>
              <a:rPr sz="2400" spc="-25" dirty="0">
                <a:solidFill>
                  <a:srgbClr val="666666"/>
                </a:solidFill>
                <a:latin typeface="RobotoRegular"/>
                <a:cs typeface="RobotoRegular"/>
              </a:rPr>
              <a:t>github’s 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server and </a:t>
            </a:r>
            <a:r>
              <a:rPr sz="2400" spc="-10" dirty="0">
                <a:solidFill>
                  <a:srgbClr val="666666"/>
                </a:solidFill>
                <a:latin typeface="RobotoRegular"/>
                <a:cs typeface="RobotoRegular"/>
              </a:rPr>
              <a:t>collaborate </a:t>
            </a:r>
            <a:r>
              <a:rPr sz="2400" spc="-5" dirty="0">
                <a:solidFill>
                  <a:srgbClr val="666666"/>
                </a:solidFill>
                <a:latin typeface="RobotoRegular"/>
                <a:cs typeface="RobotoRegular"/>
              </a:rPr>
              <a:t>with  teammates/colleague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48" y="557693"/>
            <a:ext cx="6550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30" dirty="0"/>
              <a:t>Setting</a:t>
            </a:r>
            <a:r>
              <a:rPr sz="3200" spc="-60" dirty="0"/>
              <a:t> </a:t>
            </a:r>
            <a:r>
              <a:rPr sz="3200" spc="415" dirty="0"/>
              <a:t>up</a:t>
            </a:r>
            <a:r>
              <a:rPr sz="3200" spc="-60" dirty="0"/>
              <a:t> </a:t>
            </a:r>
            <a:r>
              <a:rPr sz="3200" spc="370" dirty="0"/>
              <a:t>a</a:t>
            </a:r>
            <a:r>
              <a:rPr sz="3200" spc="-60" dirty="0"/>
              <a:t> </a:t>
            </a:r>
            <a:r>
              <a:rPr sz="3200" spc="405" dirty="0"/>
              <a:t>new</a:t>
            </a:r>
            <a:r>
              <a:rPr sz="3200" spc="-60" dirty="0"/>
              <a:t> </a:t>
            </a:r>
            <a:r>
              <a:rPr sz="3200" spc="290" dirty="0"/>
              <a:t>GitHub</a:t>
            </a:r>
            <a:r>
              <a:rPr sz="3200" spc="-60" dirty="0"/>
              <a:t> </a:t>
            </a:r>
            <a:r>
              <a:rPr sz="3200" spc="360" dirty="0"/>
              <a:t>account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416624" y="1293447"/>
            <a:ext cx="8270183" cy="3850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48" y="557693"/>
            <a:ext cx="4573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95" dirty="0"/>
              <a:t>Create </a:t>
            </a:r>
            <a:r>
              <a:rPr sz="3200" spc="310" dirty="0"/>
              <a:t>New</a:t>
            </a:r>
            <a:r>
              <a:rPr sz="3200" spc="-430" dirty="0"/>
              <a:t> </a:t>
            </a:r>
            <a:r>
              <a:rPr sz="3200" spc="310" dirty="0"/>
              <a:t>Repository</a:t>
            </a:r>
            <a:endParaRPr sz="3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5B8DB-807D-4222-98E6-18E8E741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18" y="1543022"/>
            <a:ext cx="7691182" cy="304278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48" y="557693"/>
            <a:ext cx="229616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sz="3200" spc="295" dirty="0"/>
              <a:t>Create</a:t>
            </a:r>
            <a:r>
              <a:rPr sz="3200" spc="-120" dirty="0"/>
              <a:t> </a:t>
            </a:r>
            <a:r>
              <a:rPr sz="3200" spc="310" dirty="0"/>
              <a:t>New  Repository</a:t>
            </a:r>
            <a:endParaRPr sz="32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F5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48" y="557693"/>
            <a:ext cx="21069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sz="3200" spc="290" dirty="0">
                <a:solidFill>
                  <a:srgbClr val="FFFFFF"/>
                </a:solidFill>
                <a:latin typeface="Times New Roman"/>
                <a:cs typeface="Times New Roman"/>
              </a:rPr>
              <a:t>Cloning </a:t>
            </a:r>
            <a:r>
              <a:rPr sz="3200" spc="370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repository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48" y="2504853"/>
            <a:ext cx="222059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175" dirty="0">
                <a:solidFill>
                  <a:srgbClr val="FFFFFF"/>
                </a:solidFill>
                <a:latin typeface="Times New Roman"/>
                <a:cs typeface="Times New Roman"/>
              </a:rPr>
              <a:t>Copy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3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FFFFFF"/>
                </a:solidFill>
                <a:latin typeface="Times New Roman"/>
                <a:cs typeface="Times New Roman"/>
              </a:rPr>
              <a:t>url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26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2400" spc="295" dirty="0">
                <a:solidFill>
                  <a:srgbClr val="FFFFFF"/>
                </a:solidFill>
                <a:latin typeface="Times New Roman"/>
                <a:cs typeface="Times New Roman"/>
              </a:rPr>
              <a:t>popup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38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5210</Words>
  <Application>Microsoft Office PowerPoint</Application>
  <PresentationFormat>On-screen Show (16:9)</PresentationFormat>
  <Paragraphs>573</Paragraphs>
  <Slides>189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189</vt:i4>
      </vt:variant>
    </vt:vector>
  </HeadingPairs>
  <TitlesOfParts>
    <vt:vector size="196" baseType="lpstr">
      <vt:lpstr>AoyagiKouzanFontT</vt:lpstr>
      <vt:lpstr>Arial</vt:lpstr>
      <vt:lpstr>Calibri</vt:lpstr>
      <vt:lpstr>Roboto</vt:lpstr>
      <vt:lpstr>RobotoRegular</vt:lpstr>
      <vt:lpstr>Times New Roman</vt:lpstr>
      <vt:lpstr>Office Theme</vt:lpstr>
      <vt:lpstr>PowerPoint Presentation</vt:lpstr>
      <vt:lpstr>What is Version Control System?</vt:lpstr>
      <vt:lpstr>What is Version Control System?</vt:lpstr>
      <vt:lpstr>What is Version Control System?</vt:lpstr>
      <vt:lpstr>PowerPoint Presentation</vt:lpstr>
      <vt:lpstr>What is Version Control System?</vt:lpstr>
      <vt:lpstr>Why Use a Version Control System?</vt:lpstr>
      <vt:lpstr>Why Use a Version Control System?</vt:lpstr>
      <vt:lpstr>Why Use a Version Control System?</vt:lpstr>
      <vt:lpstr>Why Use a Version Control System?</vt:lpstr>
      <vt:lpstr>Why Use a Version Control System?</vt:lpstr>
      <vt:lpstr>Why Use a Version Control System?</vt:lpstr>
      <vt:lpstr>PowerPoint Presentation</vt:lpstr>
      <vt:lpstr>One of the most popular version Control systems today is Git. Git is a distributed</vt:lpstr>
      <vt:lpstr>PowerPoint Presentation</vt:lpstr>
      <vt:lpstr>Centralized  Version Control  System (CVCS)</vt:lpstr>
      <vt:lpstr>PowerPoint Presentation</vt:lpstr>
      <vt:lpstr>Centralized  Version Control  System (CVCS)</vt:lpstr>
      <vt:lpstr>PowerPoint Presentation</vt:lpstr>
      <vt:lpstr>Distributed  Version Control  System (DVCS)</vt:lpstr>
      <vt:lpstr>Distributed  Version Control  System (DVCS)</vt:lpstr>
      <vt:lpstr>Distributed  Version Control  System (DVCS)</vt:lpstr>
      <vt:lpstr>PowerPoint Presentation</vt:lpstr>
      <vt:lpstr>Distributed  Version Control  System (DVCS)</vt:lpstr>
      <vt:lpstr>Distributed  Version Control  System (DVCS)</vt:lpstr>
      <vt:lpstr>Distributed  Version Control  System (DVCS)</vt:lpstr>
      <vt:lpstr>Distributed  Version Control  System (DVCS)</vt:lpstr>
      <vt:lpstr>Distributed  Version Control  System (DVCS)</vt:lpstr>
      <vt:lpstr>Distributed  Version Control  System (DVCS)</vt:lpstr>
      <vt:lpstr>Git is a distributed version-control system for  tracking changes in source  code during software  development</vt:lpstr>
      <vt:lpstr>Installing and Setting Up Git</vt:lpstr>
      <vt:lpstr>Installing and Setting Up Git</vt:lpstr>
      <vt:lpstr>Installing and Setting Up Git</vt:lpstr>
      <vt:lpstr>Installing and Setting Up SmartGit GUI Tool</vt:lpstr>
      <vt:lpstr>Basic operations  in Git are</vt:lpstr>
      <vt:lpstr>Advanced Git  operations</vt:lpstr>
      <vt:lpstr>Git  Operations</vt:lpstr>
      <vt:lpstr>Important Terms</vt:lpstr>
      <vt:lpstr>Important Terms</vt:lpstr>
      <vt:lpstr>PowerPoint Presentation</vt:lpstr>
      <vt:lpstr>PowerPoint Presentation</vt:lpstr>
      <vt:lpstr>Staging area is a virtual place  that collects all the ﬁles you  want to include in the next  commit</vt:lpstr>
      <vt:lpstr>Every commit is</vt:lpstr>
      <vt:lpstr>PowerPoint Presentation</vt:lpstr>
      <vt:lpstr>Basic Workﬂow</vt:lpstr>
      <vt:lpstr>Starting with an Unversioned, Local Project</vt:lpstr>
      <vt:lpstr>Starting with an Unversioned, Local Project</vt:lpstr>
      <vt:lpstr>Starting with an Unversioned, Local Project</vt:lpstr>
      <vt:lpstr>Demo with  Terminal</vt:lpstr>
      <vt:lpstr>Demo with  Smartgit UI</vt:lpstr>
      <vt:lpstr>HEAD shows last commit</vt:lpstr>
      <vt:lpstr>New and changed ﬁles will be part of next  commit</vt:lpstr>
      <vt:lpstr>git add command add ﬁles in staging area</vt:lpstr>
      <vt:lpstr>After commit, our new commit will be HEAD</vt:lpstr>
      <vt:lpstr>PowerPoint Presentation</vt:lpstr>
      <vt:lpstr>Commit Hash</vt:lpstr>
      <vt:lpstr>git reset</vt:lpstr>
      <vt:lpstr>git reset</vt:lpstr>
      <vt:lpstr>Demo with  Terminal</vt:lpstr>
      <vt:lpstr>Demo with  Smartgit UI</vt:lpstr>
      <vt:lpstr>PowerPoint Presentation</vt:lpstr>
      <vt:lpstr>PowerPoint Presentation</vt:lpstr>
      <vt:lpstr>Ignoring Files -- Examples</vt:lpstr>
      <vt:lpstr>Demo with  Terminal</vt:lpstr>
      <vt:lpstr>Demo with  Smartgit UI</vt:lpstr>
      <vt:lpstr>Branching and  Merging</vt:lpstr>
      <vt:lpstr>Why branches are important</vt:lpstr>
      <vt:lpstr>Why branches are important</vt:lpstr>
      <vt:lpstr>Why branches are important</vt:lpstr>
      <vt:lpstr>PowerPoint Presentation</vt:lpstr>
      <vt:lpstr>Branches to the Rescue</vt:lpstr>
      <vt:lpstr>Branches to the Rescue</vt:lpstr>
      <vt:lpstr>Working with Branches</vt:lpstr>
      <vt:lpstr>Working with Branches</vt:lpstr>
      <vt:lpstr>PowerPoint Presentation</vt:lpstr>
      <vt:lpstr>PowerPoint Presentation</vt:lpstr>
      <vt:lpstr>git checkout contact-form</vt:lpstr>
      <vt:lpstr>Merging Changes</vt:lpstr>
      <vt:lpstr>Demo with  Terminal</vt:lpstr>
      <vt:lpstr>Demo with  Smartgit UI</vt:lpstr>
      <vt:lpstr>PowerPoint Presentation</vt:lpstr>
      <vt:lpstr>PowerPoint Presentation</vt:lpstr>
      <vt:lpstr>Stash</vt:lpstr>
      <vt:lpstr>PowerPoint Presentation</vt:lpstr>
      <vt:lpstr>PowerPoint Presentation</vt:lpstr>
      <vt:lpstr>Demo with  Terminal</vt:lpstr>
      <vt:lpstr>Demo with  Smartgit UI</vt:lpstr>
      <vt:lpstr>Short-Lived /  Topic Branches</vt:lpstr>
      <vt:lpstr>PowerPoint Presentation</vt:lpstr>
      <vt:lpstr>Remote  Repositories</vt:lpstr>
      <vt:lpstr>Remote Repositories</vt:lpstr>
      <vt:lpstr>Remote Repositories</vt:lpstr>
      <vt:lpstr>Remote Repositories</vt:lpstr>
      <vt:lpstr>PowerPoint Presentation</vt:lpstr>
      <vt:lpstr>Setting up a new GitHub account</vt:lpstr>
      <vt:lpstr>Create New Repository</vt:lpstr>
      <vt:lpstr>Create New  Repository</vt:lpstr>
      <vt:lpstr>PowerPoint Presentation</vt:lpstr>
      <vt:lpstr>PowerPoint Presentation</vt:lpstr>
      <vt:lpstr>Cloning a repository</vt:lpstr>
      <vt:lpstr>Work on remote repository</vt:lpstr>
      <vt:lpstr>PowerPoint Presentation</vt:lpstr>
      <vt:lpstr>PowerPoint Presentation</vt:lpstr>
      <vt:lpstr>Commands to  interact remote  repository</vt:lpstr>
      <vt:lpstr>Demo Basic clone  and push pull with  Terminal</vt:lpstr>
      <vt:lpstr>Demo Basic clone  and push pull with  Smartgit UI</vt:lpstr>
      <vt:lpstr>Publish a local repository to GitHub</vt:lpstr>
      <vt:lpstr>Publish a local repository to GitHub</vt:lpstr>
      <vt:lpstr>PowerPoint Presentation</vt:lpstr>
      <vt:lpstr>PowerPoint Presentation</vt:lpstr>
      <vt:lpstr>Demo with  Terminal</vt:lpstr>
      <vt:lpstr>Demo with  Smartgit UI</vt:lpstr>
      <vt:lpstr>PowerPoint Presentation</vt:lpstr>
      <vt:lpstr>Demo with  Terminal</vt:lpstr>
      <vt:lpstr>Demo with  Smartgit UI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Coding</vt:lpstr>
      <vt:lpstr>PowerPoint Presentation</vt:lpstr>
      <vt:lpstr>Demo</vt:lpstr>
      <vt:lpstr>Deleting Branches</vt:lpstr>
      <vt:lpstr>Demo</vt:lpstr>
      <vt:lpstr>Undoing Local Changes</vt:lpstr>
      <vt:lpstr>Demo</vt:lpstr>
      <vt:lpstr>Undoing Committed  Changes</vt:lpstr>
      <vt:lpstr>Undoing Committed Changes</vt:lpstr>
      <vt:lpstr>git revert &lt;commitHash&gt;</vt:lpstr>
      <vt:lpstr>git revert &lt;commitHash&gt;</vt:lpstr>
      <vt:lpstr>git reset --hard &lt;commitHash&gt;</vt:lpstr>
      <vt:lpstr>git reset --hard &lt;commitHash&gt;</vt:lpstr>
      <vt:lpstr>Demo</vt:lpstr>
      <vt:lpstr>Rebase</vt:lpstr>
      <vt:lpstr>Rebase as an Alternative to Merge</vt:lpstr>
      <vt:lpstr>Rebase --</vt:lpstr>
      <vt:lpstr>Understand  merge ﬁrst :  Fast-Forward</vt:lpstr>
      <vt:lpstr>Understand merge ﬁrst : Fast-Forward</vt:lpstr>
      <vt:lpstr>Understand merge ﬁrst : Fast-Forward</vt:lpstr>
      <vt:lpstr>Understand merge ﬁrst : Fast-Forward</vt:lpstr>
      <vt:lpstr>Demo</vt:lpstr>
      <vt:lpstr>Understand  merge ﬁrst :  Merge Commit</vt:lpstr>
      <vt:lpstr>Understand merge ﬁrst : Merge Commit</vt:lpstr>
      <vt:lpstr>Understand merge ﬁrst : Merge Commit</vt:lpstr>
      <vt:lpstr>Understand merge ﬁrst : Merge Commit</vt:lpstr>
      <vt:lpstr>Demo</vt:lpstr>
      <vt:lpstr>Rebase</vt:lpstr>
      <vt:lpstr>Rebase</vt:lpstr>
      <vt:lpstr>Rebase</vt:lpstr>
      <vt:lpstr>Rebase</vt:lpstr>
      <vt:lpstr>Rebase  Command</vt:lpstr>
      <vt:lpstr>Rebase -- Step 1</vt:lpstr>
      <vt:lpstr>Rebase -- Step 1</vt:lpstr>
      <vt:lpstr>Rebase -- Step 2</vt:lpstr>
      <vt:lpstr>Rebase -- Step 3</vt:lpstr>
      <vt:lpstr>Rebase -- Step 3</vt:lpstr>
      <vt:lpstr>The Pitfalls of Rebase</vt:lpstr>
      <vt:lpstr>The Pitfalls of Rebase</vt:lpstr>
      <vt:lpstr>The Pitfalls of Rebase</vt:lpstr>
      <vt:lpstr>Demo</vt:lpstr>
      <vt:lpstr>Markdown</vt:lpstr>
      <vt:lpstr>Markdown</vt:lpstr>
      <vt:lpstr>PowerPoint Presentation</vt:lpstr>
      <vt:lpstr>PowerPoint Presentation</vt:lpstr>
      <vt:lpstr>Basic writing and formatting syntax</vt:lpstr>
      <vt:lpstr>Heading</vt:lpstr>
      <vt:lpstr>PowerPoint Presentation</vt:lpstr>
      <vt:lpstr>Styling text</vt:lpstr>
      <vt:lpstr>PowerPoint Presentation</vt:lpstr>
      <vt:lpstr>Quoting text</vt:lpstr>
      <vt:lpstr>PowerPoint Presentation</vt:lpstr>
      <vt:lpstr>PowerPoint Presentation</vt:lpstr>
      <vt:lpstr>PowerPoint Presentation</vt:lpstr>
      <vt:lpstr>Links</vt:lpstr>
      <vt:lpstr>PowerPoint Presentation</vt:lpstr>
      <vt:lpstr>Lists</vt:lpstr>
      <vt:lpstr>PowerPoint Presentation</vt:lpstr>
      <vt:lpstr>Nested Lists</vt:lpstr>
      <vt:lpstr>PowerPoint Presentation</vt:lpstr>
      <vt:lpstr>PowerPoint Presentation</vt:lpstr>
      <vt:lpstr>PowerPoint Presentation</vt:lpstr>
      <vt:lpstr>Demo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Muniba Javed Khan</dc:creator>
  <cp:lastModifiedBy>Muniba Javed Khan</cp:lastModifiedBy>
  <cp:revision>6</cp:revision>
  <dcterms:created xsi:type="dcterms:W3CDTF">2022-04-19T08:07:19Z</dcterms:created>
  <dcterms:modified xsi:type="dcterms:W3CDTF">2022-05-07T11:32:30Z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2022-04-19T00:00:00Z</vt:filetime>
  </property>
</Properties>
</file>