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3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1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1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2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xmlns="" id="{82DD90E3-7CDD-43FC-8B8D-1A9CEEE2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3201" b="221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4A12B6-EF0D-43E8-8C17-4FAD4D2766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E107525-0C02-447F-8A3F-553320A72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D748E-66C1-46CD-B733-ABCDC3D36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b="1" smtClean="0"/>
              <a:t>PROGRAMMING WITH JAVASCRIPT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54596E-9D91-4CE2-8E92-A454F3B5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b="1" dirty="0"/>
              <a:t>Prepared By: Muniba Javed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B7A42E3-05D8-4A0B-9D4E-20EF581E5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EE9A54B-189D-4645-8254-FDC4210EC6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11CE48F-D5E4-4520-AF1E-8F85CFBDA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1448851-39AD-4943-BF9C-C50704E083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4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5" dirty="0"/>
              <a:t>Control Statements</a:t>
            </a:r>
            <a:r>
              <a:rPr lang="en-US" spc="-30" dirty="0"/>
              <a:t> </a:t>
            </a:r>
            <a:r>
              <a:rPr lang="en-US" spc="-10" dirty="0"/>
              <a:t>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Control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statements are blocks of code that perform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specific operation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on  conditions</a:t>
            </a:r>
            <a:r>
              <a:rPr lang="en-US"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provided.</a:t>
            </a:r>
            <a:endParaRPr lang="en-US" sz="1600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8910" y="2657741"/>
            <a:ext cx="8846183" cy="3185813"/>
            <a:chOff x="677418" y="1921764"/>
            <a:chExt cx="8846183" cy="3708146"/>
          </a:xfrm>
        </p:grpSpPr>
        <p:sp>
          <p:nvSpPr>
            <p:cNvPr id="5" name="object 4"/>
            <p:cNvSpPr txBox="1"/>
            <p:nvPr/>
          </p:nvSpPr>
          <p:spPr>
            <a:xfrm>
              <a:off x="677418" y="1921764"/>
              <a:ext cx="4130040" cy="638810"/>
            </a:xfrm>
            <a:prstGeom prst="rect">
              <a:avLst/>
            </a:prstGeom>
            <a:solidFill>
              <a:srgbClr val="5FCAEE"/>
            </a:solidFill>
          </p:spPr>
          <p:txBody>
            <a:bodyPr vert="horz" wrap="square" lIns="0" tIns="1612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70"/>
                </a:spcBef>
              </a:pPr>
              <a:r>
                <a:rPr sz="18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if …</a:t>
              </a:r>
              <a:r>
                <a:rPr sz="1800" b="1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else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6" name="object 5"/>
            <p:cNvSpPr txBox="1"/>
            <p:nvPr/>
          </p:nvSpPr>
          <p:spPr>
            <a:xfrm>
              <a:off x="677418" y="2560320"/>
              <a:ext cx="4130040" cy="2592070"/>
            </a:xfrm>
            <a:prstGeom prst="rect">
              <a:avLst/>
            </a:prstGeom>
            <a:solidFill>
              <a:srgbClr val="D2EBF8">
                <a:alpha val="90194"/>
              </a:srgbClr>
            </a:solidFill>
          </p:spPr>
          <p:txBody>
            <a:bodyPr vert="horz" wrap="square" lIns="0" tIns="31750" rIns="0" bIns="0" rtlCol="0">
              <a:spAutoFit/>
            </a:bodyPr>
            <a:lstStyle/>
            <a:p>
              <a:pPr marL="183515" indent="-114935">
                <a:lnSpc>
                  <a:spcPct val="100000"/>
                </a:lnSpc>
                <a:spcBef>
                  <a:spcPts val="250"/>
                </a:spcBef>
                <a:buFont typeface="Trebuchet MS"/>
                <a:buChar char="•"/>
                <a:tabLst>
                  <a:tab pos="184150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Definition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469900" marR="159385" indent="-287020">
                <a:lnSpc>
                  <a:spcPts val="1510"/>
                </a:lnSpc>
                <a:spcBef>
                  <a:spcPts val="275"/>
                </a:spcBef>
                <a:tabLst>
                  <a:tab pos="469900" algn="l"/>
                </a:tabLst>
              </a:pPr>
              <a:r>
                <a:rPr sz="1400" dirty="0">
                  <a:latin typeface="Courier New"/>
                  <a:cs typeface="Courier New"/>
                </a:rPr>
                <a:t>o	</a:t>
              </a:r>
              <a:r>
                <a:rPr sz="1400" dirty="0">
                  <a:latin typeface="Trebuchet MS"/>
                  <a:cs typeface="Trebuchet MS"/>
                </a:rPr>
                <a:t>The </a:t>
              </a:r>
              <a:r>
                <a:rPr sz="1400" spc="-5" dirty="0">
                  <a:latin typeface="Trebuchet MS"/>
                  <a:cs typeface="Trebuchet MS"/>
                </a:rPr>
                <a:t>'if' statement </a:t>
              </a:r>
              <a:r>
                <a:rPr sz="1400" dirty="0">
                  <a:latin typeface="Trebuchet MS"/>
                  <a:cs typeface="Trebuchet MS"/>
                </a:rPr>
                <a:t>will execute a block of  code when a </a:t>
              </a:r>
              <a:r>
                <a:rPr sz="1400" spc="-5" dirty="0">
                  <a:latin typeface="Trebuchet MS"/>
                  <a:cs typeface="Trebuchet MS"/>
                </a:rPr>
                <a:t>required condition is</a:t>
              </a:r>
              <a:r>
                <a:rPr sz="1400" spc="-60" dirty="0">
                  <a:latin typeface="Trebuchet MS"/>
                  <a:cs typeface="Trebuchet MS"/>
                </a:rPr>
                <a:t> </a:t>
              </a:r>
              <a:r>
                <a:rPr sz="1400" spc="-5" dirty="0">
                  <a:latin typeface="Trebuchet MS"/>
                  <a:cs typeface="Trebuchet MS"/>
                </a:rPr>
                <a:t>satisfied.</a:t>
              </a:r>
              <a:endParaRPr sz="140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550">
                <a:latin typeface="Trebuchet MS"/>
                <a:cs typeface="Trebuchet MS"/>
              </a:endParaRPr>
            </a:p>
            <a:p>
              <a:pPr marL="183515" indent="-114935">
                <a:lnSpc>
                  <a:spcPts val="1555"/>
                </a:lnSpc>
                <a:buFont typeface="Trebuchet MS"/>
                <a:buChar char="•"/>
                <a:tabLst>
                  <a:tab pos="184150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Syntax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183515">
                <a:lnSpc>
                  <a:spcPts val="1555"/>
                </a:lnSpc>
              </a:pPr>
              <a:r>
                <a:rPr sz="1400" spc="-5" dirty="0">
                  <a:latin typeface="Courier New"/>
                  <a:cs typeface="Courier New"/>
                </a:rPr>
                <a:t>if</a:t>
              </a:r>
              <a:r>
                <a:rPr sz="1400" spc="-1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(condition)</a:t>
              </a:r>
              <a:endParaRPr sz="1400">
                <a:latin typeface="Courier New"/>
                <a:cs typeface="Courier New"/>
              </a:endParaRPr>
            </a:p>
            <a:p>
              <a:pPr marL="526415">
                <a:lnSpc>
                  <a:spcPct val="100000"/>
                </a:lnSpc>
                <a:spcBef>
                  <a:spcPts val="85"/>
                </a:spcBef>
              </a:pPr>
              <a:r>
                <a:rPr sz="1400" dirty="0">
                  <a:latin typeface="Courier New"/>
                  <a:cs typeface="Courier New"/>
                </a:rPr>
                <a:t>{</a:t>
              </a:r>
              <a:endParaRPr sz="1400">
                <a:latin typeface="Courier New"/>
                <a:cs typeface="Courier New"/>
              </a:endParaRPr>
            </a:p>
            <a:p>
              <a:pPr marL="526415" marR="617220">
                <a:lnSpc>
                  <a:spcPts val="1510"/>
                </a:lnSpc>
                <a:spcBef>
                  <a:spcPts val="275"/>
                </a:spcBef>
              </a:pPr>
              <a:r>
                <a:rPr sz="1400" spc="-5" dirty="0">
                  <a:latin typeface="Courier New"/>
                  <a:cs typeface="Courier New"/>
                </a:rPr>
                <a:t>Statements to be executed</a:t>
              </a:r>
              <a:r>
                <a:rPr sz="1400" spc="-8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If  condition </a:t>
              </a:r>
              <a:r>
                <a:rPr sz="1400" spc="-10" dirty="0">
                  <a:latin typeface="Courier New"/>
                  <a:cs typeface="Courier New"/>
                </a:rPr>
                <a:t>is</a:t>
              </a:r>
              <a:r>
                <a:rPr sz="1400" spc="-15" dirty="0">
                  <a:latin typeface="Courier New"/>
                  <a:cs typeface="Courier New"/>
                </a:rPr>
                <a:t> </a:t>
              </a:r>
              <a:r>
                <a:rPr sz="1400" spc="-10" dirty="0">
                  <a:latin typeface="Courier New"/>
                  <a:cs typeface="Courier New"/>
                </a:rPr>
                <a:t>true</a:t>
              </a:r>
              <a:endParaRPr sz="1400">
                <a:latin typeface="Courier New"/>
                <a:cs typeface="Courier New"/>
              </a:endParaRPr>
            </a:p>
            <a:p>
              <a:pPr marL="526415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Courier New"/>
                  <a:cs typeface="Courier New"/>
                </a:rPr>
                <a:t>}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7" name="object 6"/>
            <p:cNvSpPr txBox="1"/>
            <p:nvPr/>
          </p:nvSpPr>
          <p:spPr>
            <a:xfrm>
              <a:off x="5375147" y="1921764"/>
              <a:ext cx="4148454" cy="638810"/>
            </a:xfrm>
            <a:prstGeom prst="rect">
              <a:avLst/>
            </a:prstGeom>
            <a:solidFill>
              <a:srgbClr val="5FCAEE"/>
            </a:solidFill>
          </p:spPr>
          <p:txBody>
            <a:bodyPr vert="horz" wrap="square" lIns="0" tIns="16129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7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switch…case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8" name="object 7"/>
            <p:cNvSpPr txBox="1"/>
            <p:nvPr/>
          </p:nvSpPr>
          <p:spPr>
            <a:xfrm>
              <a:off x="5375147" y="2560320"/>
              <a:ext cx="4148454" cy="3069590"/>
            </a:xfrm>
            <a:prstGeom prst="rect">
              <a:avLst/>
            </a:prstGeom>
            <a:solidFill>
              <a:srgbClr val="D2EBF8">
                <a:alpha val="90194"/>
              </a:srgbClr>
            </a:solidFill>
          </p:spPr>
          <p:txBody>
            <a:bodyPr vert="horz" wrap="square" lIns="0" tIns="26670" rIns="0" bIns="0" rtlCol="0">
              <a:spAutoFit/>
            </a:bodyPr>
            <a:lstStyle/>
            <a:p>
              <a:pPr marL="186690" indent="-114935">
                <a:lnSpc>
                  <a:spcPct val="100000"/>
                </a:lnSpc>
                <a:spcBef>
                  <a:spcPts val="210"/>
                </a:spcBef>
                <a:buFont typeface="Trebuchet MS"/>
                <a:buChar char="•"/>
                <a:tabLst>
                  <a:tab pos="187325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Definition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473709" marR="107950" indent="-287020">
                <a:lnSpc>
                  <a:spcPts val="1510"/>
                </a:lnSpc>
                <a:spcBef>
                  <a:spcPts val="275"/>
                </a:spcBef>
                <a:tabLst>
                  <a:tab pos="473075" algn="l"/>
                </a:tabLst>
              </a:pPr>
              <a:r>
                <a:rPr sz="1400" dirty="0">
                  <a:latin typeface="Courier New"/>
                  <a:cs typeface="Courier New"/>
                </a:rPr>
                <a:t>o	</a:t>
              </a:r>
              <a:r>
                <a:rPr sz="1400" dirty="0">
                  <a:latin typeface="Trebuchet MS"/>
                  <a:cs typeface="Trebuchet MS"/>
                </a:rPr>
                <a:t>The </a:t>
              </a:r>
              <a:r>
                <a:rPr sz="1400" spc="-5" dirty="0">
                  <a:latin typeface="Trebuchet MS"/>
                  <a:cs typeface="Trebuchet MS"/>
                </a:rPr>
                <a:t>'switch' statement </a:t>
              </a:r>
              <a:r>
                <a:rPr sz="1400" dirty="0">
                  <a:latin typeface="Trebuchet MS"/>
                  <a:cs typeface="Trebuchet MS"/>
                </a:rPr>
                <a:t>checks </a:t>
              </a:r>
              <a:r>
                <a:rPr sz="1400" spc="-5" dirty="0">
                  <a:latin typeface="Trebuchet MS"/>
                  <a:cs typeface="Trebuchet MS"/>
                </a:rPr>
                <a:t>different  conditions. </a:t>
              </a:r>
              <a:r>
                <a:rPr sz="1400" dirty="0">
                  <a:latin typeface="Trebuchet MS"/>
                  <a:cs typeface="Trebuchet MS"/>
                </a:rPr>
                <a:t>It checks for </a:t>
              </a:r>
              <a:r>
                <a:rPr sz="1400" spc="-5" dirty="0">
                  <a:latin typeface="Trebuchet MS"/>
                  <a:cs typeface="Trebuchet MS"/>
                </a:rPr>
                <a:t>each case against  </a:t>
              </a:r>
              <a:r>
                <a:rPr sz="1400" dirty="0">
                  <a:latin typeface="Trebuchet MS"/>
                  <a:cs typeface="Trebuchet MS"/>
                </a:rPr>
                <a:t>the </a:t>
              </a:r>
              <a:r>
                <a:rPr sz="1400" spc="-5" dirty="0">
                  <a:latin typeface="Trebuchet MS"/>
                  <a:cs typeface="Trebuchet MS"/>
                </a:rPr>
                <a:t>condition until </a:t>
              </a:r>
              <a:r>
                <a:rPr sz="1400" dirty="0">
                  <a:latin typeface="Trebuchet MS"/>
                  <a:cs typeface="Trebuchet MS"/>
                </a:rPr>
                <a:t>a </a:t>
              </a:r>
              <a:r>
                <a:rPr sz="1400" spc="-5" dirty="0">
                  <a:latin typeface="Trebuchet MS"/>
                  <a:cs typeface="Trebuchet MS"/>
                </a:rPr>
                <a:t>correct match is</a:t>
              </a:r>
              <a:r>
                <a:rPr sz="1400" spc="-30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found.</a:t>
              </a:r>
              <a:endParaRPr sz="140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550">
                <a:latin typeface="Trebuchet MS"/>
                <a:cs typeface="Trebuchet MS"/>
              </a:endParaRPr>
            </a:p>
            <a:p>
              <a:pPr marL="186690" indent="-114935">
                <a:lnSpc>
                  <a:spcPct val="100000"/>
                </a:lnSpc>
                <a:buFont typeface="Trebuchet MS"/>
                <a:buChar char="•"/>
                <a:tabLst>
                  <a:tab pos="187325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Syntax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186690" indent="-114935">
                <a:lnSpc>
                  <a:spcPct val="100000"/>
                </a:lnSpc>
                <a:buSzPct val="92857"/>
                <a:buChar char="•"/>
                <a:tabLst>
                  <a:tab pos="187325" algn="l"/>
                </a:tabLst>
              </a:pPr>
              <a:r>
                <a:rPr sz="1400" spc="-5" dirty="0">
                  <a:latin typeface="Courier New"/>
                  <a:cs typeface="Courier New"/>
                </a:rPr>
                <a:t>switch</a:t>
              </a:r>
              <a:r>
                <a:rPr sz="1400" spc="-2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(condition)</a:t>
              </a:r>
              <a:endParaRPr sz="1400">
                <a:latin typeface="Courier New"/>
                <a:cs typeface="Courier New"/>
              </a:endParaRPr>
            </a:p>
            <a:p>
              <a:pPr marL="72390">
                <a:lnSpc>
                  <a:spcPts val="1595"/>
                </a:lnSpc>
                <a:spcBef>
                  <a:spcPts val="85"/>
                </a:spcBef>
              </a:pPr>
              <a:r>
                <a:rPr sz="1400" dirty="0">
                  <a:latin typeface="Courier New"/>
                  <a:cs typeface="Courier New"/>
                </a:rPr>
                <a:t>{</a:t>
              </a:r>
              <a:endParaRPr sz="1400">
                <a:latin typeface="Courier New"/>
                <a:cs typeface="Courier New"/>
              </a:endParaRPr>
            </a:p>
            <a:p>
              <a:pPr marL="72390" marR="238760">
                <a:lnSpc>
                  <a:spcPts val="1510"/>
                </a:lnSpc>
                <a:spcBef>
                  <a:spcPts val="105"/>
                </a:spcBef>
              </a:pPr>
              <a:r>
                <a:rPr sz="1400" spc="-5" dirty="0">
                  <a:latin typeface="Courier New"/>
                  <a:cs typeface="Courier New"/>
                </a:rPr>
                <a:t>case condition 1: statements;</a:t>
              </a:r>
              <a:r>
                <a:rPr sz="1400" spc="-8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break;  case condition 2: statements;</a:t>
              </a:r>
              <a:r>
                <a:rPr sz="1400" spc="-8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break;</a:t>
              </a:r>
              <a:endParaRPr sz="1400">
                <a:latin typeface="Courier New"/>
                <a:cs typeface="Courier New"/>
              </a:endParaRPr>
            </a:p>
            <a:p>
              <a:pPr marL="72390">
                <a:lnSpc>
                  <a:spcPts val="1410"/>
                </a:lnSpc>
              </a:pPr>
              <a:r>
                <a:rPr sz="1400" spc="-5" dirty="0">
                  <a:latin typeface="Courier New"/>
                  <a:cs typeface="Courier New"/>
                </a:rPr>
                <a:t>...</a:t>
              </a:r>
              <a:endParaRPr sz="1400">
                <a:latin typeface="Courier New"/>
                <a:cs typeface="Courier New"/>
              </a:endParaRPr>
            </a:p>
            <a:p>
              <a:pPr marL="72390" marR="238760">
                <a:lnSpc>
                  <a:spcPts val="1550"/>
                </a:lnSpc>
                <a:spcBef>
                  <a:spcPts val="80"/>
                </a:spcBef>
              </a:pPr>
              <a:r>
                <a:rPr sz="1400" spc="-5" dirty="0">
                  <a:latin typeface="Courier New"/>
                  <a:cs typeface="Courier New"/>
                </a:rPr>
                <a:t>case condition n: statements;</a:t>
              </a:r>
              <a:r>
                <a:rPr sz="1400" spc="-8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break;  default:</a:t>
              </a:r>
              <a:r>
                <a:rPr sz="1400" spc="-1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statements;}</a:t>
              </a:r>
              <a:endParaRPr sz="140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3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891" y="489054"/>
            <a:ext cx="10058400" cy="1371600"/>
          </a:xfrm>
        </p:spPr>
        <p:txBody>
          <a:bodyPr/>
          <a:lstStyle/>
          <a:p>
            <a:r>
              <a:rPr lang="en-US" spc="-5" dirty="0"/>
              <a:t>Control Statements</a:t>
            </a:r>
            <a:r>
              <a:rPr lang="en-US" spc="-30" dirty="0"/>
              <a:t> </a:t>
            </a:r>
            <a:r>
              <a:rPr lang="en-US" spc="-10" dirty="0"/>
              <a:t>2-2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34647" y="1659486"/>
            <a:ext cx="8591042" cy="4294885"/>
            <a:chOff x="858774" y="1428750"/>
            <a:chExt cx="8591042" cy="4294885"/>
          </a:xfrm>
        </p:grpSpPr>
        <p:sp>
          <p:nvSpPr>
            <p:cNvPr id="5" name="object 3"/>
            <p:cNvSpPr txBox="1"/>
            <p:nvPr/>
          </p:nvSpPr>
          <p:spPr>
            <a:xfrm>
              <a:off x="858774" y="1428750"/>
              <a:ext cx="2618740" cy="402590"/>
            </a:xfrm>
            <a:prstGeom prst="rect">
              <a:avLst/>
            </a:prstGeom>
            <a:solidFill>
              <a:srgbClr val="2D83C3"/>
            </a:solidFill>
          </p:spPr>
          <p:txBody>
            <a:bodyPr vert="horz" wrap="square" lIns="0" tIns="43180" rIns="0" bIns="0" rtlCol="0">
              <a:spAutoFit/>
            </a:bodyPr>
            <a:lstStyle/>
            <a:p>
              <a:pPr marL="789940">
                <a:lnSpc>
                  <a:spcPct val="100000"/>
                </a:lnSpc>
                <a:spcBef>
                  <a:spcPts val="34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do…While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6" name="object 4"/>
            <p:cNvSpPr txBox="1"/>
            <p:nvPr/>
          </p:nvSpPr>
          <p:spPr>
            <a:xfrm>
              <a:off x="858774" y="1831085"/>
              <a:ext cx="2618740" cy="3892550"/>
            </a:xfrm>
            <a:prstGeom prst="rect">
              <a:avLst/>
            </a:prstGeom>
            <a:solidFill>
              <a:srgbClr val="CDD9E9">
                <a:alpha val="90194"/>
              </a:srgbClr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187325" indent="-114935">
                <a:lnSpc>
                  <a:spcPct val="100000"/>
                </a:lnSpc>
                <a:spcBef>
                  <a:spcPts val="375"/>
                </a:spcBef>
                <a:buFont typeface="Trebuchet MS"/>
                <a:buChar char="•"/>
                <a:tabLst>
                  <a:tab pos="187960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Definition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473709" marR="206375" lvl="1" indent="-287020">
                <a:lnSpc>
                  <a:spcPts val="1510"/>
                </a:lnSpc>
                <a:spcBef>
                  <a:spcPts val="275"/>
                </a:spcBef>
                <a:buFont typeface="Courier New"/>
                <a:buChar char="o"/>
                <a:tabLst>
                  <a:tab pos="473709" algn="l"/>
                  <a:tab pos="474345" algn="l"/>
                </a:tabLst>
              </a:pPr>
              <a:r>
                <a:rPr sz="1400" dirty="0">
                  <a:latin typeface="Trebuchet MS"/>
                  <a:cs typeface="Trebuchet MS"/>
                </a:rPr>
                <a:t>The 'do...while' loop  checks for the</a:t>
              </a:r>
              <a:r>
                <a:rPr sz="1400" spc="-105" dirty="0">
                  <a:latin typeface="Trebuchet MS"/>
                  <a:cs typeface="Trebuchet MS"/>
                </a:rPr>
                <a:t> </a:t>
              </a:r>
              <a:r>
                <a:rPr sz="1400" spc="-5" dirty="0">
                  <a:latin typeface="Trebuchet MS"/>
                  <a:cs typeface="Trebuchet MS"/>
                </a:rPr>
                <a:t>condition  at </a:t>
              </a:r>
              <a:r>
                <a:rPr sz="1400" dirty="0">
                  <a:latin typeface="Trebuchet MS"/>
                  <a:cs typeface="Trebuchet MS"/>
                </a:rPr>
                <a:t>the end of the</a:t>
              </a:r>
              <a:r>
                <a:rPr sz="1400" spc="-100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loop.</a:t>
              </a:r>
              <a:endParaRPr sz="1400">
                <a:latin typeface="Trebuchet MS"/>
                <a:cs typeface="Trebuchet MS"/>
              </a:endParaRPr>
            </a:p>
            <a:p>
              <a:pPr marL="473709" marR="249554" lvl="1" indent="-287020">
                <a:lnSpc>
                  <a:spcPts val="1510"/>
                </a:lnSpc>
                <a:spcBef>
                  <a:spcPts val="254"/>
                </a:spcBef>
                <a:buFont typeface="Courier New"/>
                <a:buChar char="o"/>
                <a:tabLst>
                  <a:tab pos="473709" algn="l"/>
                  <a:tab pos="474345" algn="l"/>
                </a:tabLst>
              </a:pPr>
              <a:r>
                <a:rPr sz="1400" dirty="0">
                  <a:latin typeface="Trebuchet MS"/>
                  <a:cs typeface="Trebuchet MS"/>
                </a:rPr>
                <a:t>The 'do' loop will </a:t>
              </a:r>
              <a:r>
                <a:rPr sz="1400" spc="-5" dirty="0">
                  <a:latin typeface="Trebuchet MS"/>
                  <a:cs typeface="Trebuchet MS"/>
                </a:rPr>
                <a:t>be  </a:t>
              </a:r>
              <a:r>
                <a:rPr sz="1400" dirty="0">
                  <a:latin typeface="Trebuchet MS"/>
                  <a:cs typeface="Trebuchet MS"/>
                </a:rPr>
                <a:t>executed </a:t>
              </a:r>
              <a:r>
                <a:rPr sz="1400" spc="-5" dirty="0">
                  <a:latin typeface="Trebuchet MS"/>
                  <a:cs typeface="Trebuchet MS"/>
                </a:rPr>
                <a:t>at least</a:t>
              </a:r>
              <a:r>
                <a:rPr sz="1400" spc="-110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once,  even </a:t>
              </a:r>
              <a:r>
                <a:rPr sz="1400" spc="-5" dirty="0">
                  <a:latin typeface="Trebuchet MS"/>
                  <a:cs typeface="Trebuchet MS"/>
                </a:rPr>
                <a:t>if </a:t>
              </a:r>
              <a:r>
                <a:rPr sz="1400" dirty="0">
                  <a:latin typeface="Trebuchet MS"/>
                  <a:cs typeface="Trebuchet MS"/>
                </a:rPr>
                <a:t>the </a:t>
              </a:r>
              <a:r>
                <a:rPr sz="1400" spc="-5" dirty="0">
                  <a:latin typeface="Trebuchet MS"/>
                  <a:cs typeface="Trebuchet MS"/>
                </a:rPr>
                <a:t>condition is  false.</a:t>
              </a:r>
              <a:endParaRPr sz="1400">
                <a:latin typeface="Trebuchet MS"/>
                <a:cs typeface="Trebuchet MS"/>
              </a:endParaRPr>
            </a:p>
            <a:p>
              <a:pPr lvl="1">
                <a:lnSpc>
                  <a:spcPct val="100000"/>
                </a:lnSpc>
                <a:spcBef>
                  <a:spcPts val="35"/>
                </a:spcBef>
                <a:buFont typeface="Courier New"/>
                <a:buChar char="o"/>
              </a:pPr>
              <a:endParaRPr sz="1550">
                <a:latin typeface="Trebuchet MS"/>
                <a:cs typeface="Trebuchet MS"/>
              </a:endParaRPr>
            </a:p>
            <a:p>
              <a:pPr marL="187325" indent="-114935">
                <a:lnSpc>
                  <a:spcPct val="100000"/>
                </a:lnSpc>
                <a:buFont typeface="Trebuchet MS"/>
                <a:buChar char="•"/>
                <a:tabLst>
                  <a:tab pos="187960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Syntax:</a:t>
              </a:r>
              <a:endParaRPr sz="1400">
                <a:latin typeface="Trebuchet MS"/>
                <a:cs typeface="Trebuchet MS"/>
              </a:endParaRPr>
            </a:p>
            <a:p>
              <a:pPr marL="73025">
                <a:lnSpc>
                  <a:spcPct val="100000"/>
                </a:lnSpc>
              </a:pPr>
              <a:r>
                <a:rPr sz="1400" spc="-5" dirty="0">
                  <a:latin typeface="Courier New"/>
                  <a:cs typeface="Courier New"/>
                </a:rPr>
                <a:t>do</a:t>
              </a:r>
              <a:endParaRPr sz="1400">
                <a:latin typeface="Courier New"/>
                <a:cs typeface="Courier New"/>
              </a:endParaRPr>
            </a:p>
            <a:p>
              <a:pPr marL="73025">
                <a:lnSpc>
                  <a:spcPct val="100000"/>
                </a:lnSpc>
                <a:spcBef>
                  <a:spcPts val="85"/>
                </a:spcBef>
              </a:pPr>
              <a:r>
                <a:rPr sz="1400" dirty="0">
                  <a:latin typeface="Courier New"/>
                  <a:cs typeface="Courier New"/>
                </a:rPr>
                <a:t>{</a:t>
              </a:r>
              <a:endParaRPr sz="1400">
                <a:latin typeface="Courier New"/>
                <a:cs typeface="Courier New"/>
              </a:endParaRPr>
            </a:p>
            <a:p>
              <a:pPr marL="73025" marR="835025">
                <a:lnSpc>
                  <a:spcPts val="1510"/>
                </a:lnSpc>
                <a:spcBef>
                  <a:spcPts val="275"/>
                </a:spcBef>
              </a:pPr>
              <a:r>
                <a:rPr sz="1400" spc="-5" dirty="0">
                  <a:latin typeface="Courier New"/>
                  <a:cs typeface="Courier New"/>
                </a:rPr>
                <a:t>Statements to</a:t>
              </a:r>
              <a:r>
                <a:rPr sz="1400" spc="-9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be  executed;</a:t>
              </a:r>
              <a:endParaRPr sz="1400">
                <a:latin typeface="Courier New"/>
                <a:cs typeface="Courier New"/>
              </a:endParaRPr>
            </a:p>
            <a:p>
              <a:pPr marL="73025">
                <a:lnSpc>
                  <a:spcPts val="1614"/>
                </a:lnSpc>
                <a:spcBef>
                  <a:spcPts val="65"/>
                </a:spcBef>
              </a:pPr>
              <a:r>
                <a:rPr sz="1400" dirty="0">
                  <a:latin typeface="Courier New"/>
                  <a:cs typeface="Courier New"/>
                </a:rPr>
                <a:t>}</a:t>
              </a:r>
              <a:endParaRPr sz="1400">
                <a:latin typeface="Courier New"/>
                <a:cs typeface="Courier New"/>
              </a:endParaRPr>
            </a:p>
            <a:p>
              <a:pPr marL="73025">
                <a:lnSpc>
                  <a:spcPts val="1614"/>
                </a:lnSpc>
              </a:pPr>
              <a:r>
                <a:rPr sz="1400" spc="-5" dirty="0">
                  <a:latin typeface="Courier New"/>
                  <a:cs typeface="Courier New"/>
                </a:rPr>
                <a:t>while</a:t>
              </a:r>
              <a:r>
                <a:rPr sz="1400" spc="-10" dirty="0">
                  <a:latin typeface="Courier New"/>
                  <a:cs typeface="Courier New"/>
                </a:rPr>
                <a:t> (condition);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7" name="object 5"/>
            <p:cNvSpPr txBox="1"/>
            <p:nvPr/>
          </p:nvSpPr>
          <p:spPr>
            <a:xfrm>
              <a:off x="3844290" y="1428750"/>
              <a:ext cx="2620010" cy="402590"/>
            </a:xfrm>
            <a:prstGeom prst="rect">
              <a:avLst/>
            </a:prstGeom>
            <a:solidFill>
              <a:srgbClr val="2D83C3"/>
            </a:solidFill>
          </p:spPr>
          <p:txBody>
            <a:bodyPr vert="horz" wrap="square" lIns="0" tIns="4318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4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While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3844290" y="1831085"/>
              <a:ext cx="2620010" cy="3892550"/>
            </a:xfrm>
            <a:prstGeom prst="rect">
              <a:avLst/>
            </a:prstGeom>
            <a:solidFill>
              <a:srgbClr val="CDD9E9">
                <a:alpha val="90194"/>
              </a:srgbClr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187960" indent="-114935">
                <a:lnSpc>
                  <a:spcPct val="100000"/>
                </a:lnSpc>
                <a:spcBef>
                  <a:spcPts val="375"/>
                </a:spcBef>
                <a:buFont typeface="Trebuchet MS"/>
                <a:buChar char="•"/>
                <a:tabLst>
                  <a:tab pos="188595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Definition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474345" marR="117475" lvl="1" indent="-287020">
                <a:lnSpc>
                  <a:spcPts val="1510"/>
                </a:lnSpc>
                <a:spcBef>
                  <a:spcPts val="275"/>
                </a:spcBef>
                <a:buFont typeface="Courier New"/>
                <a:buChar char="o"/>
                <a:tabLst>
                  <a:tab pos="474345" algn="l"/>
                  <a:tab pos="474980" algn="l"/>
                </a:tabLst>
              </a:pPr>
              <a:r>
                <a:rPr sz="1400" dirty="0">
                  <a:latin typeface="Trebuchet MS"/>
                  <a:cs typeface="Trebuchet MS"/>
                </a:rPr>
                <a:t>The 'while' loop executes  a </a:t>
              </a:r>
              <a:r>
                <a:rPr sz="1400" spc="-5" dirty="0">
                  <a:latin typeface="Trebuchet MS"/>
                  <a:cs typeface="Trebuchet MS"/>
                </a:rPr>
                <a:t>statement </a:t>
              </a:r>
              <a:r>
                <a:rPr sz="1400" dirty="0">
                  <a:latin typeface="Trebuchet MS"/>
                  <a:cs typeface="Trebuchet MS"/>
                </a:rPr>
                <a:t>or a block</a:t>
              </a:r>
              <a:r>
                <a:rPr sz="1400" spc="-100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of  code </a:t>
              </a:r>
              <a:r>
                <a:rPr sz="1400" spc="-5" dirty="0">
                  <a:latin typeface="Trebuchet MS"/>
                  <a:cs typeface="Trebuchet MS"/>
                </a:rPr>
                <a:t>repeatedly as </a:t>
              </a:r>
              <a:r>
                <a:rPr sz="1400" dirty="0">
                  <a:latin typeface="Trebuchet MS"/>
                  <a:cs typeface="Trebuchet MS"/>
                </a:rPr>
                <a:t>long  </a:t>
              </a:r>
              <a:r>
                <a:rPr sz="1400" spc="-5" dirty="0">
                  <a:latin typeface="Trebuchet MS"/>
                  <a:cs typeface="Trebuchet MS"/>
                </a:rPr>
                <a:t>as </a:t>
              </a:r>
              <a:r>
                <a:rPr sz="1400" dirty="0">
                  <a:latin typeface="Trebuchet MS"/>
                  <a:cs typeface="Trebuchet MS"/>
                </a:rPr>
                <a:t>the </a:t>
              </a:r>
              <a:r>
                <a:rPr sz="1400" spc="-5" dirty="0">
                  <a:latin typeface="Trebuchet MS"/>
                  <a:cs typeface="Trebuchet MS"/>
                </a:rPr>
                <a:t>condition is</a:t>
              </a:r>
              <a:r>
                <a:rPr sz="1400" spc="-40" dirty="0">
                  <a:latin typeface="Trebuchet MS"/>
                  <a:cs typeface="Trebuchet MS"/>
                </a:rPr>
                <a:t> </a:t>
              </a:r>
              <a:r>
                <a:rPr sz="1400" spc="-5" dirty="0">
                  <a:latin typeface="Trebuchet MS"/>
                  <a:cs typeface="Trebuchet MS"/>
                </a:rPr>
                <a:t>true.</a:t>
              </a:r>
              <a:endParaRPr sz="1400">
                <a:latin typeface="Trebuchet MS"/>
                <a:cs typeface="Trebuchet MS"/>
              </a:endParaRPr>
            </a:p>
            <a:p>
              <a:pPr marL="474345" marR="224790" lvl="1" indent="-287020">
                <a:lnSpc>
                  <a:spcPts val="1510"/>
                </a:lnSpc>
                <a:spcBef>
                  <a:spcPts val="260"/>
                </a:spcBef>
                <a:buFont typeface="Courier New"/>
                <a:buChar char="o"/>
                <a:tabLst>
                  <a:tab pos="474345" algn="l"/>
                  <a:tab pos="474980" algn="l"/>
                </a:tabLst>
              </a:pPr>
              <a:r>
                <a:rPr sz="1400" dirty="0">
                  <a:latin typeface="Trebuchet MS"/>
                  <a:cs typeface="Trebuchet MS"/>
                </a:rPr>
                <a:t>When </a:t>
              </a:r>
              <a:r>
                <a:rPr sz="1400" spc="-5" dirty="0">
                  <a:latin typeface="Trebuchet MS"/>
                  <a:cs typeface="Trebuchet MS"/>
                </a:rPr>
                <a:t>condition is</a:t>
              </a:r>
              <a:r>
                <a:rPr sz="1400" spc="-95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false,  the loop will</a:t>
              </a:r>
              <a:r>
                <a:rPr sz="1400" spc="-65" dirty="0">
                  <a:latin typeface="Trebuchet MS"/>
                  <a:cs typeface="Trebuchet MS"/>
                </a:rPr>
                <a:t> </a:t>
              </a:r>
              <a:r>
                <a:rPr sz="1400" spc="-5" dirty="0">
                  <a:latin typeface="Trebuchet MS"/>
                  <a:cs typeface="Trebuchet MS"/>
                </a:rPr>
                <a:t>exit.</a:t>
              </a:r>
              <a:endParaRPr sz="1400">
                <a:latin typeface="Trebuchet MS"/>
                <a:cs typeface="Trebuchet MS"/>
              </a:endParaRPr>
            </a:p>
            <a:p>
              <a:pPr lvl="1">
                <a:lnSpc>
                  <a:spcPct val="100000"/>
                </a:lnSpc>
                <a:spcBef>
                  <a:spcPts val="25"/>
                </a:spcBef>
                <a:buFont typeface="Courier New"/>
                <a:buChar char="o"/>
              </a:pPr>
              <a:endParaRPr sz="1550">
                <a:latin typeface="Trebuchet MS"/>
                <a:cs typeface="Trebuchet MS"/>
              </a:endParaRPr>
            </a:p>
            <a:p>
              <a:pPr marL="187960" indent="-114935">
                <a:lnSpc>
                  <a:spcPct val="100000"/>
                </a:lnSpc>
                <a:buFont typeface="Trebuchet MS"/>
                <a:buChar char="•"/>
                <a:tabLst>
                  <a:tab pos="188595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Syntax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73660">
                <a:lnSpc>
                  <a:spcPts val="1595"/>
                </a:lnSpc>
                <a:spcBef>
                  <a:spcPts val="5"/>
                </a:spcBef>
              </a:pPr>
              <a:r>
                <a:rPr sz="1400" spc="-5" dirty="0">
                  <a:latin typeface="Courier New"/>
                  <a:cs typeface="Courier New"/>
                </a:rPr>
                <a:t>while</a:t>
              </a:r>
              <a:r>
                <a:rPr sz="1400" spc="-10" dirty="0">
                  <a:latin typeface="Courier New"/>
                  <a:cs typeface="Courier New"/>
                </a:rPr>
                <a:t> (condition)</a:t>
              </a:r>
              <a:endParaRPr sz="1400">
                <a:latin typeface="Courier New"/>
                <a:cs typeface="Courier New"/>
              </a:endParaRPr>
            </a:p>
            <a:p>
              <a:pPr marL="73660" marR="303530">
                <a:lnSpc>
                  <a:spcPct val="91100"/>
                </a:lnSpc>
                <a:spcBef>
                  <a:spcPts val="65"/>
                </a:spcBef>
              </a:pPr>
              <a:r>
                <a:rPr sz="1400" spc="-5" dirty="0">
                  <a:latin typeface="Courier New"/>
                  <a:cs typeface="Courier New"/>
                </a:rPr>
                <a:t>{Statements to be  executed if</a:t>
              </a:r>
              <a:r>
                <a:rPr sz="1400" spc="-85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condition  is</a:t>
              </a:r>
              <a:r>
                <a:rPr sz="1400" spc="-15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true}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6829806" y="1428750"/>
              <a:ext cx="2620010" cy="402590"/>
            </a:xfrm>
            <a:prstGeom prst="rect">
              <a:avLst/>
            </a:prstGeom>
            <a:solidFill>
              <a:srgbClr val="2D83C3"/>
            </a:solidFill>
          </p:spPr>
          <p:txBody>
            <a:bodyPr vert="horz" wrap="square" lIns="0" tIns="43180" rIns="0" bIns="0" rtlCol="0">
              <a:spAutoFit/>
            </a:bodyPr>
            <a:lstStyle/>
            <a:p>
              <a:pPr marL="869950">
                <a:lnSpc>
                  <a:spcPct val="100000"/>
                </a:lnSpc>
                <a:spcBef>
                  <a:spcPts val="340"/>
                </a:spcBef>
              </a:pPr>
              <a:r>
                <a:rPr sz="1800" b="1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For </a:t>
              </a: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loop</a:t>
              </a:r>
              <a:endParaRPr sz="1800">
                <a:latin typeface="Trebuchet MS"/>
                <a:cs typeface="Trebuchet M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34647" y="1659486"/>
            <a:ext cx="8591042" cy="4294885"/>
            <a:chOff x="858774" y="1428750"/>
            <a:chExt cx="8591042" cy="4294885"/>
          </a:xfrm>
        </p:grpSpPr>
        <p:sp>
          <p:nvSpPr>
            <p:cNvPr id="11" name="object 3"/>
            <p:cNvSpPr txBox="1"/>
            <p:nvPr/>
          </p:nvSpPr>
          <p:spPr>
            <a:xfrm>
              <a:off x="858774" y="1428750"/>
              <a:ext cx="2618740" cy="402590"/>
            </a:xfrm>
            <a:prstGeom prst="rect">
              <a:avLst/>
            </a:prstGeom>
            <a:solidFill>
              <a:srgbClr val="2D83C3"/>
            </a:solidFill>
          </p:spPr>
          <p:txBody>
            <a:bodyPr vert="horz" wrap="square" lIns="0" tIns="43180" rIns="0" bIns="0" rtlCol="0">
              <a:spAutoFit/>
            </a:bodyPr>
            <a:lstStyle/>
            <a:p>
              <a:pPr marL="789940">
                <a:lnSpc>
                  <a:spcPct val="100000"/>
                </a:lnSpc>
                <a:spcBef>
                  <a:spcPts val="34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do…While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12" name="object 4"/>
            <p:cNvSpPr txBox="1"/>
            <p:nvPr/>
          </p:nvSpPr>
          <p:spPr>
            <a:xfrm>
              <a:off x="858774" y="1831085"/>
              <a:ext cx="2618740" cy="3892550"/>
            </a:xfrm>
            <a:prstGeom prst="rect">
              <a:avLst/>
            </a:prstGeom>
            <a:solidFill>
              <a:srgbClr val="CDD9E9">
                <a:alpha val="90194"/>
              </a:srgbClr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187325" indent="-114935">
                <a:lnSpc>
                  <a:spcPct val="100000"/>
                </a:lnSpc>
                <a:spcBef>
                  <a:spcPts val="375"/>
                </a:spcBef>
                <a:buFont typeface="Trebuchet MS"/>
                <a:buChar char="•"/>
                <a:tabLst>
                  <a:tab pos="187960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Definition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473709" marR="206375" lvl="1" indent="-287020">
                <a:lnSpc>
                  <a:spcPts val="1510"/>
                </a:lnSpc>
                <a:spcBef>
                  <a:spcPts val="275"/>
                </a:spcBef>
                <a:buFont typeface="Courier New"/>
                <a:buChar char="o"/>
                <a:tabLst>
                  <a:tab pos="473709" algn="l"/>
                  <a:tab pos="474345" algn="l"/>
                </a:tabLst>
              </a:pPr>
              <a:r>
                <a:rPr sz="1400" dirty="0">
                  <a:latin typeface="Trebuchet MS"/>
                  <a:cs typeface="Trebuchet MS"/>
                </a:rPr>
                <a:t>The 'do...while' loop  checks for the</a:t>
              </a:r>
              <a:r>
                <a:rPr sz="1400" spc="-105" dirty="0">
                  <a:latin typeface="Trebuchet MS"/>
                  <a:cs typeface="Trebuchet MS"/>
                </a:rPr>
                <a:t> </a:t>
              </a:r>
              <a:r>
                <a:rPr sz="1400" spc="-5" dirty="0">
                  <a:latin typeface="Trebuchet MS"/>
                  <a:cs typeface="Trebuchet MS"/>
                </a:rPr>
                <a:t>condition  at </a:t>
              </a:r>
              <a:r>
                <a:rPr sz="1400" dirty="0">
                  <a:latin typeface="Trebuchet MS"/>
                  <a:cs typeface="Trebuchet MS"/>
                </a:rPr>
                <a:t>the end of the</a:t>
              </a:r>
              <a:r>
                <a:rPr sz="1400" spc="-100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loop.</a:t>
              </a:r>
              <a:endParaRPr sz="1400">
                <a:latin typeface="Trebuchet MS"/>
                <a:cs typeface="Trebuchet MS"/>
              </a:endParaRPr>
            </a:p>
            <a:p>
              <a:pPr marL="473709" marR="249554" lvl="1" indent="-287020">
                <a:lnSpc>
                  <a:spcPts val="1510"/>
                </a:lnSpc>
                <a:spcBef>
                  <a:spcPts val="254"/>
                </a:spcBef>
                <a:buFont typeface="Courier New"/>
                <a:buChar char="o"/>
                <a:tabLst>
                  <a:tab pos="473709" algn="l"/>
                  <a:tab pos="474345" algn="l"/>
                </a:tabLst>
              </a:pPr>
              <a:r>
                <a:rPr sz="1400" dirty="0">
                  <a:latin typeface="Trebuchet MS"/>
                  <a:cs typeface="Trebuchet MS"/>
                </a:rPr>
                <a:t>The 'do' loop will </a:t>
              </a:r>
              <a:r>
                <a:rPr sz="1400" spc="-5" dirty="0">
                  <a:latin typeface="Trebuchet MS"/>
                  <a:cs typeface="Trebuchet MS"/>
                </a:rPr>
                <a:t>be  </a:t>
              </a:r>
              <a:r>
                <a:rPr sz="1400" dirty="0">
                  <a:latin typeface="Trebuchet MS"/>
                  <a:cs typeface="Trebuchet MS"/>
                </a:rPr>
                <a:t>executed </a:t>
              </a:r>
              <a:r>
                <a:rPr sz="1400" spc="-5" dirty="0">
                  <a:latin typeface="Trebuchet MS"/>
                  <a:cs typeface="Trebuchet MS"/>
                </a:rPr>
                <a:t>at least</a:t>
              </a:r>
              <a:r>
                <a:rPr sz="1400" spc="-110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once,  even </a:t>
              </a:r>
              <a:r>
                <a:rPr sz="1400" spc="-5" dirty="0">
                  <a:latin typeface="Trebuchet MS"/>
                  <a:cs typeface="Trebuchet MS"/>
                </a:rPr>
                <a:t>if </a:t>
              </a:r>
              <a:r>
                <a:rPr sz="1400" dirty="0">
                  <a:latin typeface="Trebuchet MS"/>
                  <a:cs typeface="Trebuchet MS"/>
                </a:rPr>
                <a:t>the </a:t>
              </a:r>
              <a:r>
                <a:rPr sz="1400" spc="-5" dirty="0">
                  <a:latin typeface="Trebuchet MS"/>
                  <a:cs typeface="Trebuchet MS"/>
                </a:rPr>
                <a:t>condition is  false.</a:t>
              </a:r>
              <a:endParaRPr sz="1400">
                <a:latin typeface="Trebuchet MS"/>
                <a:cs typeface="Trebuchet MS"/>
              </a:endParaRPr>
            </a:p>
            <a:p>
              <a:pPr lvl="1">
                <a:lnSpc>
                  <a:spcPct val="100000"/>
                </a:lnSpc>
                <a:spcBef>
                  <a:spcPts val="35"/>
                </a:spcBef>
                <a:buFont typeface="Courier New"/>
                <a:buChar char="o"/>
              </a:pPr>
              <a:endParaRPr sz="1550">
                <a:latin typeface="Trebuchet MS"/>
                <a:cs typeface="Trebuchet MS"/>
              </a:endParaRPr>
            </a:p>
            <a:p>
              <a:pPr marL="187325" indent="-114935">
                <a:lnSpc>
                  <a:spcPct val="100000"/>
                </a:lnSpc>
                <a:buFont typeface="Trebuchet MS"/>
                <a:buChar char="•"/>
                <a:tabLst>
                  <a:tab pos="187960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Syntax:</a:t>
              </a:r>
              <a:endParaRPr sz="1400">
                <a:latin typeface="Trebuchet MS"/>
                <a:cs typeface="Trebuchet MS"/>
              </a:endParaRPr>
            </a:p>
            <a:p>
              <a:pPr marL="73025">
                <a:lnSpc>
                  <a:spcPct val="100000"/>
                </a:lnSpc>
              </a:pPr>
              <a:r>
                <a:rPr sz="1400" spc="-5" dirty="0">
                  <a:latin typeface="Courier New"/>
                  <a:cs typeface="Courier New"/>
                </a:rPr>
                <a:t>do</a:t>
              </a:r>
              <a:endParaRPr sz="1400">
                <a:latin typeface="Courier New"/>
                <a:cs typeface="Courier New"/>
              </a:endParaRPr>
            </a:p>
            <a:p>
              <a:pPr marL="73025">
                <a:lnSpc>
                  <a:spcPct val="100000"/>
                </a:lnSpc>
                <a:spcBef>
                  <a:spcPts val="85"/>
                </a:spcBef>
              </a:pPr>
              <a:r>
                <a:rPr sz="1400" dirty="0">
                  <a:latin typeface="Courier New"/>
                  <a:cs typeface="Courier New"/>
                </a:rPr>
                <a:t>{</a:t>
              </a:r>
              <a:endParaRPr sz="1400">
                <a:latin typeface="Courier New"/>
                <a:cs typeface="Courier New"/>
              </a:endParaRPr>
            </a:p>
            <a:p>
              <a:pPr marL="73025" marR="835025">
                <a:lnSpc>
                  <a:spcPts val="1510"/>
                </a:lnSpc>
                <a:spcBef>
                  <a:spcPts val="275"/>
                </a:spcBef>
              </a:pPr>
              <a:r>
                <a:rPr sz="1400" spc="-5" dirty="0">
                  <a:latin typeface="Courier New"/>
                  <a:cs typeface="Courier New"/>
                </a:rPr>
                <a:t>Statements to</a:t>
              </a:r>
              <a:r>
                <a:rPr sz="1400" spc="-90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be  executed;</a:t>
              </a:r>
              <a:endParaRPr sz="1400">
                <a:latin typeface="Courier New"/>
                <a:cs typeface="Courier New"/>
              </a:endParaRPr>
            </a:p>
            <a:p>
              <a:pPr marL="73025">
                <a:lnSpc>
                  <a:spcPts val="1614"/>
                </a:lnSpc>
                <a:spcBef>
                  <a:spcPts val="65"/>
                </a:spcBef>
              </a:pPr>
              <a:r>
                <a:rPr sz="1400" dirty="0">
                  <a:latin typeface="Courier New"/>
                  <a:cs typeface="Courier New"/>
                </a:rPr>
                <a:t>}</a:t>
              </a:r>
              <a:endParaRPr sz="1400">
                <a:latin typeface="Courier New"/>
                <a:cs typeface="Courier New"/>
              </a:endParaRPr>
            </a:p>
            <a:p>
              <a:pPr marL="73025">
                <a:lnSpc>
                  <a:spcPts val="1614"/>
                </a:lnSpc>
              </a:pPr>
              <a:r>
                <a:rPr sz="1400" spc="-5" dirty="0">
                  <a:latin typeface="Courier New"/>
                  <a:cs typeface="Courier New"/>
                </a:rPr>
                <a:t>while</a:t>
              </a:r>
              <a:r>
                <a:rPr sz="1400" spc="-10" dirty="0">
                  <a:latin typeface="Courier New"/>
                  <a:cs typeface="Courier New"/>
                </a:rPr>
                <a:t> (condition);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13" name="object 5"/>
            <p:cNvSpPr txBox="1"/>
            <p:nvPr/>
          </p:nvSpPr>
          <p:spPr>
            <a:xfrm>
              <a:off x="3844290" y="1428750"/>
              <a:ext cx="2620010" cy="402590"/>
            </a:xfrm>
            <a:prstGeom prst="rect">
              <a:avLst/>
            </a:prstGeom>
            <a:solidFill>
              <a:srgbClr val="2D83C3"/>
            </a:solidFill>
          </p:spPr>
          <p:txBody>
            <a:bodyPr vert="horz" wrap="square" lIns="0" tIns="4318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4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While</a:t>
              </a:r>
              <a:endParaRPr sz="1800">
                <a:latin typeface="Trebuchet MS"/>
                <a:cs typeface="Trebuchet MS"/>
              </a:endParaRPr>
            </a:p>
          </p:txBody>
        </p:sp>
        <p:sp>
          <p:nvSpPr>
            <p:cNvPr id="14" name="object 6"/>
            <p:cNvSpPr txBox="1"/>
            <p:nvPr/>
          </p:nvSpPr>
          <p:spPr>
            <a:xfrm>
              <a:off x="3844290" y="1831085"/>
              <a:ext cx="2620010" cy="3892550"/>
            </a:xfrm>
            <a:prstGeom prst="rect">
              <a:avLst/>
            </a:prstGeom>
            <a:solidFill>
              <a:srgbClr val="CDD9E9">
                <a:alpha val="90194"/>
              </a:srgbClr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187960" indent="-114935">
                <a:lnSpc>
                  <a:spcPct val="100000"/>
                </a:lnSpc>
                <a:spcBef>
                  <a:spcPts val="375"/>
                </a:spcBef>
                <a:buFont typeface="Trebuchet MS"/>
                <a:buChar char="•"/>
                <a:tabLst>
                  <a:tab pos="188595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Definition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474345" marR="117475" lvl="1" indent="-287020">
                <a:lnSpc>
                  <a:spcPts val="1510"/>
                </a:lnSpc>
                <a:spcBef>
                  <a:spcPts val="275"/>
                </a:spcBef>
                <a:buFont typeface="Courier New"/>
                <a:buChar char="o"/>
                <a:tabLst>
                  <a:tab pos="474345" algn="l"/>
                  <a:tab pos="474980" algn="l"/>
                </a:tabLst>
              </a:pPr>
              <a:r>
                <a:rPr sz="1400" dirty="0">
                  <a:latin typeface="Trebuchet MS"/>
                  <a:cs typeface="Trebuchet MS"/>
                </a:rPr>
                <a:t>The 'while' loop executes  a </a:t>
              </a:r>
              <a:r>
                <a:rPr sz="1400" spc="-5" dirty="0">
                  <a:latin typeface="Trebuchet MS"/>
                  <a:cs typeface="Trebuchet MS"/>
                </a:rPr>
                <a:t>statement </a:t>
              </a:r>
              <a:r>
                <a:rPr sz="1400" dirty="0">
                  <a:latin typeface="Trebuchet MS"/>
                  <a:cs typeface="Trebuchet MS"/>
                </a:rPr>
                <a:t>or a block</a:t>
              </a:r>
              <a:r>
                <a:rPr sz="1400" spc="-100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of  code </a:t>
              </a:r>
              <a:r>
                <a:rPr sz="1400" spc="-5" dirty="0">
                  <a:latin typeface="Trebuchet MS"/>
                  <a:cs typeface="Trebuchet MS"/>
                </a:rPr>
                <a:t>repeatedly as </a:t>
              </a:r>
              <a:r>
                <a:rPr sz="1400" dirty="0">
                  <a:latin typeface="Trebuchet MS"/>
                  <a:cs typeface="Trebuchet MS"/>
                </a:rPr>
                <a:t>long  </a:t>
              </a:r>
              <a:r>
                <a:rPr sz="1400" spc="-5" dirty="0">
                  <a:latin typeface="Trebuchet MS"/>
                  <a:cs typeface="Trebuchet MS"/>
                </a:rPr>
                <a:t>as </a:t>
              </a:r>
              <a:r>
                <a:rPr sz="1400" dirty="0">
                  <a:latin typeface="Trebuchet MS"/>
                  <a:cs typeface="Trebuchet MS"/>
                </a:rPr>
                <a:t>the </a:t>
              </a:r>
              <a:r>
                <a:rPr sz="1400" spc="-5" dirty="0">
                  <a:latin typeface="Trebuchet MS"/>
                  <a:cs typeface="Trebuchet MS"/>
                </a:rPr>
                <a:t>condition is</a:t>
              </a:r>
              <a:r>
                <a:rPr sz="1400" spc="-40" dirty="0">
                  <a:latin typeface="Trebuchet MS"/>
                  <a:cs typeface="Trebuchet MS"/>
                </a:rPr>
                <a:t> </a:t>
              </a:r>
              <a:r>
                <a:rPr sz="1400" spc="-5" dirty="0">
                  <a:latin typeface="Trebuchet MS"/>
                  <a:cs typeface="Trebuchet MS"/>
                </a:rPr>
                <a:t>true.</a:t>
              </a:r>
              <a:endParaRPr sz="1400">
                <a:latin typeface="Trebuchet MS"/>
                <a:cs typeface="Trebuchet MS"/>
              </a:endParaRPr>
            </a:p>
            <a:p>
              <a:pPr marL="474345" marR="224790" lvl="1" indent="-287020">
                <a:lnSpc>
                  <a:spcPts val="1510"/>
                </a:lnSpc>
                <a:spcBef>
                  <a:spcPts val="260"/>
                </a:spcBef>
                <a:buFont typeface="Courier New"/>
                <a:buChar char="o"/>
                <a:tabLst>
                  <a:tab pos="474345" algn="l"/>
                  <a:tab pos="474980" algn="l"/>
                </a:tabLst>
              </a:pPr>
              <a:r>
                <a:rPr sz="1400" dirty="0">
                  <a:latin typeface="Trebuchet MS"/>
                  <a:cs typeface="Trebuchet MS"/>
                </a:rPr>
                <a:t>When </a:t>
              </a:r>
              <a:r>
                <a:rPr sz="1400" spc="-5" dirty="0">
                  <a:latin typeface="Trebuchet MS"/>
                  <a:cs typeface="Trebuchet MS"/>
                </a:rPr>
                <a:t>condition is</a:t>
              </a:r>
              <a:r>
                <a:rPr sz="1400" spc="-95" dirty="0"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false,  the loop will</a:t>
              </a:r>
              <a:r>
                <a:rPr sz="1400" spc="-65" dirty="0">
                  <a:latin typeface="Trebuchet MS"/>
                  <a:cs typeface="Trebuchet MS"/>
                </a:rPr>
                <a:t> </a:t>
              </a:r>
              <a:r>
                <a:rPr sz="1400" spc="-5" dirty="0">
                  <a:latin typeface="Trebuchet MS"/>
                  <a:cs typeface="Trebuchet MS"/>
                </a:rPr>
                <a:t>exit.</a:t>
              </a:r>
              <a:endParaRPr sz="1400">
                <a:latin typeface="Trebuchet MS"/>
                <a:cs typeface="Trebuchet MS"/>
              </a:endParaRPr>
            </a:p>
            <a:p>
              <a:pPr lvl="1">
                <a:lnSpc>
                  <a:spcPct val="100000"/>
                </a:lnSpc>
                <a:spcBef>
                  <a:spcPts val="25"/>
                </a:spcBef>
                <a:buFont typeface="Courier New"/>
                <a:buChar char="o"/>
              </a:pPr>
              <a:endParaRPr sz="1550">
                <a:latin typeface="Trebuchet MS"/>
                <a:cs typeface="Trebuchet MS"/>
              </a:endParaRPr>
            </a:p>
            <a:p>
              <a:pPr marL="187960" indent="-114935">
                <a:lnSpc>
                  <a:spcPct val="100000"/>
                </a:lnSpc>
                <a:buFont typeface="Trebuchet MS"/>
                <a:buChar char="•"/>
                <a:tabLst>
                  <a:tab pos="188595" algn="l"/>
                </a:tabLst>
              </a:pPr>
              <a:r>
                <a:rPr sz="1400" b="1" spc="-5" dirty="0">
                  <a:latin typeface="Trebuchet MS"/>
                  <a:cs typeface="Trebuchet MS"/>
                </a:rPr>
                <a:t>Syntax</a:t>
              </a:r>
              <a:r>
                <a:rPr sz="1400" spc="-5" dirty="0">
                  <a:latin typeface="Trebuchet MS"/>
                  <a:cs typeface="Trebuchet MS"/>
                </a:rPr>
                <a:t>:</a:t>
              </a:r>
              <a:endParaRPr sz="1400">
                <a:latin typeface="Trebuchet MS"/>
                <a:cs typeface="Trebuchet MS"/>
              </a:endParaRPr>
            </a:p>
            <a:p>
              <a:pPr marL="73660">
                <a:lnSpc>
                  <a:spcPts val="1595"/>
                </a:lnSpc>
                <a:spcBef>
                  <a:spcPts val="5"/>
                </a:spcBef>
              </a:pPr>
              <a:r>
                <a:rPr sz="1400" spc="-5" dirty="0">
                  <a:latin typeface="Courier New"/>
                  <a:cs typeface="Courier New"/>
                </a:rPr>
                <a:t>while</a:t>
              </a:r>
              <a:r>
                <a:rPr sz="1400" spc="-10" dirty="0">
                  <a:latin typeface="Courier New"/>
                  <a:cs typeface="Courier New"/>
                </a:rPr>
                <a:t> (condition)</a:t>
              </a:r>
              <a:endParaRPr sz="1400">
                <a:latin typeface="Courier New"/>
                <a:cs typeface="Courier New"/>
              </a:endParaRPr>
            </a:p>
            <a:p>
              <a:pPr marL="73660" marR="303530">
                <a:lnSpc>
                  <a:spcPct val="91100"/>
                </a:lnSpc>
                <a:spcBef>
                  <a:spcPts val="65"/>
                </a:spcBef>
              </a:pPr>
              <a:r>
                <a:rPr sz="1400" spc="-5" dirty="0">
                  <a:latin typeface="Courier New"/>
                  <a:cs typeface="Courier New"/>
                </a:rPr>
                <a:t>{Statements to be  executed if</a:t>
              </a:r>
              <a:r>
                <a:rPr sz="1400" spc="-85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condition  is</a:t>
              </a:r>
              <a:r>
                <a:rPr sz="1400" spc="-15" dirty="0">
                  <a:latin typeface="Courier New"/>
                  <a:cs typeface="Courier New"/>
                </a:rPr>
                <a:t> </a:t>
              </a:r>
              <a:r>
                <a:rPr sz="1400" spc="-5" dirty="0">
                  <a:latin typeface="Courier New"/>
                  <a:cs typeface="Courier New"/>
                </a:rPr>
                <a:t>true}</a:t>
              </a:r>
              <a:endParaRPr sz="1400">
                <a:latin typeface="Courier New"/>
                <a:cs typeface="Courier New"/>
              </a:endParaRPr>
            </a:p>
          </p:txBody>
        </p:sp>
        <p:sp>
          <p:nvSpPr>
            <p:cNvPr id="15" name="object 7"/>
            <p:cNvSpPr txBox="1"/>
            <p:nvPr/>
          </p:nvSpPr>
          <p:spPr>
            <a:xfrm>
              <a:off x="6829806" y="1428750"/>
              <a:ext cx="2620010" cy="402590"/>
            </a:xfrm>
            <a:prstGeom prst="rect">
              <a:avLst/>
            </a:prstGeom>
            <a:solidFill>
              <a:srgbClr val="2D83C3"/>
            </a:solidFill>
          </p:spPr>
          <p:txBody>
            <a:bodyPr vert="horz" wrap="square" lIns="0" tIns="43180" rIns="0" bIns="0" rtlCol="0">
              <a:spAutoFit/>
            </a:bodyPr>
            <a:lstStyle/>
            <a:p>
              <a:pPr marL="869950">
                <a:lnSpc>
                  <a:spcPct val="100000"/>
                </a:lnSpc>
                <a:spcBef>
                  <a:spcPts val="340"/>
                </a:spcBef>
              </a:pPr>
              <a:r>
                <a:rPr sz="1800" b="1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For </a:t>
              </a:r>
              <a:r>
                <a:rPr sz="18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loop</a:t>
              </a:r>
              <a:endParaRPr sz="1800">
                <a:latin typeface="Trebuchet MS"/>
                <a:cs typeface="Trebuchet MS"/>
              </a:endParaRPr>
            </a:p>
          </p:txBody>
        </p:sp>
      </p:grpSp>
      <p:sp>
        <p:nvSpPr>
          <p:cNvPr id="16" name="object 8"/>
          <p:cNvSpPr txBox="1"/>
          <p:nvPr/>
        </p:nvSpPr>
        <p:spPr>
          <a:xfrm>
            <a:off x="8205679" y="2061821"/>
            <a:ext cx="2620010" cy="4349750"/>
          </a:xfrm>
          <a:prstGeom prst="rect">
            <a:avLst/>
          </a:prstGeom>
          <a:solidFill>
            <a:srgbClr val="CDD9E9">
              <a:alpha val="90194"/>
            </a:srgbClr>
          </a:solidFill>
        </p:spPr>
        <p:txBody>
          <a:bodyPr vert="horz" wrap="square" lIns="0" tIns="47625" rIns="0" bIns="0" rtlCol="0">
            <a:spAutoFit/>
          </a:bodyPr>
          <a:lstStyle/>
          <a:p>
            <a:pPr marL="187960" indent="-114935">
              <a:lnSpc>
                <a:spcPct val="100000"/>
              </a:lnSpc>
              <a:spcBef>
                <a:spcPts val="375"/>
              </a:spcBef>
              <a:buFont typeface="Trebuchet MS"/>
              <a:buChar char="•"/>
              <a:tabLst>
                <a:tab pos="188595" algn="l"/>
              </a:tabLst>
            </a:pPr>
            <a:r>
              <a:rPr sz="1400" b="1" spc="-5" dirty="0">
                <a:latin typeface="Trebuchet MS"/>
                <a:cs typeface="Trebuchet MS"/>
              </a:rPr>
              <a:t>Definition</a:t>
            </a:r>
            <a:r>
              <a:rPr sz="1400" spc="-5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474980" marR="231140" lvl="1" indent="-287020">
              <a:lnSpc>
                <a:spcPts val="1510"/>
              </a:lnSpc>
              <a:spcBef>
                <a:spcPts val="275"/>
              </a:spcBef>
              <a:buFont typeface="Courier New"/>
              <a:buChar char="o"/>
              <a:tabLst>
                <a:tab pos="474345" algn="l"/>
                <a:tab pos="475615" algn="l"/>
              </a:tabLst>
            </a:pPr>
            <a:r>
              <a:rPr sz="1400" dirty="0">
                <a:latin typeface="Trebuchet MS"/>
                <a:cs typeface="Trebuchet MS"/>
              </a:rPr>
              <a:t>The </a:t>
            </a:r>
            <a:r>
              <a:rPr sz="1400" spc="-5" dirty="0">
                <a:latin typeface="Trebuchet MS"/>
                <a:cs typeface="Trebuchet MS"/>
              </a:rPr>
              <a:t>'for' </a:t>
            </a:r>
            <a:r>
              <a:rPr sz="1400" dirty="0">
                <a:latin typeface="Trebuchet MS"/>
                <a:cs typeface="Trebuchet MS"/>
              </a:rPr>
              <a:t>loop </a:t>
            </a:r>
            <a:r>
              <a:rPr sz="1400" spc="-5" dirty="0">
                <a:latin typeface="Trebuchet MS"/>
                <a:cs typeface="Trebuchet MS"/>
              </a:rPr>
              <a:t>is </a:t>
            </a:r>
            <a:r>
              <a:rPr sz="1400" dirty="0">
                <a:latin typeface="Trebuchet MS"/>
                <a:cs typeface="Trebuchet MS"/>
              </a:rPr>
              <a:t>used </a:t>
            </a:r>
            <a:r>
              <a:rPr sz="1400" spc="-5" dirty="0">
                <a:latin typeface="Trebuchet MS"/>
                <a:cs typeface="Trebuchet MS"/>
              </a:rPr>
              <a:t>to  </a:t>
            </a:r>
            <a:r>
              <a:rPr sz="1400" dirty="0">
                <a:latin typeface="Trebuchet MS"/>
                <a:cs typeface="Trebuchet MS"/>
              </a:rPr>
              <a:t>execute a block of</a:t>
            </a:r>
            <a:r>
              <a:rPr sz="1400" spc="-1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code  multiple </a:t>
            </a:r>
            <a:r>
              <a:rPr sz="1400" spc="-5" dirty="0">
                <a:latin typeface="Trebuchet MS"/>
                <a:cs typeface="Trebuchet MS"/>
              </a:rPr>
              <a:t>times </a:t>
            </a:r>
            <a:r>
              <a:rPr sz="1400" dirty="0">
                <a:latin typeface="Trebuchet MS"/>
                <a:cs typeface="Trebuchet MS"/>
              </a:rPr>
              <a:t>for a  </a:t>
            </a:r>
            <a:r>
              <a:rPr sz="1400" spc="-5" dirty="0">
                <a:latin typeface="Trebuchet MS"/>
                <a:cs typeface="Trebuchet MS"/>
              </a:rPr>
              <a:t>specific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condition.</a:t>
            </a:r>
            <a:endParaRPr sz="1400" dirty="0">
              <a:latin typeface="Trebuchet MS"/>
              <a:cs typeface="Trebuchet MS"/>
            </a:endParaRPr>
          </a:p>
          <a:p>
            <a:pPr marL="474980" marR="169545" lvl="1" indent="-287020">
              <a:lnSpc>
                <a:spcPts val="1510"/>
              </a:lnSpc>
              <a:spcBef>
                <a:spcPts val="260"/>
              </a:spcBef>
              <a:buFont typeface="Courier New"/>
              <a:buChar char="o"/>
              <a:tabLst>
                <a:tab pos="474345" algn="l"/>
                <a:tab pos="475615" algn="l"/>
              </a:tabLst>
            </a:pPr>
            <a:r>
              <a:rPr sz="1400" dirty="0">
                <a:latin typeface="Trebuchet MS"/>
                <a:cs typeface="Trebuchet MS"/>
              </a:rPr>
              <a:t>It </a:t>
            </a:r>
            <a:r>
              <a:rPr sz="1400" spc="-5" dirty="0">
                <a:latin typeface="Trebuchet MS"/>
                <a:cs typeface="Trebuchet MS"/>
              </a:rPr>
              <a:t>has three parts: </a:t>
            </a:r>
            <a:r>
              <a:rPr sz="1400" dirty="0">
                <a:latin typeface="Trebuchet MS"/>
                <a:cs typeface="Trebuchet MS"/>
              </a:rPr>
              <a:t>the  loop </a:t>
            </a:r>
            <a:r>
              <a:rPr sz="1400" spc="-5" dirty="0">
                <a:latin typeface="Trebuchet MS"/>
                <a:cs typeface="Trebuchet MS"/>
              </a:rPr>
              <a:t>initialization, </a:t>
            </a:r>
            <a:r>
              <a:rPr sz="1400" dirty="0">
                <a:latin typeface="Trebuchet MS"/>
                <a:cs typeface="Trebuchet MS"/>
              </a:rPr>
              <a:t>the  </a:t>
            </a:r>
            <a:r>
              <a:rPr sz="1400" spc="-5" dirty="0">
                <a:latin typeface="Trebuchet MS"/>
                <a:cs typeface="Trebuchet MS"/>
              </a:rPr>
              <a:t>condition is true </a:t>
            </a:r>
            <a:r>
              <a:rPr sz="1400" dirty="0">
                <a:latin typeface="Trebuchet MS"/>
                <a:cs typeface="Trebuchet MS"/>
              </a:rPr>
              <a:t>or </a:t>
            </a:r>
            <a:r>
              <a:rPr sz="1400" spc="-5" dirty="0">
                <a:latin typeface="Trebuchet MS"/>
                <a:cs typeface="Trebuchet MS"/>
              </a:rPr>
              <a:t>not,  and </a:t>
            </a:r>
            <a:r>
              <a:rPr sz="1400" dirty="0">
                <a:latin typeface="Trebuchet MS"/>
                <a:cs typeface="Trebuchet MS"/>
              </a:rPr>
              <a:t>the </a:t>
            </a:r>
            <a:r>
              <a:rPr sz="1400" spc="-5" dirty="0">
                <a:latin typeface="Trebuchet MS"/>
                <a:cs typeface="Trebuchet MS"/>
              </a:rPr>
              <a:t>iteration  statement that can  increase </a:t>
            </a:r>
            <a:r>
              <a:rPr sz="1400" dirty="0">
                <a:latin typeface="Trebuchet MS"/>
                <a:cs typeface="Trebuchet MS"/>
              </a:rPr>
              <a:t>or </a:t>
            </a:r>
            <a:r>
              <a:rPr sz="1400" spc="-5" dirty="0">
                <a:latin typeface="Trebuchet MS"/>
                <a:cs typeface="Trebuchet MS"/>
              </a:rPr>
              <a:t>decrease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  </a:t>
            </a:r>
            <a:r>
              <a:rPr sz="1400" spc="-25" dirty="0">
                <a:latin typeface="Trebuchet MS"/>
                <a:cs typeface="Trebuchet MS"/>
              </a:rPr>
              <a:t>counter.</a:t>
            </a:r>
            <a:endParaRPr sz="1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ourier New"/>
              <a:buChar char="o"/>
            </a:pPr>
            <a:endParaRPr sz="1550" dirty="0">
              <a:latin typeface="Trebuchet MS"/>
              <a:cs typeface="Trebuchet MS"/>
            </a:endParaRPr>
          </a:p>
          <a:p>
            <a:pPr marL="187960" indent="-114935">
              <a:lnSpc>
                <a:spcPct val="100000"/>
              </a:lnSpc>
              <a:spcBef>
                <a:spcPts val="5"/>
              </a:spcBef>
              <a:buFont typeface="Trebuchet MS"/>
              <a:buChar char="•"/>
              <a:tabLst>
                <a:tab pos="188595" algn="l"/>
              </a:tabLst>
            </a:pPr>
            <a:r>
              <a:rPr sz="1400" b="1" spc="-5" dirty="0">
                <a:latin typeface="Trebuchet MS"/>
                <a:cs typeface="Trebuchet MS"/>
              </a:rPr>
              <a:t>Syntax</a:t>
            </a:r>
            <a:r>
              <a:rPr sz="1400" spc="-5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73660" marR="409575" algn="just">
              <a:lnSpc>
                <a:spcPts val="1510"/>
              </a:lnSpc>
              <a:spcBef>
                <a:spcPts val="190"/>
              </a:spcBef>
            </a:pPr>
            <a:r>
              <a:rPr sz="1400" spc="-5" dirty="0">
                <a:latin typeface="Courier New"/>
                <a:cs typeface="Courier New"/>
              </a:rPr>
              <a:t>for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(initialization;  condition;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iteration  statement)</a:t>
            </a:r>
            <a:endParaRPr sz="1400" dirty="0">
              <a:latin typeface="Courier New"/>
              <a:cs typeface="Courier New"/>
            </a:endParaRPr>
          </a:p>
          <a:p>
            <a:pPr marL="73660" marR="729615">
              <a:lnSpc>
                <a:spcPts val="151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{Statements to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be  executed if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test</a:t>
            </a:r>
            <a:endParaRPr sz="1400" dirty="0">
              <a:latin typeface="Courier New"/>
              <a:cs typeface="Courier New"/>
            </a:endParaRPr>
          </a:p>
          <a:p>
            <a:pPr marL="73660">
              <a:lnSpc>
                <a:spcPts val="1530"/>
              </a:lnSpc>
            </a:pPr>
            <a:r>
              <a:rPr sz="1400" spc="-5" dirty="0">
                <a:latin typeface="Courier New"/>
                <a:cs typeface="Courier New"/>
              </a:rPr>
              <a:t>condition </a:t>
            </a:r>
            <a:r>
              <a:rPr sz="1400" spc="-10" dirty="0">
                <a:latin typeface="Courier New"/>
                <a:cs typeface="Courier New"/>
              </a:rPr>
              <a:t>is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true}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211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Object-Oriented </a:t>
            </a:r>
            <a:r>
              <a:rPr lang="en-US" spc="-20" dirty="0"/>
              <a:t>Programming</a:t>
            </a:r>
            <a:r>
              <a:rPr lang="en-US" spc="-40" dirty="0"/>
              <a:t> </a:t>
            </a:r>
            <a:r>
              <a:rPr lang="en-US" spc="-5" dirty="0"/>
              <a:t>(OOP)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lang="en-US" sz="1400" spc="235" dirty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lang="en-US" sz="1400" spc="235" dirty="0" smtClean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lang="en-US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lang="en-US" sz="1600" spc="-90" dirty="0">
                <a:solidFill>
                  <a:srgbClr val="404040"/>
                </a:solidFill>
                <a:latin typeface="Trebuchet MS"/>
                <a:cs typeface="Trebuchet MS"/>
              </a:rPr>
              <a:t>OOP,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major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building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block of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script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is an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 object.</a:t>
            </a:r>
            <a:endParaRPr lang="en-US" sz="16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object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is 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scripting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unit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consisting of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state (variables)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behavior  (methods).</a:t>
            </a:r>
            <a:endParaRPr lang="en-US"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400" spc="235" dirty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lang="en-US" sz="1400" spc="235" dirty="0" smtClean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lang="en-US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JavaScript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is an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OOP-based scripting</a:t>
            </a:r>
            <a:r>
              <a:rPr lang="en-US"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language.</a:t>
            </a:r>
            <a:endParaRPr lang="en-US" sz="1600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80775" y="3441101"/>
            <a:ext cx="4673143" cy="2511643"/>
            <a:chOff x="2339085" y="3073654"/>
            <a:chExt cx="4673143" cy="2779395"/>
          </a:xfrm>
        </p:grpSpPr>
        <p:sp>
          <p:nvSpPr>
            <p:cNvPr id="5" name="object 4"/>
            <p:cNvSpPr/>
            <p:nvPr/>
          </p:nvSpPr>
          <p:spPr>
            <a:xfrm>
              <a:off x="3999738" y="4501134"/>
              <a:ext cx="1351915" cy="1351915"/>
            </a:xfrm>
            <a:custGeom>
              <a:avLst/>
              <a:gdLst/>
              <a:ahLst/>
              <a:cxnLst/>
              <a:rect l="l" t="t" r="r" b="b"/>
              <a:pathLst>
                <a:path w="1351914" h="1351914">
                  <a:moveTo>
                    <a:pt x="675894" y="0"/>
                  </a:moveTo>
                  <a:lnTo>
                    <a:pt x="627623" y="1697"/>
                  </a:lnTo>
                  <a:lnTo>
                    <a:pt x="580269" y="6711"/>
                  </a:lnTo>
                  <a:lnTo>
                    <a:pt x="533946" y="14930"/>
                  </a:lnTo>
                  <a:lnTo>
                    <a:pt x="488767" y="26237"/>
                  </a:lnTo>
                  <a:lnTo>
                    <a:pt x="444847" y="40519"/>
                  </a:lnTo>
                  <a:lnTo>
                    <a:pt x="402301" y="57661"/>
                  </a:lnTo>
                  <a:lnTo>
                    <a:pt x="361243" y="77550"/>
                  </a:lnTo>
                  <a:lnTo>
                    <a:pt x="321788" y="100070"/>
                  </a:lnTo>
                  <a:lnTo>
                    <a:pt x="284049" y="125107"/>
                  </a:lnTo>
                  <a:lnTo>
                    <a:pt x="248141" y="152547"/>
                  </a:lnTo>
                  <a:lnTo>
                    <a:pt x="214178" y="182276"/>
                  </a:lnTo>
                  <a:lnTo>
                    <a:pt x="182276" y="214178"/>
                  </a:lnTo>
                  <a:lnTo>
                    <a:pt x="152547" y="248141"/>
                  </a:lnTo>
                  <a:lnTo>
                    <a:pt x="125107" y="284049"/>
                  </a:lnTo>
                  <a:lnTo>
                    <a:pt x="100070" y="321788"/>
                  </a:lnTo>
                  <a:lnTo>
                    <a:pt x="77550" y="361243"/>
                  </a:lnTo>
                  <a:lnTo>
                    <a:pt x="57661" y="402301"/>
                  </a:lnTo>
                  <a:lnTo>
                    <a:pt x="40519" y="444847"/>
                  </a:lnTo>
                  <a:lnTo>
                    <a:pt x="26237" y="488767"/>
                  </a:lnTo>
                  <a:lnTo>
                    <a:pt x="14930" y="533946"/>
                  </a:lnTo>
                  <a:lnTo>
                    <a:pt x="6711" y="580269"/>
                  </a:lnTo>
                  <a:lnTo>
                    <a:pt x="1697" y="627623"/>
                  </a:lnTo>
                  <a:lnTo>
                    <a:pt x="0" y="675894"/>
                  </a:lnTo>
                  <a:lnTo>
                    <a:pt x="1697" y="724164"/>
                  </a:lnTo>
                  <a:lnTo>
                    <a:pt x="6711" y="771518"/>
                  </a:lnTo>
                  <a:lnTo>
                    <a:pt x="14930" y="817841"/>
                  </a:lnTo>
                  <a:lnTo>
                    <a:pt x="26237" y="863020"/>
                  </a:lnTo>
                  <a:lnTo>
                    <a:pt x="40519" y="906940"/>
                  </a:lnTo>
                  <a:lnTo>
                    <a:pt x="57661" y="949486"/>
                  </a:lnTo>
                  <a:lnTo>
                    <a:pt x="77550" y="990544"/>
                  </a:lnTo>
                  <a:lnTo>
                    <a:pt x="100070" y="1029999"/>
                  </a:lnTo>
                  <a:lnTo>
                    <a:pt x="125107" y="1067738"/>
                  </a:lnTo>
                  <a:lnTo>
                    <a:pt x="152547" y="1103646"/>
                  </a:lnTo>
                  <a:lnTo>
                    <a:pt x="182276" y="1137609"/>
                  </a:lnTo>
                  <a:lnTo>
                    <a:pt x="214178" y="1169511"/>
                  </a:lnTo>
                  <a:lnTo>
                    <a:pt x="248141" y="1199240"/>
                  </a:lnTo>
                  <a:lnTo>
                    <a:pt x="284049" y="1226680"/>
                  </a:lnTo>
                  <a:lnTo>
                    <a:pt x="321788" y="1251717"/>
                  </a:lnTo>
                  <a:lnTo>
                    <a:pt x="361243" y="1274237"/>
                  </a:lnTo>
                  <a:lnTo>
                    <a:pt x="402301" y="1294126"/>
                  </a:lnTo>
                  <a:lnTo>
                    <a:pt x="444847" y="1311268"/>
                  </a:lnTo>
                  <a:lnTo>
                    <a:pt x="488767" y="1325550"/>
                  </a:lnTo>
                  <a:lnTo>
                    <a:pt x="533946" y="1336857"/>
                  </a:lnTo>
                  <a:lnTo>
                    <a:pt x="580269" y="1345076"/>
                  </a:lnTo>
                  <a:lnTo>
                    <a:pt x="627623" y="1350090"/>
                  </a:lnTo>
                  <a:lnTo>
                    <a:pt x="675894" y="1351788"/>
                  </a:lnTo>
                  <a:lnTo>
                    <a:pt x="724164" y="1350090"/>
                  </a:lnTo>
                  <a:lnTo>
                    <a:pt x="771518" y="1345076"/>
                  </a:lnTo>
                  <a:lnTo>
                    <a:pt x="817841" y="1336857"/>
                  </a:lnTo>
                  <a:lnTo>
                    <a:pt x="863020" y="1325550"/>
                  </a:lnTo>
                  <a:lnTo>
                    <a:pt x="906940" y="1311268"/>
                  </a:lnTo>
                  <a:lnTo>
                    <a:pt x="949486" y="1294126"/>
                  </a:lnTo>
                  <a:lnTo>
                    <a:pt x="990544" y="1274237"/>
                  </a:lnTo>
                  <a:lnTo>
                    <a:pt x="1029999" y="1251717"/>
                  </a:lnTo>
                  <a:lnTo>
                    <a:pt x="1067738" y="1226680"/>
                  </a:lnTo>
                  <a:lnTo>
                    <a:pt x="1103646" y="1199240"/>
                  </a:lnTo>
                  <a:lnTo>
                    <a:pt x="1137609" y="1169511"/>
                  </a:lnTo>
                  <a:lnTo>
                    <a:pt x="1169511" y="1137609"/>
                  </a:lnTo>
                  <a:lnTo>
                    <a:pt x="1199240" y="1103646"/>
                  </a:lnTo>
                  <a:lnTo>
                    <a:pt x="1226680" y="1067738"/>
                  </a:lnTo>
                  <a:lnTo>
                    <a:pt x="1251717" y="1029999"/>
                  </a:lnTo>
                  <a:lnTo>
                    <a:pt x="1274237" y="990544"/>
                  </a:lnTo>
                  <a:lnTo>
                    <a:pt x="1294126" y="949486"/>
                  </a:lnTo>
                  <a:lnTo>
                    <a:pt x="1311268" y="906940"/>
                  </a:lnTo>
                  <a:lnTo>
                    <a:pt x="1325550" y="863020"/>
                  </a:lnTo>
                  <a:lnTo>
                    <a:pt x="1336857" y="817841"/>
                  </a:lnTo>
                  <a:lnTo>
                    <a:pt x="1345076" y="771518"/>
                  </a:lnTo>
                  <a:lnTo>
                    <a:pt x="1350090" y="724164"/>
                  </a:lnTo>
                  <a:lnTo>
                    <a:pt x="1351788" y="675894"/>
                  </a:lnTo>
                  <a:lnTo>
                    <a:pt x="1350090" y="627623"/>
                  </a:lnTo>
                  <a:lnTo>
                    <a:pt x="1345076" y="580269"/>
                  </a:lnTo>
                  <a:lnTo>
                    <a:pt x="1336857" y="533946"/>
                  </a:lnTo>
                  <a:lnTo>
                    <a:pt x="1325550" y="488767"/>
                  </a:lnTo>
                  <a:lnTo>
                    <a:pt x="1311268" y="444847"/>
                  </a:lnTo>
                  <a:lnTo>
                    <a:pt x="1294126" y="402301"/>
                  </a:lnTo>
                  <a:lnTo>
                    <a:pt x="1274237" y="361243"/>
                  </a:lnTo>
                  <a:lnTo>
                    <a:pt x="1251717" y="321788"/>
                  </a:lnTo>
                  <a:lnTo>
                    <a:pt x="1226680" y="284049"/>
                  </a:lnTo>
                  <a:lnTo>
                    <a:pt x="1199240" y="248141"/>
                  </a:lnTo>
                  <a:lnTo>
                    <a:pt x="1169511" y="214178"/>
                  </a:lnTo>
                  <a:lnTo>
                    <a:pt x="1137609" y="182276"/>
                  </a:lnTo>
                  <a:lnTo>
                    <a:pt x="1103646" y="152547"/>
                  </a:lnTo>
                  <a:lnTo>
                    <a:pt x="1067738" y="125107"/>
                  </a:lnTo>
                  <a:lnTo>
                    <a:pt x="1029999" y="100070"/>
                  </a:lnTo>
                  <a:lnTo>
                    <a:pt x="990544" y="77550"/>
                  </a:lnTo>
                  <a:lnTo>
                    <a:pt x="949486" y="57661"/>
                  </a:lnTo>
                  <a:lnTo>
                    <a:pt x="906940" y="40519"/>
                  </a:lnTo>
                  <a:lnTo>
                    <a:pt x="863020" y="26237"/>
                  </a:lnTo>
                  <a:lnTo>
                    <a:pt x="817841" y="14930"/>
                  </a:lnTo>
                  <a:lnTo>
                    <a:pt x="771518" y="6711"/>
                  </a:lnTo>
                  <a:lnTo>
                    <a:pt x="724164" y="1697"/>
                  </a:lnTo>
                  <a:lnTo>
                    <a:pt x="675894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 txBox="1"/>
            <p:nvPr/>
          </p:nvSpPr>
          <p:spPr>
            <a:xfrm>
              <a:off x="4323626" y="4915293"/>
              <a:ext cx="70231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OOP</a:t>
              </a:r>
              <a:endParaRPr sz="2800">
                <a:latin typeface="Trebuchet MS"/>
                <a:cs typeface="Trebuchet MS"/>
              </a:endParaRPr>
            </a:p>
          </p:txBody>
        </p:sp>
        <p:grpSp>
          <p:nvGrpSpPr>
            <p:cNvPr id="7" name="object 6"/>
            <p:cNvGrpSpPr/>
            <p:nvPr/>
          </p:nvGrpSpPr>
          <p:grpSpPr>
            <a:xfrm>
              <a:off x="2339085" y="4201414"/>
              <a:ext cx="1626235" cy="1049020"/>
              <a:chOff x="2339085" y="4201414"/>
              <a:chExt cx="1626235" cy="1049020"/>
            </a:xfrm>
          </p:grpSpPr>
          <p:sp>
            <p:nvSpPr>
              <p:cNvPr id="23" name="object 7"/>
              <p:cNvSpPr/>
              <p:nvPr/>
            </p:nvSpPr>
            <p:spPr>
              <a:xfrm>
                <a:off x="2961589" y="4613541"/>
                <a:ext cx="1003300" cy="509270"/>
              </a:xfrm>
              <a:custGeom>
                <a:avLst/>
                <a:gdLst/>
                <a:ahLst/>
                <a:cxnLst/>
                <a:rect l="l" t="t" r="r" b="b"/>
                <a:pathLst>
                  <a:path w="1003300" h="509270">
                    <a:moveTo>
                      <a:pt x="59867" y="0"/>
                    </a:moveTo>
                    <a:lnTo>
                      <a:pt x="0" y="223405"/>
                    </a:lnTo>
                    <a:lnTo>
                      <a:pt x="787184" y="434339"/>
                    </a:lnTo>
                    <a:lnTo>
                      <a:pt x="767232" y="508812"/>
                    </a:lnTo>
                    <a:lnTo>
                      <a:pt x="1003300" y="372516"/>
                    </a:lnTo>
                    <a:lnTo>
                      <a:pt x="867003" y="136448"/>
                    </a:lnTo>
                    <a:lnTo>
                      <a:pt x="847051" y="210921"/>
                    </a:lnTo>
                    <a:lnTo>
                      <a:pt x="59867" y="0"/>
                    </a:lnTo>
                    <a:close/>
                  </a:path>
                </a:pathLst>
              </a:custGeom>
              <a:solidFill>
                <a:srgbClr val="2D83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8"/>
              <p:cNvSpPr/>
              <p:nvPr/>
            </p:nvSpPr>
            <p:spPr>
              <a:xfrm>
                <a:off x="2349245" y="4211574"/>
                <a:ext cx="1286510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1286510" h="1028700">
                    <a:moveTo>
                      <a:pt x="1183386" y="0"/>
                    </a:moveTo>
                    <a:lnTo>
                      <a:pt x="102870" y="0"/>
                    </a:lnTo>
                    <a:lnTo>
                      <a:pt x="62825" y="8084"/>
                    </a:lnTo>
                    <a:lnTo>
                      <a:pt x="30127" y="30132"/>
                    </a:lnTo>
                    <a:lnTo>
                      <a:pt x="8083" y="62831"/>
                    </a:lnTo>
                    <a:lnTo>
                      <a:pt x="0" y="102869"/>
                    </a:lnTo>
                    <a:lnTo>
                      <a:pt x="0" y="925829"/>
                    </a:lnTo>
                    <a:lnTo>
                      <a:pt x="8083" y="965874"/>
                    </a:lnTo>
                    <a:lnTo>
                      <a:pt x="30127" y="998572"/>
                    </a:lnTo>
                    <a:lnTo>
                      <a:pt x="62825" y="1020616"/>
                    </a:lnTo>
                    <a:lnTo>
                      <a:pt x="102870" y="1028700"/>
                    </a:lnTo>
                    <a:lnTo>
                      <a:pt x="1183386" y="1028700"/>
                    </a:lnTo>
                    <a:lnTo>
                      <a:pt x="1223430" y="1020616"/>
                    </a:lnTo>
                    <a:lnTo>
                      <a:pt x="1256128" y="998572"/>
                    </a:lnTo>
                    <a:lnTo>
                      <a:pt x="1278172" y="965874"/>
                    </a:lnTo>
                    <a:lnTo>
                      <a:pt x="1286256" y="925829"/>
                    </a:lnTo>
                    <a:lnTo>
                      <a:pt x="1286256" y="102869"/>
                    </a:lnTo>
                    <a:lnTo>
                      <a:pt x="1278172" y="62831"/>
                    </a:lnTo>
                    <a:lnTo>
                      <a:pt x="1256128" y="30132"/>
                    </a:lnTo>
                    <a:lnTo>
                      <a:pt x="1223430" y="8084"/>
                    </a:lnTo>
                    <a:lnTo>
                      <a:pt x="1183386" y="0"/>
                    </a:lnTo>
                    <a:close/>
                  </a:path>
                </a:pathLst>
              </a:custGeom>
              <a:solidFill>
                <a:srgbClr val="2D83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9"/>
              <p:cNvSpPr/>
              <p:nvPr/>
            </p:nvSpPr>
            <p:spPr>
              <a:xfrm>
                <a:off x="2349245" y="4211574"/>
                <a:ext cx="1286510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1286510" h="1028700">
                    <a:moveTo>
                      <a:pt x="0" y="102869"/>
                    </a:moveTo>
                    <a:lnTo>
                      <a:pt x="8083" y="62831"/>
                    </a:lnTo>
                    <a:lnTo>
                      <a:pt x="30127" y="30132"/>
                    </a:lnTo>
                    <a:lnTo>
                      <a:pt x="62825" y="8084"/>
                    </a:lnTo>
                    <a:lnTo>
                      <a:pt x="102870" y="0"/>
                    </a:lnTo>
                    <a:lnTo>
                      <a:pt x="1183386" y="0"/>
                    </a:lnTo>
                    <a:lnTo>
                      <a:pt x="1223430" y="8084"/>
                    </a:lnTo>
                    <a:lnTo>
                      <a:pt x="1256128" y="30132"/>
                    </a:lnTo>
                    <a:lnTo>
                      <a:pt x="1278172" y="62831"/>
                    </a:lnTo>
                    <a:lnTo>
                      <a:pt x="1286256" y="102869"/>
                    </a:lnTo>
                    <a:lnTo>
                      <a:pt x="1286256" y="925829"/>
                    </a:lnTo>
                    <a:lnTo>
                      <a:pt x="1278172" y="965874"/>
                    </a:lnTo>
                    <a:lnTo>
                      <a:pt x="1256128" y="998572"/>
                    </a:lnTo>
                    <a:lnTo>
                      <a:pt x="1223430" y="1020616"/>
                    </a:lnTo>
                    <a:lnTo>
                      <a:pt x="1183386" y="1028700"/>
                    </a:lnTo>
                    <a:lnTo>
                      <a:pt x="102870" y="1028700"/>
                    </a:lnTo>
                    <a:lnTo>
                      <a:pt x="62825" y="1020616"/>
                    </a:lnTo>
                    <a:lnTo>
                      <a:pt x="30127" y="998572"/>
                    </a:lnTo>
                    <a:lnTo>
                      <a:pt x="8083" y="965874"/>
                    </a:lnTo>
                    <a:lnTo>
                      <a:pt x="0" y="925829"/>
                    </a:lnTo>
                    <a:lnTo>
                      <a:pt x="0" y="102869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10"/>
            <p:cNvSpPr txBox="1"/>
            <p:nvPr/>
          </p:nvSpPr>
          <p:spPr>
            <a:xfrm>
              <a:off x="2524188" y="4494733"/>
              <a:ext cx="934719" cy="425450"/>
            </a:xfrm>
            <a:prstGeom prst="rect">
              <a:avLst/>
            </a:prstGeom>
          </p:spPr>
          <p:txBody>
            <a:bodyPr vert="horz" wrap="square" lIns="0" tIns="42545" rIns="0" bIns="0" rtlCol="0">
              <a:spAutoFit/>
            </a:bodyPr>
            <a:lstStyle/>
            <a:p>
              <a:pPr marL="160020" marR="5080" indent="-147955">
                <a:lnSpc>
                  <a:spcPts val="1460"/>
                </a:lnSpc>
                <a:spcBef>
                  <a:spcPts val="335"/>
                </a:spcBef>
              </a:pPr>
              <a:r>
                <a:rPr sz="1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Classes</a:t>
              </a:r>
              <a:r>
                <a:rPr sz="1400" spc="-6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and  </a:t>
              </a:r>
              <a:r>
                <a:rPr sz="1400" dirty="0">
                  <a:solidFill>
                    <a:srgbClr val="FFFFFF"/>
                  </a:solidFill>
                  <a:latin typeface="Trebuchet MS"/>
                  <a:cs typeface="Trebuchet MS"/>
                </a:rPr>
                <a:t>Objects</a:t>
              </a:r>
              <a:endParaRPr sz="1400">
                <a:latin typeface="Trebuchet MS"/>
                <a:cs typeface="Trebuchet MS"/>
              </a:endParaRPr>
            </a:p>
          </p:txBody>
        </p:sp>
        <p:grpSp>
          <p:nvGrpSpPr>
            <p:cNvPr id="9" name="object 11"/>
            <p:cNvGrpSpPr/>
            <p:nvPr/>
          </p:nvGrpSpPr>
          <p:grpSpPr>
            <a:xfrm>
              <a:off x="3287014" y="3073654"/>
              <a:ext cx="1305560" cy="1437005"/>
              <a:chOff x="3287014" y="3073654"/>
              <a:chExt cx="1305560" cy="1437005"/>
            </a:xfrm>
          </p:grpSpPr>
          <p:sp>
            <p:nvSpPr>
              <p:cNvPr id="20" name="object 12"/>
              <p:cNvSpPr/>
              <p:nvPr/>
            </p:nvSpPr>
            <p:spPr>
              <a:xfrm>
                <a:off x="3833507" y="3548011"/>
                <a:ext cx="624205" cy="962660"/>
              </a:xfrm>
              <a:custGeom>
                <a:avLst/>
                <a:gdLst/>
                <a:ahLst/>
                <a:cxnLst/>
                <a:rect l="l" t="t" r="r" b="b"/>
                <a:pathLst>
                  <a:path w="624204" h="962660">
                    <a:moveTo>
                      <a:pt x="209638" y="0"/>
                    </a:moveTo>
                    <a:lnTo>
                      <a:pt x="0" y="97751"/>
                    </a:lnTo>
                    <a:lnTo>
                      <a:pt x="344423" y="836345"/>
                    </a:lnTo>
                    <a:lnTo>
                      <a:pt x="274548" y="868934"/>
                    </a:lnTo>
                    <a:lnTo>
                      <a:pt x="530694" y="962164"/>
                    </a:lnTo>
                    <a:lnTo>
                      <a:pt x="623925" y="706018"/>
                    </a:lnTo>
                    <a:lnTo>
                      <a:pt x="554050" y="738593"/>
                    </a:lnTo>
                    <a:lnTo>
                      <a:pt x="209638" y="0"/>
                    </a:lnTo>
                    <a:close/>
                  </a:path>
                </a:pathLst>
              </a:custGeom>
              <a:solidFill>
                <a:srgbClr val="30AFC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3"/>
              <p:cNvSpPr/>
              <p:nvPr/>
            </p:nvSpPr>
            <p:spPr>
              <a:xfrm>
                <a:off x="3297174" y="3083814"/>
                <a:ext cx="1285240" cy="1027430"/>
              </a:xfrm>
              <a:custGeom>
                <a:avLst/>
                <a:gdLst/>
                <a:ahLst/>
                <a:cxnLst/>
                <a:rect l="l" t="t" r="r" b="b"/>
                <a:pathLst>
                  <a:path w="1285239" h="1027429">
                    <a:moveTo>
                      <a:pt x="1182014" y="0"/>
                    </a:moveTo>
                    <a:lnTo>
                      <a:pt x="102717" y="0"/>
                    </a:lnTo>
                    <a:lnTo>
                      <a:pt x="62734" y="8071"/>
                    </a:lnTo>
                    <a:lnTo>
                      <a:pt x="30084" y="30084"/>
                    </a:lnTo>
                    <a:lnTo>
                      <a:pt x="8071" y="62734"/>
                    </a:lnTo>
                    <a:lnTo>
                      <a:pt x="0" y="102717"/>
                    </a:lnTo>
                    <a:lnTo>
                      <a:pt x="0" y="924458"/>
                    </a:lnTo>
                    <a:lnTo>
                      <a:pt x="8071" y="964441"/>
                    </a:lnTo>
                    <a:lnTo>
                      <a:pt x="30084" y="997091"/>
                    </a:lnTo>
                    <a:lnTo>
                      <a:pt x="62734" y="1019104"/>
                    </a:lnTo>
                    <a:lnTo>
                      <a:pt x="102717" y="1027176"/>
                    </a:lnTo>
                    <a:lnTo>
                      <a:pt x="1182014" y="1027176"/>
                    </a:lnTo>
                    <a:lnTo>
                      <a:pt x="1221997" y="1019104"/>
                    </a:lnTo>
                    <a:lnTo>
                      <a:pt x="1254647" y="997091"/>
                    </a:lnTo>
                    <a:lnTo>
                      <a:pt x="1276660" y="964441"/>
                    </a:lnTo>
                    <a:lnTo>
                      <a:pt x="1284732" y="924458"/>
                    </a:lnTo>
                    <a:lnTo>
                      <a:pt x="1284732" y="102717"/>
                    </a:lnTo>
                    <a:lnTo>
                      <a:pt x="1276660" y="62734"/>
                    </a:lnTo>
                    <a:lnTo>
                      <a:pt x="1254647" y="30084"/>
                    </a:lnTo>
                    <a:lnTo>
                      <a:pt x="1221997" y="8071"/>
                    </a:lnTo>
                    <a:lnTo>
                      <a:pt x="1182014" y="0"/>
                    </a:lnTo>
                    <a:close/>
                  </a:path>
                </a:pathLst>
              </a:custGeom>
              <a:solidFill>
                <a:srgbClr val="30AFC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4"/>
              <p:cNvSpPr/>
              <p:nvPr/>
            </p:nvSpPr>
            <p:spPr>
              <a:xfrm>
                <a:off x="3297174" y="3083814"/>
                <a:ext cx="1285240" cy="1027430"/>
              </a:xfrm>
              <a:custGeom>
                <a:avLst/>
                <a:gdLst/>
                <a:ahLst/>
                <a:cxnLst/>
                <a:rect l="l" t="t" r="r" b="b"/>
                <a:pathLst>
                  <a:path w="1285239" h="1027429">
                    <a:moveTo>
                      <a:pt x="0" y="102717"/>
                    </a:moveTo>
                    <a:lnTo>
                      <a:pt x="8071" y="62734"/>
                    </a:lnTo>
                    <a:lnTo>
                      <a:pt x="30084" y="30084"/>
                    </a:lnTo>
                    <a:lnTo>
                      <a:pt x="62734" y="8071"/>
                    </a:lnTo>
                    <a:lnTo>
                      <a:pt x="102717" y="0"/>
                    </a:lnTo>
                    <a:lnTo>
                      <a:pt x="1182014" y="0"/>
                    </a:lnTo>
                    <a:lnTo>
                      <a:pt x="1221997" y="8071"/>
                    </a:lnTo>
                    <a:lnTo>
                      <a:pt x="1254647" y="30084"/>
                    </a:lnTo>
                    <a:lnTo>
                      <a:pt x="1276660" y="62734"/>
                    </a:lnTo>
                    <a:lnTo>
                      <a:pt x="1284732" y="102717"/>
                    </a:lnTo>
                    <a:lnTo>
                      <a:pt x="1284732" y="924458"/>
                    </a:lnTo>
                    <a:lnTo>
                      <a:pt x="1276660" y="964441"/>
                    </a:lnTo>
                    <a:lnTo>
                      <a:pt x="1254647" y="997091"/>
                    </a:lnTo>
                    <a:lnTo>
                      <a:pt x="1221997" y="1019104"/>
                    </a:lnTo>
                    <a:lnTo>
                      <a:pt x="1182014" y="1027176"/>
                    </a:lnTo>
                    <a:lnTo>
                      <a:pt x="102717" y="1027176"/>
                    </a:lnTo>
                    <a:lnTo>
                      <a:pt x="62734" y="1019104"/>
                    </a:lnTo>
                    <a:lnTo>
                      <a:pt x="30084" y="997091"/>
                    </a:lnTo>
                    <a:lnTo>
                      <a:pt x="8071" y="964441"/>
                    </a:lnTo>
                    <a:lnTo>
                      <a:pt x="0" y="924458"/>
                    </a:lnTo>
                    <a:lnTo>
                      <a:pt x="0" y="102717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5"/>
            <p:cNvSpPr txBox="1"/>
            <p:nvPr/>
          </p:nvSpPr>
          <p:spPr>
            <a:xfrm>
              <a:off x="3371900" y="3459276"/>
              <a:ext cx="113347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Polymorphism</a:t>
              </a:r>
              <a:endParaRPr sz="1400">
                <a:latin typeface="Trebuchet MS"/>
                <a:cs typeface="Trebuchet MS"/>
              </a:endParaRPr>
            </a:p>
          </p:txBody>
        </p:sp>
        <p:grpSp>
          <p:nvGrpSpPr>
            <p:cNvPr id="11" name="object 16"/>
            <p:cNvGrpSpPr/>
            <p:nvPr/>
          </p:nvGrpSpPr>
          <p:grpSpPr>
            <a:xfrm>
              <a:off x="4993894" y="3085845"/>
              <a:ext cx="1305560" cy="1461135"/>
              <a:chOff x="4993894" y="3085845"/>
              <a:chExt cx="1305560" cy="1461135"/>
            </a:xfrm>
          </p:grpSpPr>
          <p:sp>
            <p:nvSpPr>
              <p:cNvPr id="18" name="object 17"/>
              <p:cNvSpPr/>
              <p:nvPr/>
            </p:nvSpPr>
            <p:spPr>
              <a:xfrm>
                <a:off x="5002365" y="3096005"/>
                <a:ext cx="1286510" cy="1450975"/>
              </a:xfrm>
              <a:custGeom>
                <a:avLst/>
                <a:gdLst/>
                <a:ahLst/>
                <a:cxnLst/>
                <a:rect l="l" t="t" r="r" b="b"/>
                <a:pathLst>
                  <a:path w="1286510" h="1450975">
                    <a:moveTo>
                      <a:pt x="1286421" y="102870"/>
                    </a:moveTo>
                    <a:lnTo>
                      <a:pt x="1278331" y="62826"/>
                    </a:lnTo>
                    <a:lnTo>
                      <a:pt x="1256284" y="30137"/>
                    </a:lnTo>
                    <a:lnTo>
                      <a:pt x="1223594" y="8089"/>
                    </a:lnTo>
                    <a:lnTo>
                      <a:pt x="1183551" y="0"/>
                    </a:lnTo>
                    <a:lnTo>
                      <a:pt x="104559" y="0"/>
                    </a:lnTo>
                    <a:lnTo>
                      <a:pt x="64503" y="8089"/>
                    </a:lnTo>
                    <a:lnTo>
                      <a:pt x="31813" y="30137"/>
                    </a:lnTo>
                    <a:lnTo>
                      <a:pt x="9766" y="62826"/>
                    </a:lnTo>
                    <a:lnTo>
                      <a:pt x="1689" y="102870"/>
                    </a:lnTo>
                    <a:lnTo>
                      <a:pt x="1689" y="925830"/>
                    </a:lnTo>
                    <a:lnTo>
                      <a:pt x="9766" y="965873"/>
                    </a:lnTo>
                    <a:lnTo>
                      <a:pt x="31813" y="998575"/>
                    </a:lnTo>
                    <a:lnTo>
                      <a:pt x="64503" y="1020622"/>
                    </a:lnTo>
                    <a:lnTo>
                      <a:pt x="104559" y="1028700"/>
                    </a:lnTo>
                    <a:lnTo>
                      <a:pt x="187769" y="1028700"/>
                    </a:lnTo>
                    <a:lnTo>
                      <a:pt x="65544" y="1226032"/>
                    </a:lnTo>
                    <a:lnTo>
                      <a:pt x="0" y="1185430"/>
                    </a:lnTo>
                    <a:lnTo>
                      <a:pt x="62357" y="1450784"/>
                    </a:lnTo>
                    <a:lnTo>
                      <a:pt x="327710" y="1388427"/>
                    </a:lnTo>
                    <a:lnTo>
                      <a:pt x="262166" y="1347825"/>
                    </a:lnTo>
                    <a:lnTo>
                      <a:pt x="459828" y="1028700"/>
                    </a:lnTo>
                    <a:lnTo>
                      <a:pt x="1183551" y="1028700"/>
                    </a:lnTo>
                    <a:lnTo>
                      <a:pt x="1223594" y="1020622"/>
                    </a:lnTo>
                    <a:lnTo>
                      <a:pt x="1256284" y="998575"/>
                    </a:lnTo>
                    <a:lnTo>
                      <a:pt x="1278331" y="965873"/>
                    </a:lnTo>
                    <a:lnTo>
                      <a:pt x="1286421" y="925830"/>
                    </a:lnTo>
                    <a:lnTo>
                      <a:pt x="1286421" y="102870"/>
                    </a:lnTo>
                    <a:close/>
                  </a:path>
                </a:pathLst>
              </a:custGeom>
              <a:solidFill>
                <a:srgbClr val="39CEC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8"/>
              <p:cNvSpPr/>
              <p:nvPr/>
            </p:nvSpPr>
            <p:spPr>
              <a:xfrm>
                <a:off x="5004054" y="3096005"/>
                <a:ext cx="1285240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1285239" h="1028700">
                    <a:moveTo>
                      <a:pt x="0" y="102870"/>
                    </a:moveTo>
                    <a:lnTo>
                      <a:pt x="8083" y="62825"/>
                    </a:lnTo>
                    <a:lnTo>
                      <a:pt x="30127" y="30127"/>
                    </a:lnTo>
                    <a:lnTo>
                      <a:pt x="62825" y="8083"/>
                    </a:lnTo>
                    <a:lnTo>
                      <a:pt x="102870" y="0"/>
                    </a:lnTo>
                    <a:lnTo>
                      <a:pt x="1181862" y="0"/>
                    </a:lnTo>
                    <a:lnTo>
                      <a:pt x="1221906" y="8083"/>
                    </a:lnTo>
                    <a:lnTo>
                      <a:pt x="1254604" y="30127"/>
                    </a:lnTo>
                    <a:lnTo>
                      <a:pt x="1276648" y="62825"/>
                    </a:lnTo>
                    <a:lnTo>
                      <a:pt x="1284732" y="102870"/>
                    </a:lnTo>
                    <a:lnTo>
                      <a:pt x="1284732" y="925830"/>
                    </a:lnTo>
                    <a:lnTo>
                      <a:pt x="1276648" y="965868"/>
                    </a:lnTo>
                    <a:lnTo>
                      <a:pt x="1254604" y="998567"/>
                    </a:lnTo>
                    <a:lnTo>
                      <a:pt x="1221906" y="1020615"/>
                    </a:lnTo>
                    <a:lnTo>
                      <a:pt x="1181862" y="1028700"/>
                    </a:lnTo>
                    <a:lnTo>
                      <a:pt x="102870" y="1028700"/>
                    </a:lnTo>
                    <a:lnTo>
                      <a:pt x="62825" y="1020615"/>
                    </a:lnTo>
                    <a:lnTo>
                      <a:pt x="30127" y="998567"/>
                    </a:lnTo>
                    <a:lnTo>
                      <a:pt x="8083" y="965868"/>
                    </a:lnTo>
                    <a:lnTo>
                      <a:pt x="0" y="925830"/>
                    </a:lnTo>
                    <a:lnTo>
                      <a:pt x="0" y="102870"/>
                    </a:lnTo>
                    <a:close/>
                  </a:path>
                </a:pathLst>
              </a:custGeom>
              <a:ln w="19811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9"/>
            <p:cNvSpPr txBox="1"/>
            <p:nvPr/>
          </p:nvSpPr>
          <p:spPr>
            <a:xfrm>
              <a:off x="5177790" y="3472129"/>
              <a:ext cx="93408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Inheritance</a:t>
              </a:r>
              <a:endParaRPr sz="1400">
                <a:latin typeface="Trebuchet MS"/>
                <a:cs typeface="Trebuchet MS"/>
              </a:endParaRPr>
            </a:p>
          </p:txBody>
        </p:sp>
        <p:grpSp>
          <p:nvGrpSpPr>
            <p:cNvPr id="13" name="object 20"/>
            <p:cNvGrpSpPr/>
            <p:nvPr/>
          </p:nvGrpSpPr>
          <p:grpSpPr>
            <a:xfrm>
              <a:off x="5384723" y="4201667"/>
              <a:ext cx="1627505" cy="1049020"/>
              <a:chOff x="5384723" y="4201667"/>
              <a:chExt cx="1627505" cy="1049020"/>
            </a:xfrm>
          </p:grpSpPr>
          <p:sp>
            <p:nvSpPr>
              <p:cNvPr id="15" name="object 21"/>
              <p:cNvSpPr/>
              <p:nvPr/>
            </p:nvSpPr>
            <p:spPr>
              <a:xfrm>
                <a:off x="5384723" y="4613528"/>
                <a:ext cx="1003300" cy="509270"/>
              </a:xfrm>
              <a:custGeom>
                <a:avLst/>
                <a:gdLst/>
                <a:ahLst/>
                <a:cxnLst/>
                <a:rect l="l" t="t" r="r" b="b"/>
                <a:pathLst>
                  <a:path w="1003300" h="509270">
                    <a:moveTo>
                      <a:pt x="943432" y="0"/>
                    </a:moveTo>
                    <a:lnTo>
                      <a:pt x="156248" y="210921"/>
                    </a:lnTo>
                    <a:lnTo>
                      <a:pt x="136296" y="136448"/>
                    </a:lnTo>
                    <a:lnTo>
                      <a:pt x="0" y="372516"/>
                    </a:lnTo>
                    <a:lnTo>
                      <a:pt x="236067" y="508812"/>
                    </a:lnTo>
                    <a:lnTo>
                      <a:pt x="216115" y="434340"/>
                    </a:lnTo>
                    <a:lnTo>
                      <a:pt x="1003300" y="223405"/>
                    </a:lnTo>
                    <a:lnTo>
                      <a:pt x="943432" y="0"/>
                    </a:lnTo>
                    <a:close/>
                  </a:path>
                </a:pathLst>
              </a:custGeom>
              <a:solidFill>
                <a:srgbClr val="42D0A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2"/>
              <p:cNvSpPr/>
              <p:nvPr/>
            </p:nvSpPr>
            <p:spPr>
              <a:xfrm>
                <a:off x="5715761" y="4211573"/>
                <a:ext cx="1286510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1286509" h="1028700">
                    <a:moveTo>
                      <a:pt x="1183386" y="0"/>
                    </a:moveTo>
                    <a:lnTo>
                      <a:pt x="102870" y="0"/>
                    </a:lnTo>
                    <a:lnTo>
                      <a:pt x="62825" y="8084"/>
                    </a:lnTo>
                    <a:lnTo>
                      <a:pt x="30127" y="30132"/>
                    </a:lnTo>
                    <a:lnTo>
                      <a:pt x="8083" y="62831"/>
                    </a:lnTo>
                    <a:lnTo>
                      <a:pt x="0" y="102869"/>
                    </a:lnTo>
                    <a:lnTo>
                      <a:pt x="0" y="925829"/>
                    </a:lnTo>
                    <a:lnTo>
                      <a:pt x="8083" y="965874"/>
                    </a:lnTo>
                    <a:lnTo>
                      <a:pt x="30127" y="998572"/>
                    </a:lnTo>
                    <a:lnTo>
                      <a:pt x="62825" y="1020616"/>
                    </a:lnTo>
                    <a:lnTo>
                      <a:pt x="102870" y="1028700"/>
                    </a:lnTo>
                    <a:lnTo>
                      <a:pt x="1183386" y="1028700"/>
                    </a:lnTo>
                    <a:lnTo>
                      <a:pt x="1223430" y="1020616"/>
                    </a:lnTo>
                    <a:lnTo>
                      <a:pt x="1256128" y="998572"/>
                    </a:lnTo>
                    <a:lnTo>
                      <a:pt x="1278172" y="965874"/>
                    </a:lnTo>
                    <a:lnTo>
                      <a:pt x="1286256" y="925829"/>
                    </a:lnTo>
                    <a:lnTo>
                      <a:pt x="1286256" y="102869"/>
                    </a:lnTo>
                    <a:lnTo>
                      <a:pt x="1278172" y="62831"/>
                    </a:lnTo>
                    <a:lnTo>
                      <a:pt x="1256128" y="30132"/>
                    </a:lnTo>
                    <a:lnTo>
                      <a:pt x="1223430" y="8084"/>
                    </a:lnTo>
                    <a:lnTo>
                      <a:pt x="1183386" y="0"/>
                    </a:lnTo>
                    <a:close/>
                  </a:path>
                </a:pathLst>
              </a:custGeom>
              <a:solidFill>
                <a:srgbClr val="42D0A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3"/>
              <p:cNvSpPr/>
              <p:nvPr/>
            </p:nvSpPr>
            <p:spPr>
              <a:xfrm>
                <a:off x="5715761" y="4211573"/>
                <a:ext cx="1286510" cy="1028700"/>
              </a:xfrm>
              <a:custGeom>
                <a:avLst/>
                <a:gdLst/>
                <a:ahLst/>
                <a:cxnLst/>
                <a:rect l="l" t="t" r="r" b="b"/>
                <a:pathLst>
                  <a:path w="1286509" h="1028700">
                    <a:moveTo>
                      <a:pt x="0" y="102869"/>
                    </a:moveTo>
                    <a:lnTo>
                      <a:pt x="8083" y="62831"/>
                    </a:lnTo>
                    <a:lnTo>
                      <a:pt x="30127" y="30132"/>
                    </a:lnTo>
                    <a:lnTo>
                      <a:pt x="62825" y="8084"/>
                    </a:lnTo>
                    <a:lnTo>
                      <a:pt x="102870" y="0"/>
                    </a:lnTo>
                    <a:lnTo>
                      <a:pt x="1183386" y="0"/>
                    </a:lnTo>
                    <a:lnTo>
                      <a:pt x="1223430" y="8084"/>
                    </a:lnTo>
                    <a:lnTo>
                      <a:pt x="1256128" y="30132"/>
                    </a:lnTo>
                    <a:lnTo>
                      <a:pt x="1278172" y="62831"/>
                    </a:lnTo>
                    <a:lnTo>
                      <a:pt x="1286256" y="102869"/>
                    </a:lnTo>
                    <a:lnTo>
                      <a:pt x="1286256" y="925829"/>
                    </a:lnTo>
                    <a:lnTo>
                      <a:pt x="1278172" y="965874"/>
                    </a:lnTo>
                    <a:lnTo>
                      <a:pt x="1256128" y="998572"/>
                    </a:lnTo>
                    <a:lnTo>
                      <a:pt x="1223430" y="1020616"/>
                    </a:lnTo>
                    <a:lnTo>
                      <a:pt x="1183386" y="1028700"/>
                    </a:lnTo>
                    <a:lnTo>
                      <a:pt x="102870" y="1028700"/>
                    </a:lnTo>
                    <a:lnTo>
                      <a:pt x="62825" y="1020616"/>
                    </a:lnTo>
                    <a:lnTo>
                      <a:pt x="30127" y="998572"/>
                    </a:lnTo>
                    <a:lnTo>
                      <a:pt x="8083" y="965874"/>
                    </a:lnTo>
                    <a:lnTo>
                      <a:pt x="0" y="925829"/>
                    </a:lnTo>
                    <a:lnTo>
                      <a:pt x="0" y="102869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24"/>
            <p:cNvSpPr txBox="1"/>
            <p:nvPr/>
          </p:nvSpPr>
          <p:spPr>
            <a:xfrm>
              <a:off x="5793206" y="4401832"/>
              <a:ext cx="1129030" cy="611505"/>
            </a:xfrm>
            <a:prstGeom prst="rect">
              <a:avLst/>
            </a:prstGeom>
          </p:spPr>
          <p:txBody>
            <a:bodyPr vert="horz" wrap="square" lIns="0" tIns="42545" rIns="0" bIns="0" rtlCol="0">
              <a:spAutoFit/>
            </a:bodyPr>
            <a:lstStyle/>
            <a:p>
              <a:pPr marL="12700" marR="5080" algn="ctr">
                <a:lnSpc>
                  <a:spcPts val="1460"/>
                </a:lnSpc>
                <a:spcBef>
                  <a:spcPts val="335"/>
                </a:spcBef>
              </a:pPr>
              <a:r>
                <a:rPr sz="1400" dirty="0">
                  <a:solidFill>
                    <a:srgbClr val="FFFFFF"/>
                  </a:solidFill>
                  <a:latin typeface="Trebuchet MS"/>
                  <a:cs typeface="Trebuchet MS"/>
                </a:rPr>
                <a:t>Enc</a:t>
              </a:r>
              <a:r>
                <a:rPr sz="14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sz="1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ps</a:t>
              </a:r>
              <a:r>
                <a:rPr sz="1400" dirty="0">
                  <a:solidFill>
                    <a:srgbClr val="FFFFFF"/>
                  </a:solidFill>
                  <a:latin typeface="Trebuchet MS"/>
                  <a:cs typeface="Trebuchet MS"/>
                </a:rPr>
                <a:t>u</a:t>
              </a:r>
              <a:r>
                <a:rPr sz="1400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l</a:t>
              </a:r>
              <a:r>
                <a:rPr sz="14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sz="1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ti</a:t>
              </a:r>
              <a:r>
                <a:rPr sz="1400" dirty="0">
                  <a:solidFill>
                    <a:srgbClr val="FFFFFF"/>
                  </a:solidFill>
                  <a:latin typeface="Trebuchet MS"/>
                  <a:cs typeface="Trebuchet MS"/>
                </a:rPr>
                <a:t>on  </a:t>
              </a:r>
              <a:r>
                <a:rPr sz="1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and    Abstraction</a:t>
              </a:r>
              <a:endParaRPr sz="140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9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Creating Classes </a:t>
            </a:r>
            <a:r>
              <a:rPr lang="en-US" dirty="0"/>
              <a:t>and </a:t>
            </a:r>
            <a:r>
              <a:rPr lang="en-US" spc="-5" dirty="0"/>
              <a:t>Objects </a:t>
            </a:r>
            <a:r>
              <a:rPr lang="en-US" dirty="0"/>
              <a:t>in 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class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is similar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function,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but 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class should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declared before accessing 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it in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lang="en-US"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script.</a:t>
            </a:r>
            <a:endParaRPr lang="en-US"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400" spc="235" dirty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lang="en-US" sz="1400" spc="235" dirty="0" smtClean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lang="en-US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Objects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created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one of the three</a:t>
            </a:r>
            <a:r>
              <a:rPr lang="en-US"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ways:</a:t>
            </a:r>
            <a:endParaRPr lang="en-US" sz="16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97822" y="3105848"/>
            <a:ext cx="8147684" cy="1844168"/>
            <a:chOff x="1028700" y="3451859"/>
            <a:chExt cx="8147684" cy="1844168"/>
          </a:xfrm>
        </p:grpSpPr>
        <p:grpSp>
          <p:nvGrpSpPr>
            <p:cNvPr id="5" name="object 4"/>
            <p:cNvGrpSpPr/>
            <p:nvPr/>
          </p:nvGrpSpPr>
          <p:grpSpPr>
            <a:xfrm>
              <a:off x="1028700" y="3451859"/>
              <a:ext cx="8147684" cy="582295"/>
              <a:chOff x="1028700" y="3451859"/>
              <a:chExt cx="8147684" cy="582295"/>
            </a:xfrm>
          </p:grpSpPr>
          <p:sp>
            <p:nvSpPr>
              <p:cNvPr id="13" name="object 5"/>
              <p:cNvSpPr/>
              <p:nvPr/>
            </p:nvSpPr>
            <p:spPr>
              <a:xfrm>
                <a:off x="1038605" y="3461765"/>
                <a:ext cx="8128000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8128000" h="562610">
                    <a:moveTo>
                      <a:pt x="8033766" y="0"/>
                    </a:moveTo>
                    <a:lnTo>
                      <a:pt x="93726" y="0"/>
                    </a:lnTo>
                    <a:lnTo>
                      <a:pt x="57242" y="7365"/>
                    </a:lnTo>
                    <a:lnTo>
                      <a:pt x="27451" y="27451"/>
                    </a:lnTo>
                    <a:lnTo>
                      <a:pt x="7365" y="57242"/>
                    </a:lnTo>
                    <a:lnTo>
                      <a:pt x="0" y="93725"/>
                    </a:lnTo>
                    <a:lnTo>
                      <a:pt x="0" y="468629"/>
                    </a:lnTo>
                    <a:lnTo>
                      <a:pt x="7365" y="505113"/>
                    </a:lnTo>
                    <a:lnTo>
                      <a:pt x="27451" y="534904"/>
                    </a:lnTo>
                    <a:lnTo>
                      <a:pt x="57242" y="554990"/>
                    </a:lnTo>
                    <a:lnTo>
                      <a:pt x="93726" y="562355"/>
                    </a:lnTo>
                    <a:lnTo>
                      <a:pt x="8033766" y="562355"/>
                    </a:lnTo>
                    <a:lnTo>
                      <a:pt x="8070249" y="554990"/>
                    </a:lnTo>
                    <a:lnTo>
                      <a:pt x="8100040" y="534904"/>
                    </a:lnTo>
                    <a:lnTo>
                      <a:pt x="8120126" y="505113"/>
                    </a:lnTo>
                    <a:lnTo>
                      <a:pt x="8127492" y="468629"/>
                    </a:lnTo>
                    <a:lnTo>
                      <a:pt x="8127492" y="93725"/>
                    </a:lnTo>
                    <a:lnTo>
                      <a:pt x="8120126" y="57242"/>
                    </a:lnTo>
                    <a:lnTo>
                      <a:pt x="8100040" y="27451"/>
                    </a:lnTo>
                    <a:lnTo>
                      <a:pt x="8070249" y="7365"/>
                    </a:lnTo>
                    <a:lnTo>
                      <a:pt x="8033766" y="0"/>
                    </a:lnTo>
                    <a:close/>
                  </a:path>
                </a:pathLst>
              </a:custGeom>
              <a:solidFill>
                <a:srgbClr val="2D83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6"/>
              <p:cNvSpPr/>
              <p:nvPr/>
            </p:nvSpPr>
            <p:spPr>
              <a:xfrm>
                <a:off x="1038605" y="3461765"/>
                <a:ext cx="8128000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8128000" h="562610">
                    <a:moveTo>
                      <a:pt x="0" y="93725"/>
                    </a:moveTo>
                    <a:lnTo>
                      <a:pt x="7365" y="57242"/>
                    </a:lnTo>
                    <a:lnTo>
                      <a:pt x="27451" y="27451"/>
                    </a:lnTo>
                    <a:lnTo>
                      <a:pt x="57242" y="7365"/>
                    </a:lnTo>
                    <a:lnTo>
                      <a:pt x="93726" y="0"/>
                    </a:lnTo>
                    <a:lnTo>
                      <a:pt x="8033766" y="0"/>
                    </a:lnTo>
                    <a:lnTo>
                      <a:pt x="8070249" y="7365"/>
                    </a:lnTo>
                    <a:lnTo>
                      <a:pt x="8100040" y="27451"/>
                    </a:lnTo>
                    <a:lnTo>
                      <a:pt x="8120126" y="57242"/>
                    </a:lnTo>
                    <a:lnTo>
                      <a:pt x="8127492" y="93725"/>
                    </a:lnTo>
                    <a:lnTo>
                      <a:pt x="8127492" y="468629"/>
                    </a:lnTo>
                    <a:lnTo>
                      <a:pt x="8120126" y="505113"/>
                    </a:lnTo>
                    <a:lnTo>
                      <a:pt x="8100040" y="534904"/>
                    </a:lnTo>
                    <a:lnTo>
                      <a:pt x="8070249" y="554990"/>
                    </a:lnTo>
                    <a:lnTo>
                      <a:pt x="8033766" y="562355"/>
                    </a:lnTo>
                    <a:lnTo>
                      <a:pt x="93726" y="562355"/>
                    </a:lnTo>
                    <a:lnTo>
                      <a:pt x="57242" y="554990"/>
                    </a:lnTo>
                    <a:lnTo>
                      <a:pt x="27451" y="534904"/>
                    </a:lnTo>
                    <a:lnTo>
                      <a:pt x="7365" y="505113"/>
                    </a:lnTo>
                    <a:lnTo>
                      <a:pt x="0" y="468629"/>
                    </a:lnTo>
                    <a:lnTo>
                      <a:pt x="0" y="93725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" name="object 7"/>
            <p:cNvGrpSpPr/>
            <p:nvPr/>
          </p:nvGrpSpPr>
          <p:grpSpPr>
            <a:xfrm>
              <a:off x="1028700" y="4082796"/>
              <a:ext cx="8147684" cy="582295"/>
              <a:chOff x="1028700" y="4082796"/>
              <a:chExt cx="8147684" cy="582295"/>
            </a:xfrm>
          </p:grpSpPr>
          <p:sp>
            <p:nvSpPr>
              <p:cNvPr id="11" name="object 8"/>
              <p:cNvSpPr/>
              <p:nvPr/>
            </p:nvSpPr>
            <p:spPr>
              <a:xfrm>
                <a:off x="1038605" y="4092702"/>
                <a:ext cx="8128000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8128000" h="562610">
                    <a:moveTo>
                      <a:pt x="8033766" y="0"/>
                    </a:moveTo>
                    <a:lnTo>
                      <a:pt x="93726" y="0"/>
                    </a:lnTo>
                    <a:lnTo>
                      <a:pt x="57242" y="7365"/>
                    </a:lnTo>
                    <a:lnTo>
                      <a:pt x="27451" y="27451"/>
                    </a:lnTo>
                    <a:lnTo>
                      <a:pt x="7365" y="57242"/>
                    </a:lnTo>
                    <a:lnTo>
                      <a:pt x="0" y="93725"/>
                    </a:lnTo>
                    <a:lnTo>
                      <a:pt x="0" y="468629"/>
                    </a:lnTo>
                    <a:lnTo>
                      <a:pt x="7365" y="505113"/>
                    </a:lnTo>
                    <a:lnTo>
                      <a:pt x="27451" y="534904"/>
                    </a:lnTo>
                    <a:lnTo>
                      <a:pt x="57242" y="554990"/>
                    </a:lnTo>
                    <a:lnTo>
                      <a:pt x="93726" y="562355"/>
                    </a:lnTo>
                    <a:lnTo>
                      <a:pt x="8033766" y="562355"/>
                    </a:lnTo>
                    <a:lnTo>
                      <a:pt x="8070249" y="554990"/>
                    </a:lnTo>
                    <a:lnTo>
                      <a:pt x="8100040" y="534904"/>
                    </a:lnTo>
                    <a:lnTo>
                      <a:pt x="8120126" y="505113"/>
                    </a:lnTo>
                    <a:lnTo>
                      <a:pt x="8127492" y="468629"/>
                    </a:lnTo>
                    <a:lnTo>
                      <a:pt x="8127492" y="93725"/>
                    </a:lnTo>
                    <a:lnTo>
                      <a:pt x="8120126" y="57242"/>
                    </a:lnTo>
                    <a:lnTo>
                      <a:pt x="8100040" y="27451"/>
                    </a:lnTo>
                    <a:lnTo>
                      <a:pt x="8070249" y="7365"/>
                    </a:lnTo>
                    <a:lnTo>
                      <a:pt x="8033766" y="0"/>
                    </a:lnTo>
                    <a:close/>
                  </a:path>
                </a:pathLst>
              </a:custGeom>
              <a:solidFill>
                <a:srgbClr val="34C5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9"/>
              <p:cNvSpPr/>
              <p:nvPr/>
            </p:nvSpPr>
            <p:spPr>
              <a:xfrm>
                <a:off x="1038605" y="4092702"/>
                <a:ext cx="8128000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8128000" h="562610">
                    <a:moveTo>
                      <a:pt x="0" y="93725"/>
                    </a:moveTo>
                    <a:lnTo>
                      <a:pt x="7365" y="57242"/>
                    </a:lnTo>
                    <a:lnTo>
                      <a:pt x="27451" y="27451"/>
                    </a:lnTo>
                    <a:lnTo>
                      <a:pt x="57242" y="7365"/>
                    </a:lnTo>
                    <a:lnTo>
                      <a:pt x="93726" y="0"/>
                    </a:lnTo>
                    <a:lnTo>
                      <a:pt x="8033766" y="0"/>
                    </a:lnTo>
                    <a:lnTo>
                      <a:pt x="8070249" y="7365"/>
                    </a:lnTo>
                    <a:lnTo>
                      <a:pt x="8100040" y="27451"/>
                    </a:lnTo>
                    <a:lnTo>
                      <a:pt x="8120126" y="57242"/>
                    </a:lnTo>
                    <a:lnTo>
                      <a:pt x="8127492" y="93725"/>
                    </a:lnTo>
                    <a:lnTo>
                      <a:pt x="8127492" y="468629"/>
                    </a:lnTo>
                    <a:lnTo>
                      <a:pt x="8120126" y="505113"/>
                    </a:lnTo>
                    <a:lnTo>
                      <a:pt x="8100040" y="534904"/>
                    </a:lnTo>
                    <a:lnTo>
                      <a:pt x="8070249" y="554990"/>
                    </a:lnTo>
                    <a:lnTo>
                      <a:pt x="8033766" y="562355"/>
                    </a:lnTo>
                    <a:lnTo>
                      <a:pt x="93726" y="562355"/>
                    </a:lnTo>
                    <a:lnTo>
                      <a:pt x="57242" y="554990"/>
                    </a:lnTo>
                    <a:lnTo>
                      <a:pt x="27451" y="534904"/>
                    </a:lnTo>
                    <a:lnTo>
                      <a:pt x="7365" y="505113"/>
                    </a:lnTo>
                    <a:lnTo>
                      <a:pt x="0" y="468629"/>
                    </a:lnTo>
                    <a:lnTo>
                      <a:pt x="0" y="93725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" name="object 10"/>
            <p:cNvGrpSpPr/>
            <p:nvPr/>
          </p:nvGrpSpPr>
          <p:grpSpPr>
            <a:xfrm>
              <a:off x="1028700" y="4713732"/>
              <a:ext cx="8147684" cy="582295"/>
              <a:chOff x="1028700" y="4713732"/>
              <a:chExt cx="8147684" cy="582295"/>
            </a:xfrm>
          </p:grpSpPr>
          <p:sp>
            <p:nvSpPr>
              <p:cNvPr id="9" name="object 11"/>
              <p:cNvSpPr/>
              <p:nvPr/>
            </p:nvSpPr>
            <p:spPr>
              <a:xfrm>
                <a:off x="1038605" y="4723638"/>
                <a:ext cx="8128000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8128000" h="562610">
                    <a:moveTo>
                      <a:pt x="8033766" y="0"/>
                    </a:moveTo>
                    <a:lnTo>
                      <a:pt x="93726" y="0"/>
                    </a:lnTo>
                    <a:lnTo>
                      <a:pt x="57242" y="7365"/>
                    </a:lnTo>
                    <a:lnTo>
                      <a:pt x="27451" y="27451"/>
                    </a:lnTo>
                    <a:lnTo>
                      <a:pt x="7365" y="57242"/>
                    </a:lnTo>
                    <a:lnTo>
                      <a:pt x="0" y="93725"/>
                    </a:lnTo>
                    <a:lnTo>
                      <a:pt x="0" y="468629"/>
                    </a:lnTo>
                    <a:lnTo>
                      <a:pt x="7365" y="505113"/>
                    </a:lnTo>
                    <a:lnTo>
                      <a:pt x="27451" y="534904"/>
                    </a:lnTo>
                    <a:lnTo>
                      <a:pt x="57242" y="554990"/>
                    </a:lnTo>
                    <a:lnTo>
                      <a:pt x="93726" y="562355"/>
                    </a:lnTo>
                    <a:lnTo>
                      <a:pt x="8033766" y="562355"/>
                    </a:lnTo>
                    <a:lnTo>
                      <a:pt x="8070249" y="554990"/>
                    </a:lnTo>
                    <a:lnTo>
                      <a:pt x="8100040" y="534904"/>
                    </a:lnTo>
                    <a:lnTo>
                      <a:pt x="8120126" y="505113"/>
                    </a:lnTo>
                    <a:lnTo>
                      <a:pt x="8127492" y="468629"/>
                    </a:lnTo>
                    <a:lnTo>
                      <a:pt x="8127492" y="93725"/>
                    </a:lnTo>
                    <a:lnTo>
                      <a:pt x="8120126" y="57242"/>
                    </a:lnTo>
                    <a:lnTo>
                      <a:pt x="8100040" y="27451"/>
                    </a:lnTo>
                    <a:lnTo>
                      <a:pt x="8070249" y="7365"/>
                    </a:lnTo>
                    <a:lnTo>
                      <a:pt x="8033766" y="0"/>
                    </a:lnTo>
                    <a:close/>
                  </a:path>
                </a:pathLst>
              </a:custGeom>
              <a:solidFill>
                <a:srgbClr val="42D0A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2"/>
              <p:cNvSpPr/>
              <p:nvPr/>
            </p:nvSpPr>
            <p:spPr>
              <a:xfrm>
                <a:off x="1038605" y="4723638"/>
                <a:ext cx="8128000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8128000" h="562610">
                    <a:moveTo>
                      <a:pt x="0" y="93725"/>
                    </a:moveTo>
                    <a:lnTo>
                      <a:pt x="7365" y="57242"/>
                    </a:lnTo>
                    <a:lnTo>
                      <a:pt x="27451" y="27451"/>
                    </a:lnTo>
                    <a:lnTo>
                      <a:pt x="57242" y="7365"/>
                    </a:lnTo>
                    <a:lnTo>
                      <a:pt x="93726" y="0"/>
                    </a:lnTo>
                    <a:lnTo>
                      <a:pt x="8033766" y="0"/>
                    </a:lnTo>
                    <a:lnTo>
                      <a:pt x="8070249" y="7365"/>
                    </a:lnTo>
                    <a:lnTo>
                      <a:pt x="8100040" y="27451"/>
                    </a:lnTo>
                    <a:lnTo>
                      <a:pt x="8120126" y="57242"/>
                    </a:lnTo>
                    <a:lnTo>
                      <a:pt x="8127492" y="93725"/>
                    </a:lnTo>
                    <a:lnTo>
                      <a:pt x="8127492" y="468629"/>
                    </a:lnTo>
                    <a:lnTo>
                      <a:pt x="8120126" y="505113"/>
                    </a:lnTo>
                    <a:lnTo>
                      <a:pt x="8100040" y="534904"/>
                    </a:lnTo>
                    <a:lnTo>
                      <a:pt x="8070249" y="554990"/>
                    </a:lnTo>
                    <a:lnTo>
                      <a:pt x="8033766" y="562355"/>
                    </a:lnTo>
                    <a:lnTo>
                      <a:pt x="93726" y="562355"/>
                    </a:lnTo>
                    <a:lnTo>
                      <a:pt x="57242" y="554990"/>
                    </a:lnTo>
                    <a:lnTo>
                      <a:pt x="27451" y="534904"/>
                    </a:lnTo>
                    <a:lnTo>
                      <a:pt x="7365" y="505113"/>
                    </a:lnTo>
                    <a:lnTo>
                      <a:pt x="0" y="468629"/>
                    </a:lnTo>
                    <a:lnTo>
                      <a:pt x="0" y="93725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13"/>
            <p:cNvSpPr txBox="1"/>
            <p:nvPr/>
          </p:nvSpPr>
          <p:spPr>
            <a:xfrm>
              <a:off x="1144240" y="3517201"/>
              <a:ext cx="7759700" cy="16529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Using object</a:t>
              </a:r>
              <a:r>
                <a:rPr sz="2400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literal</a:t>
              </a:r>
              <a:endParaRPr sz="2400">
                <a:latin typeface="Trebuchet MS"/>
                <a:cs typeface="Trebuchet MS"/>
              </a:endParaRPr>
            </a:p>
            <a:p>
              <a:pPr marL="12700" marR="5080">
                <a:lnSpc>
                  <a:spcPct val="172400"/>
                </a:lnSpc>
              </a:pPr>
              <a:r>
                <a:rPr sz="2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Using new keyword to create instance of Object directly  Using an object constructor and new</a:t>
              </a:r>
              <a:r>
                <a:rPr sz="2400" spc="3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keyword</a:t>
              </a:r>
              <a:endParaRPr sz="240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47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1B3E2-65CA-460D-B312-4461A561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JAVASCRIPT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A5B73-9917-47A3-BB85-E022784A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7190"/>
            <a:ext cx="10489094" cy="137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is a sequence of characters that forms a search pattern.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pattern can be used for text search and text replace operations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5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506F9-BB61-4FAB-83E9-76F96910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B73FA-C31A-4E37-BEB7-2E848A7D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4301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is a sequence of characters that forms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search for data in a text, you can use this search pattern to describe what you are searching for.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can be a single character, or a more complicated pattern.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can be used to perform all types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replace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operations.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/w3schools/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049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E8391-FA1C-4515-9F74-DD777362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Cont.......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99364-B7C8-4CF5-BE58-CFED49B7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817" y="2359549"/>
            <a:ext cx="10058400" cy="2230341"/>
          </a:xfrm>
        </p:spPr>
        <p:txBody>
          <a:bodyPr/>
          <a:lstStyle/>
          <a:p>
            <a:pPr marL="1717120" lvl="6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explained:</a:t>
            </a:r>
          </a:p>
          <a:p>
            <a:pPr marL="1717120" lvl="6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/w3schools/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is a regular expression.</a:t>
            </a:r>
          </a:p>
          <a:p>
            <a:pPr marL="1717120" lvl="6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is a pattern (to be used in a search).</a:t>
            </a:r>
          </a:p>
          <a:p>
            <a:pPr marL="1717120" lvl="6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is a modifier (modifies the search to be case-insensitive).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978B6-E5B7-443B-80E1-DB6291B5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String Methods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5232C07-5DF4-4191-AC99-914F40BA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1816"/>
            <a:ext cx="10058400" cy="384962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regular expressions are often used with the two 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search()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search()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uses an expression to search for a match, and returns the position of the match.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returns a modified string where the pattern is replaced.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7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21C5B-91D4-460A-98BA-89AFA958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4605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Using String search() With a 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972CA32-8090-4D6F-B2A2-277A3D8E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16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search()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searches a string for a specified value and returns the position of the match: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9DB219-6DBD-4500-A7AF-84F4A43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4" y="2934213"/>
            <a:ext cx="8299589" cy="15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EBEDB-7FFA-47F2-ABBC-389949E1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String search() With a Regular Expression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0C2674-C538-4FC6-AA81-7493C037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FF8A6B-CCA9-4018-8CD4-5A07E958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838450"/>
            <a:ext cx="9229725" cy="15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7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5" dirty="0"/>
              <a:t>Obj</a:t>
            </a:r>
            <a:r>
              <a:rPr lang="en-US" spc="5" dirty="0"/>
              <a:t>ec</a:t>
            </a:r>
            <a:r>
              <a:rPr lang="en-US" dirty="0"/>
              <a:t>t</a:t>
            </a:r>
            <a:r>
              <a:rPr lang="en-US" spc="5" dirty="0"/>
              <a:t>i</a:t>
            </a:r>
            <a:r>
              <a:rPr lang="en-US" dirty="0"/>
              <a:t>v</a:t>
            </a:r>
            <a:r>
              <a:rPr lang="en-US" spc="5" dirty="0"/>
              <a:t>e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75"/>
              </a:spcBef>
              <a:buNone/>
            </a:pP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lang="en-US"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end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lang="en-US"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this session, students will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learn</a:t>
            </a:r>
            <a:r>
              <a:rPr lang="en-US" sz="18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to:</a:t>
            </a:r>
            <a:endParaRPr lang="en-US"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Define</a:t>
            </a:r>
            <a:r>
              <a:rPr lang="en-US" sz="1800" spc="1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endParaRPr lang="en-US"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Differentiate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 JavaScript and</a:t>
            </a:r>
            <a:r>
              <a:rPr lang="en-US"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lang="en-US"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Describe </a:t>
            </a:r>
            <a:r>
              <a:rPr lang="en-US" sz="1800" spc="-4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 and</a:t>
            </a:r>
            <a:r>
              <a:rPr lang="en-US"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 smtClean="0">
                <a:solidFill>
                  <a:srgbClr val="404040"/>
                </a:solidFill>
                <a:latin typeface="Trebuchet MS"/>
                <a:cs typeface="Trebuchet MS"/>
              </a:rPr>
              <a:t>Websites</a:t>
            </a:r>
            <a:endParaRPr lang="en-US" sz="1800" dirty="0" smtClean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Compare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contrast between server-side and client-side  scripting</a:t>
            </a:r>
            <a:endParaRPr lang="en-US"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Explain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basic </a:t>
            </a:r>
            <a:r>
              <a:rPr lang="en-US"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concepts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lang="en-US"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endParaRPr lang="en-US" sz="1800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6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B8E60C-7D3D-43AA-BB4F-B445675B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Using String replace() With a String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AC479C6-F56E-439E-8DD4-5B366F88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replaces a specified value with another value in a string: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B813C7-94BE-4E1A-8FE7-F5F203DF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30" y="3254957"/>
            <a:ext cx="8391939" cy="15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0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40A4B-ACA3-48A5-8079-4EFAA850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581861" cy="1371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Use String replace() With a Regular Expression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D03D7FB-0B18-4371-8877-FF20B995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replaces a specified value with another value in a string: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9B2563-8C49-4B23-B7E3-CB15D126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06" y="3320910"/>
            <a:ext cx="8380345" cy="19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2585011" y="849563"/>
            <a:ext cx="714024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Introduction to</a:t>
            </a:r>
            <a:r>
              <a:rPr lang="en-US" spc="-95" dirty="0" smtClean="0"/>
              <a:t> </a:t>
            </a:r>
            <a:r>
              <a:rPr lang="en-US" dirty="0" smtClean="0"/>
              <a:t>JavaScript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3466" y="1844509"/>
            <a:ext cx="8604504" cy="3846577"/>
            <a:chOff x="673608" y="2177795"/>
            <a:chExt cx="8604504" cy="3846577"/>
          </a:xfrm>
        </p:grpSpPr>
        <p:sp>
          <p:nvSpPr>
            <p:cNvPr id="5" name="object 3"/>
            <p:cNvSpPr/>
            <p:nvPr/>
          </p:nvSpPr>
          <p:spPr>
            <a:xfrm>
              <a:off x="673608" y="2177795"/>
              <a:ext cx="8604504" cy="1168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673608" y="3517391"/>
              <a:ext cx="8604504" cy="1167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673608" y="4856988"/>
              <a:ext cx="8604504" cy="1167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813261" y="2536812"/>
              <a:ext cx="8312784" cy="32289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rebuchet MS"/>
                  <a:cs typeface="Trebuchet MS"/>
                </a:rPr>
                <a:t>JavaScript is </a:t>
              </a:r>
              <a:r>
                <a:rPr sz="2400" dirty="0">
                  <a:latin typeface="Trebuchet MS"/>
                  <a:cs typeface="Trebuchet MS"/>
                </a:rPr>
                <a:t>a </a:t>
              </a:r>
              <a:r>
                <a:rPr sz="2400" spc="-5" dirty="0">
                  <a:latin typeface="Trebuchet MS"/>
                  <a:cs typeface="Trebuchet MS"/>
                </a:rPr>
                <a:t>scripting</a:t>
              </a:r>
              <a:r>
                <a:rPr sz="2400" spc="20" dirty="0">
                  <a:latin typeface="Trebuchet MS"/>
                  <a:cs typeface="Trebuchet MS"/>
                </a:rPr>
                <a:t> </a:t>
              </a:r>
              <a:r>
                <a:rPr sz="2400" spc="-5" dirty="0">
                  <a:latin typeface="Trebuchet MS"/>
                  <a:cs typeface="Trebuchet MS"/>
                </a:rPr>
                <a:t>language.</a:t>
              </a:r>
              <a:endParaRPr sz="2400" dirty="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</a:pPr>
              <a:endParaRPr sz="2800" dirty="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3050" dirty="0">
                <a:latin typeface="Trebuchet MS"/>
                <a:cs typeface="Trebuchet MS"/>
              </a:endParaRPr>
            </a:p>
            <a:p>
              <a:pPr marL="12700" marR="5080">
                <a:lnSpc>
                  <a:spcPts val="2510"/>
                </a:lnSpc>
              </a:pPr>
              <a:r>
                <a:rPr sz="2400" spc="-5" dirty="0">
                  <a:latin typeface="Trebuchet MS"/>
                  <a:cs typeface="Trebuchet MS"/>
                </a:rPr>
                <a:t>Mainly used in </a:t>
              </a:r>
              <a:r>
                <a:rPr sz="2400" spc="-40" dirty="0">
                  <a:latin typeface="Trebuchet MS"/>
                  <a:cs typeface="Trebuchet MS"/>
                </a:rPr>
                <a:t>Web </a:t>
              </a:r>
              <a:r>
                <a:rPr sz="2400" spc="-10" dirty="0">
                  <a:latin typeface="Trebuchet MS"/>
                  <a:cs typeface="Trebuchet MS"/>
                </a:rPr>
                <a:t>pages </a:t>
              </a:r>
              <a:r>
                <a:rPr sz="2400" spc="-5" dirty="0">
                  <a:latin typeface="Trebuchet MS"/>
                  <a:cs typeface="Trebuchet MS"/>
                </a:rPr>
                <a:t>to improve </a:t>
              </a:r>
              <a:r>
                <a:rPr sz="2400" spc="-10" dirty="0">
                  <a:latin typeface="Trebuchet MS"/>
                  <a:cs typeface="Trebuchet MS"/>
                </a:rPr>
                <a:t>design, </a:t>
              </a:r>
              <a:r>
                <a:rPr sz="2400" spc="-5" dirty="0">
                  <a:latin typeface="Trebuchet MS"/>
                  <a:cs typeface="Trebuchet MS"/>
                </a:rPr>
                <a:t>validate forms,  detect browsers, and create</a:t>
              </a:r>
              <a:r>
                <a:rPr sz="2400" spc="15" dirty="0">
                  <a:latin typeface="Trebuchet MS"/>
                  <a:cs typeface="Trebuchet MS"/>
                </a:rPr>
                <a:t> </a:t>
              </a:r>
              <a:r>
                <a:rPr sz="2400" spc="-5" dirty="0">
                  <a:latin typeface="Trebuchet MS"/>
                  <a:cs typeface="Trebuchet MS"/>
                </a:rPr>
                <a:t>cookies.</a:t>
              </a:r>
              <a:endParaRPr sz="2400" dirty="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</a:pPr>
              <a:endParaRPr sz="2800" dirty="0">
                <a:latin typeface="Trebuchet MS"/>
                <a:cs typeface="Trebuchet MS"/>
              </a:endParaRPr>
            </a:p>
            <a:p>
              <a:pPr marL="12700" marR="1047750">
                <a:lnSpc>
                  <a:spcPts val="2510"/>
                </a:lnSpc>
                <a:spcBef>
                  <a:spcPts val="2270"/>
                </a:spcBef>
              </a:pPr>
              <a:r>
                <a:rPr sz="2400" spc="-5" dirty="0">
                  <a:latin typeface="Trebuchet MS"/>
                  <a:cs typeface="Trebuchet MS"/>
                </a:rPr>
                <a:t>By default, all </a:t>
              </a:r>
              <a:r>
                <a:rPr sz="2400" spc="-40" dirty="0">
                  <a:latin typeface="Trebuchet MS"/>
                  <a:cs typeface="Trebuchet MS"/>
                </a:rPr>
                <a:t>Web </a:t>
              </a:r>
              <a:r>
                <a:rPr sz="2400" spc="-5" dirty="0">
                  <a:latin typeface="Trebuchet MS"/>
                  <a:cs typeface="Trebuchet MS"/>
                </a:rPr>
                <a:t>browsers have in-built JavaScript  support.</a:t>
              </a:r>
              <a:endParaRPr sz="24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5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bject 23"/>
          <p:cNvGrpSpPr/>
          <p:nvPr/>
        </p:nvGrpSpPr>
        <p:grpSpPr>
          <a:xfrm>
            <a:off x="2435072" y="4670830"/>
            <a:ext cx="2223770" cy="1233170"/>
            <a:chOff x="1286255" y="4590288"/>
            <a:chExt cx="2223770" cy="1233170"/>
          </a:xfrm>
        </p:grpSpPr>
        <p:sp>
          <p:nvSpPr>
            <p:cNvPr id="18" name="object 24"/>
            <p:cNvSpPr/>
            <p:nvPr/>
          </p:nvSpPr>
          <p:spPr>
            <a:xfrm>
              <a:off x="1296161" y="4600194"/>
              <a:ext cx="2204085" cy="1213485"/>
            </a:xfrm>
            <a:custGeom>
              <a:avLst/>
              <a:gdLst/>
              <a:ahLst/>
              <a:cxnLst/>
              <a:rect l="l" t="t" r="r" b="b"/>
              <a:pathLst>
                <a:path w="2204085" h="1213485">
                  <a:moveTo>
                    <a:pt x="2001520" y="0"/>
                  </a:moveTo>
                  <a:lnTo>
                    <a:pt x="202184" y="0"/>
                  </a:lnTo>
                  <a:lnTo>
                    <a:pt x="155826" y="5339"/>
                  </a:lnTo>
                  <a:lnTo>
                    <a:pt x="113270" y="20548"/>
                  </a:lnTo>
                  <a:lnTo>
                    <a:pt x="75730" y="44415"/>
                  </a:lnTo>
                  <a:lnTo>
                    <a:pt x="44419" y="75724"/>
                  </a:lnTo>
                  <a:lnTo>
                    <a:pt x="20551" y="113265"/>
                  </a:lnTo>
                  <a:lnTo>
                    <a:pt x="5340" y="155822"/>
                  </a:lnTo>
                  <a:lnTo>
                    <a:pt x="0" y="202183"/>
                  </a:lnTo>
                  <a:lnTo>
                    <a:pt x="0" y="1010907"/>
                  </a:lnTo>
                  <a:lnTo>
                    <a:pt x="5340" y="1057269"/>
                  </a:lnTo>
                  <a:lnTo>
                    <a:pt x="20551" y="1099828"/>
                  </a:lnTo>
                  <a:lnTo>
                    <a:pt x="44419" y="1137371"/>
                  </a:lnTo>
                  <a:lnTo>
                    <a:pt x="75730" y="1168683"/>
                  </a:lnTo>
                  <a:lnTo>
                    <a:pt x="113270" y="1192552"/>
                  </a:lnTo>
                  <a:lnTo>
                    <a:pt x="155826" y="1207763"/>
                  </a:lnTo>
                  <a:lnTo>
                    <a:pt x="202184" y="1213103"/>
                  </a:lnTo>
                  <a:lnTo>
                    <a:pt x="2001520" y="1213103"/>
                  </a:lnTo>
                  <a:lnTo>
                    <a:pt x="2047877" y="1207763"/>
                  </a:lnTo>
                  <a:lnTo>
                    <a:pt x="2090433" y="1192552"/>
                  </a:lnTo>
                  <a:lnTo>
                    <a:pt x="2127973" y="1168683"/>
                  </a:lnTo>
                  <a:lnTo>
                    <a:pt x="2159284" y="1137371"/>
                  </a:lnTo>
                  <a:lnTo>
                    <a:pt x="2183152" y="1099828"/>
                  </a:lnTo>
                  <a:lnTo>
                    <a:pt x="2198363" y="1057269"/>
                  </a:lnTo>
                  <a:lnTo>
                    <a:pt x="2203704" y="1010907"/>
                  </a:lnTo>
                  <a:lnTo>
                    <a:pt x="2203704" y="202183"/>
                  </a:lnTo>
                  <a:lnTo>
                    <a:pt x="2198363" y="155822"/>
                  </a:lnTo>
                  <a:lnTo>
                    <a:pt x="2183152" y="113265"/>
                  </a:lnTo>
                  <a:lnTo>
                    <a:pt x="2159284" y="75724"/>
                  </a:lnTo>
                  <a:lnTo>
                    <a:pt x="2127973" y="44415"/>
                  </a:lnTo>
                  <a:lnTo>
                    <a:pt x="2090433" y="20548"/>
                  </a:lnTo>
                  <a:lnTo>
                    <a:pt x="2047877" y="5339"/>
                  </a:lnTo>
                  <a:lnTo>
                    <a:pt x="2001520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296161" y="4600194"/>
              <a:ext cx="2204085" cy="1213485"/>
            </a:xfrm>
            <a:custGeom>
              <a:avLst/>
              <a:gdLst/>
              <a:ahLst/>
              <a:cxnLst/>
              <a:rect l="l" t="t" r="r" b="b"/>
              <a:pathLst>
                <a:path w="2204085" h="1213485">
                  <a:moveTo>
                    <a:pt x="0" y="202183"/>
                  </a:moveTo>
                  <a:lnTo>
                    <a:pt x="5340" y="155822"/>
                  </a:lnTo>
                  <a:lnTo>
                    <a:pt x="20551" y="113265"/>
                  </a:lnTo>
                  <a:lnTo>
                    <a:pt x="44419" y="75724"/>
                  </a:lnTo>
                  <a:lnTo>
                    <a:pt x="75730" y="44415"/>
                  </a:lnTo>
                  <a:lnTo>
                    <a:pt x="113270" y="20548"/>
                  </a:lnTo>
                  <a:lnTo>
                    <a:pt x="155826" y="5339"/>
                  </a:lnTo>
                  <a:lnTo>
                    <a:pt x="202184" y="0"/>
                  </a:lnTo>
                  <a:lnTo>
                    <a:pt x="2001520" y="0"/>
                  </a:lnTo>
                  <a:lnTo>
                    <a:pt x="2047877" y="5339"/>
                  </a:lnTo>
                  <a:lnTo>
                    <a:pt x="2090433" y="20548"/>
                  </a:lnTo>
                  <a:lnTo>
                    <a:pt x="2127973" y="44415"/>
                  </a:lnTo>
                  <a:lnTo>
                    <a:pt x="2159284" y="75724"/>
                  </a:lnTo>
                  <a:lnTo>
                    <a:pt x="2183152" y="113265"/>
                  </a:lnTo>
                  <a:lnTo>
                    <a:pt x="2198363" y="155822"/>
                  </a:lnTo>
                  <a:lnTo>
                    <a:pt x="2203704" y="202183"/>
                  </a:lnTo>
                  <a:lnTo>
                    <a:pt x="2203704" y="1010907"/>
                  </a:lnTo>
                  <a:lnTo>
                    <a:pt x="2198363" y="1057269"/>
                  </a:lnTo>
                  <a:lnTo>
                    <a:pt x="2183152" y="1099828"/>
                  </a:lnTo>
                  <a:lnTo>
                    <a:pt x="2159284" y="1137371"/>
                  </a:lnTo>
                  <a:lnTo>
                    <a:pt x="2127973" y="1168683"/>
                  </a:lnTo>
                  <a:lnTo>
                    <a:pt x="2090433" y="1192552"/>
                  </a:lnTo>
                  <a:lnTo>
                    <a:pt x="2047877" y="1207763"/>
                  </a:lnTo>
                  <a:lnTo>
                    <a:pt x="2001520" y="1213103"/>
                  </a:lnTo>
                  <a:lnTo>
                    <a:pt x="202184" y="1213103"/>
                  </a:lnTo>
                  <a:lnTo>
                    <a:pt x="155826" y="1207763"/>
                  </a:lnTo>
                  <a:lnTo>
                    <a:pt x="113270" y="1192552"/>
                  </a:lnTo>
                  <a:lnTo>
                    <a:pt x="75730" y="1168683"/>
                  </a:lnTo>
                  <a:lnTo>
                    <a:pt x="44419" y="1137371"/>
                  </a:lnTo>
                  <a:lnTo>
                    <a:pt x="20551" y="1099828"/>
                  </a:lnTo>
                  <a:lnTo>
                    <a:pt x="5340" y="1057269"/>
                  </a:lnTo>
                  <a:lnTo>
                    <a:pt x="0" y="1010907"/>
                  </a:lnTo>
                  <a:lnTo>
                    <a:pt x="0" y="20218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HTML, CSS, </a:t>
            </a:r>
            <a:r>
              <a:rPr lang="en-US" dirty="0"/>
              <a:t>and</a:t>
            </a:r>
            <a:r>
              <a:rPr lang="en-US" spc="-65" dirty="0"/>
              <a:t> </a:t>
            </a:r>
            <a:r>
              <a:rPr lang="en-US" dirty="0"/>
              <a:t>JavaScript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2388" y="2014194"/>
            <a:ext cx="6789128" cy="3732224"/>
            <a:chOff x="1280160" y="1921764"/>
            <a:chExt cx="6789128" cy="3732224"/>
          </a:xfrm>
        </p:grpSpPr>
        <p:sp>
          <p:nvSpPr>
            <p:cNvPr id="5" name="object 6"/>
            <p:cNvSpPr txBox="1"/>
            <p:nvPr/>
          </p:nvSpPr>
          <p:spPr>
            <a:xfrm>
              <a:off x="3496614" y="2044433"/>
              <a:ext cx="4023995" cy="7645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785" indent="-172720">
                <a:lnSpc>
                  <a:spcPct val="100000"/>
                </a:lnSpc>
                <a:spcBef>
                  <a:spcPts val="95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I</a:t>
              </a:r>
              <a:r>
                <a:rPr sz="1600" i="1" spc="-5" dirty="0">
                  <a:latin typeface="Trebuchet MS"/>
                  <a:cs typeface="Trebuchet MS"/>
                </a:rPr>
                <a:t>s </a:t>
              </a:r>
              <a:r>
                <a:rPr sz="1600" spc="-5" dirty="0">
                  <a:latin typeface="Trebuchet MS"/>
                  <a:cs typeface="Trebuchet MS"/>
                </a:rPr>
                <a:t>used to form the skeleton of a</a:t>
              </a:r>
              <a:r>
                <a:rPr sz="1600" spc="15" dirty="0">
                  <a:latin typeface="Trebuchet MS"/>
                  <a:cs typeface="Trebuchet MS"/>
                </a:rPr>
                <a:t> </a:t>
              </a:r>
              <a:r>
                <a:rPr sz="1600" spc="-15" dirty="0">
                  <a:latin typeface="Trebuchet MS"/>
                  <a:cs typeface="Trebuchet MS"/>
                </a:rPr>
                <a:t>Website</a:t>
              </a:r>
              <a:endParaRPr sz="1600">
                <a:latin typeface="Trebuchet MS"/>
                <a:cs typeface="Trebuchet MS"/>
              </a:endParaRPr>
            </a:p>
            <a:p>
              <a:pPr marL="184785" indent="-172720">
                <a:lnSpc>
                  <a:spcPct val="100000"/>
                </a:lnSpc>
                <a:spcBef>
                  <a:spcPts val="25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Acts as a building block of </a:t>
              </a:r>
              <a:r>
                <a:rPr sz="1600" spc="-30" dirty="0">
                  <a:latin typeface="Trebuchet MS"/>
                  <a:cs typeface="Trebuchet MS"/>
                </a:rPr>
                <a:t>Web</a:t>
              </a:r>
              <a:r>
                <a:rPr sz="1600" spc="20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Scripting</a:t>
              </a:r>
              <a:endParaRPr sz="1600">
                <a:latin typeface="Trebuchet MS"/>
                <a:cs typeface="Trebuchet MS"/>
              </a:endParaRPr>
            </a:p>
            <a:p>
              <a:pPr marL="184785" indent="-172720">
                <a:lnSpc>
                  <a:spcPct val="100000"/>
                </a:lnSpc>
                <a:spcBef>
                  <a:spcPts val="35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Describes the arrangement of the</a:t>
              </a:r>
              <a:r>
                <a:rPr sz="1600" spc="5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content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6" name="object 7"/>
            <p:cNvGrpSpPr/>
            <p:nvPr/>
          </p:nvGrpSpPr>
          <p:grpSpPr>
            <a:xfrm>
              <a:off x="1286255" y="1921764"/>
              <a:ext cx="2223770" cy="1233170"/>
              <a:chOff x="1286255" y="1921764"/>
              <a:chExt cx="2223770" cy="1233170"/>
            </a:xfrm>
          </p:grpSpPr>
          <p:sp>
            <p:nvSpPr>
              <p:cNvPr id="15" name="object 8"/>
              <p:cNvSpPr/>
              <p:nvPr/>
            </p:nvSpPr>
            <p:spPr>
              <a:xfrm>
                <a:off x="1296161" y="1931670"/>
                <a:ext cx="2204085" cy="1213485"/>
              </a:xfrm>
              <a:custGeom>
                <a:avLst/>
                <a:gdLst/>
                <a:ahLst/>
                <a:cxnLst/>
                <a:rect l="l" t="t" r="r" b="b"/>
                <a:pathLst>
                  <a:path w="2204085" h="1213485">
                    <a:moveTo>
                      <a:pt x="2001520" y="0"/>
                    </a:moveTo>
                    <a:lnTo>
                      <a:pt x="202184" y="0"/>
                    </a:lnTo>
                    <a:lnTo>
                      <a:pt x="155826" y="5339"/>
                    </a:lnTo>
                    <a:lnTo>
                      <a:pt x="113270" y="20548"/>
                    </a:lnTo>
                    <a:lnTo>
                      <a:pt x="75730" y="44415"/>
                    </a:lnTo>
                    <a:lnTo>
                      <a:pt x="44419" y="75724"/>
                    </a:lnTo>
                    <a:lnTo>
                      <a:pt x="20551" y="113265"/>
                    </a:lnTo>
                    <a:lnTo>
                      <a:pt x="5340" y="155822"/>
                    </a:lnTo>
                    <a:lnTo>
                      <a:pt x="0" y="202184"/>
                    </a:lnTo>
                    <a:lnTo>
                      <a:pt x="0" y="1010907"/>
                    </a:lnTo>
                    <a:lnTo>
                      <a:pt x="5340" y="1057269"/>
                    </a:lnTo>
                    <a:lnTo>
                      <a:pt x="20551" y="1099828"/>
                    </a:lnTo>
                    <a:lnTo>
                      <a:pt x="44419" y="1137371"/>
                    </a:lnTo>
                    <a:lnTo>
                      <a:pt x="75730" y="1168683"/>
                    </a:lnTo>
                    <a:lnTo>
                      <a:pt x="113270" y="1192552"/>
                    </a:lnTo>
                    <a:lnTo>
                      <a:pt x="155826" y="1207763"/>
                    </a:lnTo>
                    <a:lnTo>
                      <a:pt x="202184" y="1213104"/>
                    </a:lnTo>
                    <a:lnTo>
                      <a:pt x="2001520" y="1213104"/>
                    </a:lnTo>
                    <a:lnTo>
                      <a:pt x="2047877" y="1207763"/>
                    </a:lnTo>
                    <a:lnTo>
                      <a:pt x="2090433" y="1192552"/>
                    </a:lnTo>
                    <a:lnTo>
                      <a:pt x="2127973" y="1168683"/>
                    </a:lnTo>
                    <a:lnTo>
                      <a:pt x="2159284" y="1137371"/>
                    </a:lnTo>
                    <a:lnTo>
                      <a:pt x="2183152" y="1099828"/>
                    </a:lnTo>
                    <a:lnTo>
                      <a:pt x="2198363" y="1057269"/>
                    </a:lnTo>
                    <a:lnTo>
                      <a:pt x="2203704" y="1010907"/>
                    </a:lnTo>
                    <a:lnTo>
                      <a:pt x="2203704" y="202184"/>
                    </a:lnTo>
                    <a:lnTo>
                      <a:pt x="2198363" y="155822"/>
                    </a:lnTo>
                    <a:lnTo>
                      <a:pt x="2183152" y="113265"/>
                    </a:lnTo>
                    <a:lnTo>
                      <a:pt x="2159284" y="75724"/>
                    </a:lnTo>
                    <a:lnTo>
                      <a:pt x="2127973" y="44415"/>
                    </a:lnTo>
                    <a:lnTo>
                      <a:pt x="2090433" y="20548"/>
                    </a:lnTo>
                    <a:lnTo>
                      <a:pt x="2047877" y="5339"/>
                    </a:lnTo>
                    <a:lnTo>
                      <a:pt x="2001520" y="0"/>
                    </a:lnTo>
                    <a:close/>
                  </a:path>
                </a:pathLst>
              </a:custGeom>
              <a:solidFill>
                <a:srgbClr val="2D83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9"/>
              <p:cNvSpPr/>
              <p:nvPr/>
            </p:nvSpPr>
            <p:spPr>
              <a:xfrm>
                <a:off x="1296161" y="1931670"/>
                <a:ext cx="2204085" cy="1213485"/>
              </a:xfrm>
              <a:custGeom>
                <a:avLst/>
                <a:gdLst/>
                <a:ahLst/>
                <a:cxnLst/>
                <a:rect l="l" t="t" r="r" b="b"/>
                <a:pathLst>
                  <a:path w="2204085" h="1213485">
                    <a:moveTo>
                      <a:pt x="0" y="202184"/>
                    </a:moveTo>
                    <a:lnTo>
                      <a:pt x="5340" y="155822"/>
                    </a:lnTo>
                    <a:lnTo>
                      <a:pt x="20551" y="113265"/>
                    </a:lnTo>
                    <a:lnTo>
                      <a:pt x="44419" y="75724"/>
                    </a:lnTo>
                    <a:lnTo>
                      <a:pt x="75730" y="44415"/>
                    </a:lnTo>
                    <a:lnTo>
                      <a:pt x="113270" y="20548"/>
                    </a:lnTo>
                    <a:lnTo>
                      <a:pt x="155826" y="5339"/>
                    </a:lnTo>
                    <a:lnTo>
                      <a:pt x="202184" y="0"/>
                    </a:lnTo>
                    <a:lnTo>
                      <a:pt x="2001520" y="0"/>
                    </a:lnTo>
                    <a:lnTo>
                      <a:pt x="2047877" y="5339"/>
                    </a:lnTo>
                    <a:lnTo>
                      <a:pt x="2090433" y="20548"/>
                    </a:lnTo>
                    <a:lnTo>
                      <a:pt x="2127973" y="44415"/>
                    </a:lnTo>
                    <a:lnTo>
                      <a:pt x="2159284" y="75724"/>
                    </a:lnTo>
                    <a:lnTo>
                      <a:pt x="2183152" y="113265"/>
                    </a:lnTo>
                    <a:lnTo>
                      <a:pt x="2198363" y="155822"/>
                    </a:lnTo>
                    <a:lnTo>
                      <a:pt x="2203704" y="202184"/>
                    </a:lnTo>
                    <a:lnTo>
                      <a:pt x="2203704" y="1010920"/>
                    </a:lnTo>
                    <a:lnTo>
                      <a:pt x="2198363" y="1057277"/>
                    </a:lnTo>
                    <a:lnTo>
                      <a:pt x="2183152" y="1099833"/>
                    </a:lnTo>
                    <a:lnTo>
                      <a:pt x="2159284" y="1137373"/>
                    </a:lnTo>
                    <a:lnTo>
                      <a:pt x="2127973" y="1168684"/>
                    </a:lnTo>
                    <a:lnTo>
                      <a:pt x="2090433" y="1192552"/>
                    </a:lnTo>
                    <a:lnTo>
                      <a:pt x="2047877" y="1207763"/>
                    </a:lnTo>
                    <a:lnTo>
                      <a:pt x="2001520" y="1213104"/>
                    </a:lnTo>
                    <a:lnTo>
                      <a:pt x="202184" y="1213104"/>
                    </a:lnTo>
                    <a:lnTo>
                      <a:pt x="155826" y="1207763"/>
                    </a:lnTo>
                    <a:lnTo>
                      <a:pt x="113270" y="1192552"/>
                    </a:lnTo>
                    <a:lnTo>
                      <a:pt x="75730" y="1168684"/>
                    </a:lnTo>
                    <a:lnTo>
                      <a:pt x="44419" y="1137373"/>
                    </a:lnTo>
                    <a:lnTo>
                      <a:pt x="20551" y="1099833"/>
                    </a:lnTo>
                    <a:lnTo>
                      <a:pt x="5340" y="1057277"/>
                    </a:lnTo>
                    <a:lnTo>
                      <a:pt x="0" y="1010920"/>
                    </a:lnTo>
                    <a:lnTo>
                      <a:pt x="0" y="202184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10"/>
            <p:cNvSpPr txBox="1"/>
            <p:nvPr/>
          </p:nvSpPr>
          <p:spPr>
            <a:xfrm>
              <a:off x="1995855" y="2301887"/>
              <a:ext cx="803275" cy="4064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5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H</a:t>
              </a:r>
              <a:r>
                <a:rPr sz="25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T</a:t>
              </a:r>
              <a:r>
                <a:rPr sz="2500" dirty="0">
                  <a:solidFill>
                    <a:srgbClr val="FFFFFF"/>
                  </a:solidFill>
                  <a:latin typeface="Trebuchet MS"/>
                  <a:cs typeface="Trebuchet MS"/>
                </a:rPr>
                <a:t>M</a:t>
              </a:r>
              <a:r>
                <a:rPr sz="25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L</a:t>
              </a:r>
              <a:endParaRPr sz="2500">
                <a:latin typeface="Trebuchet MS"/>
                <a:cs typeface="Trebuchet MS"/>
              </a:endParaRPr>
            </a:p>
          </p:txBody>
        </p:sp>
        <p:sp>
          <p:nvSpPr>
            <p:cNvPr id="8" name="object 14"/>
            <p:cNvSpPr txBox="1"/>
            <p:nvPr/>
          </p:nvSpPr>
          <p:spPr>
            <a:xfrm>
              <a:off x="3502368" y="3378670"/>
              <a:ext cx="4566920" cy="97599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785" indent="-172720">
                <a:lnSpc>
                  <a:spcPct val="100000"/>
                </a:lnSpc>
                <a:spcBef>
                  <a:spcPts val="95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Is used to create an appealing</a:t>
              </a:r>
              <a:r>
                <a:rPr sz="1600" spc="15" dirty="0">
                  <a:latin typeface="Trebuchet MS"/>
                  <a:cs typeface="Trebuchet MS"/>
                </a:rPr>
                <a:t> </a:t>
              </a:r>
              <a:r>
                <a:rPr sz="1600" spc="-15" dirty="0">
                  <a:latin typeface="Trebuchet MS"/>
                  <a:cs typeface="Trebuchet MS"/>
                </a:rPr>
                <a:t>Website</a:t>
              </a:r>
              <a:endParaRPr sz="1600" dirty="0">
                <a:latin typeface="Trebuchet MS"/>
                <a:cs typeface="Trebuchet MS"/>
              </a:endParaRPr>
            </a:p>
            <a:p>
              <a:pPr marL="184785" marR="5080" indent="-172720">
                <a:lnSpc>
                  <a:spcPts val="1680"/>
                </a:lnSpc>
                <a:spcBef>
                  <a:spcPts val="280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Helps design graphic elements that improve the  appearance of the</a:t>
              </a:r>
              <a:r>
                <a:rPr sz="1600" spc="10" dirty="0">
                  <a:latin typeface="Trebuchet MS"/>
                  <a:cs typeface="Trebuchet MS"/>
                </a:rPr>
                <a:t> </a:t>
              </a:r>
              <a:r>
                <a:rPr sz="1600" spc="-15" dirty="0">
                  <a:latin typeface="Trebuchet MS"/>
                  <a:cs typeface="Trebuchet MS"/>
                </a:rPr>
                <a:t>Websites</a:t>
              </a:r>
              <a:endParaRPr sz="1600" dirty="0">
                <a:latin typeface="Trebuchet MS"/>
                <a:cs typeface="Trebuchet MS"/>
              </a:endParaRPr>
            </a:p>
            <a:p>
              <a:pPr marL="184785" indent="-172720">
                <a:lnSpc>
                  <a:spcPct val="100000"/>
                </a:lnSpc>
                <a:spcBef>
                  <a:spcPts val="10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Defines the </a:t>
              </a:r>
              <a:r>
                <a:rPr sz="1600" spc="-45" dirty="0">
                  <a:latin typeface="Trebuchet MS"/>
                  <a:cs typeface="Trebuchet MS"/>
                </a:rPr>
                <a:t>color, </a:t>
              </a:r>
              <a:r>
                <a:rPr sz="1600" spc="-5" dirty="0">
                  <a:latin typeface="Trebuchet MS"/>
                  <a:cs typeface="Trebuchet MS"/>
                </a:rPr>
                <a:t>size, and other visual</a:t>
              </a:r>
              <a:r>
                <a:rPr sz="1600" spc="100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aspects</a:t>
              </a:r>
              <a:endParaRPr sz="1600" dirty="0">
                <a:latin typeface="Trebuchet MS"/>
                <a:cs typeface="Trebuchet MS"/>
              </a:endParaRPr>
            </a:p>
          </p:txBody>
        </p:sp>
        <p:grpSp>
          <p:nvGrpSpPr>
            <p:cNvPr id="9" name="object 15"/>
            <p:cNvGrpSpPr/>
            <p:nvPr/>
          </p:nvGrpSpPr>
          <p:grpSpPr>
            <a:xfrm>
              <a:off x="1280160" y="3255264"/>
              <a:ext cx="2235835" cy="1233170"/>
              <a:chOff x="1280160" y="3255264"/>
              <a:chExt cx="2235835" cy="1233170"/>
            </a:xfrm>
          </p:grpSpPr>
          <p:sp>
            <p:nvSpPr>
              <p:cNvPr id="13" name="object 16"/>
              <p:cNvSpPr/>
              <p:nvPr/>
            </p:nvSpPr>
            <p:spPr>
              <a:xfrm>
                <a:off x="1290066" y="3265170"/>
                <a:ext cx="2216150" cy="1213485"/>
              </a:xfrm>
              <a:custGeom>
                <a:avLst/>
                <a:gdLst/>
                <a:ahLst/>
                <a:cxnLst/>
                <a:rect l="l" t="t" r="r" b="b"/>
                <a:pathLst>
                  <a:path w="2216150" h="1213485">
                    <a:moveTo>
                      <a:pt x="2013712" y="0"/>
                    </a:moveTo>
                    <a:lnTo>
                      <a:pt x="202184" y="0"/>
                    </a:lnTo>
                    <a:lnTo>
                      <a:pt x="155826" y="5339"/>
                    </a:lnTo>
                    <a:lnTo>
                      <a:pt x="113270" y="20548"/>
                    </a:lnTo>
                    <a:lnTo>
                      <a:pt x="75730" y="44415"/>
                    </a:lnTo>
                    <a:lnTo>
                      <a:pt x="44419" y="75724"/>
                    </a:lnTo>
                    <a:lnTo>
                      <a:pt x="20551" y="113265"/>
                    </a:lnTo>
                    <a:lnTo>
                      <a:pt x="5340" y="155822"/>
                    </a:lnTo>
                    <a:lnTo>
                      <a:pt x="0" y="202184"/>
                    </a:lnTo>
                    <a:lnTo>
                      <a:pt x="0" y="1010907"/>
                    </a:lnTo>
                    <a:lnTo>
                      <a:pt x="5340" y="1057269"/>
                    </a:lnTo>
                    <a:lnTo>
                      <a:pt x="20551" y="1099828"/>
                    </a:lnTo>
                    <a:lnTo>
                      <a:pt x="44419" y="1137371"/>
                    </a:lnTo>
                    <a:lnTo>
                      <a:pt x="75730" y="1168683"/>
                    </a:lnTo>
                    <a:lnTo>
                      <a:pt x="113270" y="1192552"/>
                    </a:lnTo>
                    <a:lnTo>
                      <a:pt x="155826" y="1207763"/>
                    </a:lnTo>
                    <a:lnTo>
                      <a:pt x="202184" y="1213104"/>
                    </a:lnTo>
                    <a:lnTo>
                      <a:pt x="2013712" y="1213104"/>
                    </a:lnTo>
                    <a:lnTo>
                      <a:pt x="2060069" y="1207763"/>
                    </a:lnTo>
                    <a:lnTo>
                      <a:pt x="2102625" y="1192552"/>
                    </a:lnTo>
                    <a:lnTo>
                      <a:pt x="2140165" y="1168683"/>
                    </a:lnTo>
                    <a:lnTo>
                      <a:pt x="2171476" y="1137371"/>
                    </a:lnTo>
                    <a:lnTo>
                      <a:pt x="2195344" y="1099828"/>
                    </a:lnTo>
                    <a:lnTo>
                      <a:pt x="2210555" y="1057269"/>
                    </a:lnTo>
                    <a:lnTo>
                      <a:pt x="2215896" y="1010907"/>
                    </a:lnTo>
                    <a:lnTo>
                      <a:pt x="2215896" y="202184"/>
                    </a:lnTo>
                    <a:lnTo>
                      <a:pt x="2210555" y="155822"/>
                    </a:lnTo>
                    <a:lnTo>
                      <a:pt x="2195344" y="113265"/>
                    </a:lnTo>
                    <a:lnTo>
                      <a:pt x="2171476" y="75724"/>
                    </a:lnTo>
                    <a:lnTo>
                      <a:pt x="2140165" y="44415"/>
                    </a:lnTo>
                    <a:lnTo>
                      <a:pt x="2102625" y="20548"/>
                    </a:lnTo>
                    <a:lnTo>
                      <a:pt x="2060069" y="5339"/>
                    </a:lnTo>
                    <a:lnTo>
                      <a:pt x="2013712" y="0"/>
                    </a:lnTo>
                    <a:close/>
                  </a:path>
                </a:pathLst>
              </a:custGeom>
              <a:solidFill>
                <a:srgbClr val="42D0A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7"/>
              <p:cNvSpPr/>
              <p:nvPr/>
            </p:nvSpPr>
            <p:spPr>
              <a:xfrm>
                <a:off x="1290066" y="3265170"/>
                <a:ext cx="2216150" cy="1213485"/>
              </a:xfrm>
              <a:custGeom>
                <a:avLst/>
                <a:gdLst/>
                <a:ahLst/>
                <a:cxnLst/>
                <a:rect l="l" t="t" r="r" b="b"/>
                <a:pathLst>
                  <a:path w="2216150" h="1213485">
                    <a:moveTo>
                      <a:pt x="0" y="202184"/>
                    </a:moveTo>
                    <a:lnTo>
                      <a:pt x="5340" y="155822"/>
                    </a:lnTo>
                    <a:lnTo>
                      <a:pt x="20551" y="113265"/>
                    </a:lnTo>
                    <a:lnTo>
                      <a:pt x="44419" y="75724"/>
                    </a:lnTo>
                    <a:lnTo>
                      <a:pt x="75730" y="44415"/>
                    </a:lnTo>
                    <a:lnTo>
                      <a:pt x="113270" y="20548"/>
                    </a:lnTo>
                    <a:lnTo>
                      <a:pt x="155826" y="5339"/>
                    </a:lnTo>
                    <a:lnTo>
                      <a:pt x="202184" y="0"/>
                    </a:lnTo>
                    <a:lnTo>
                      <a:pt x="2013712" y="0"/>
                    </a:lnTo>
                    <a:lnTo>
                      <a:pt x="2060069" y="5339"/>
                    </a:lnTo>
                    <a:lnTo>
                      <a:pt x="2102625" y="20548"/>
                    </a:lnTo>
                    <a:lnTo>
                      <a:pt x="2140165" y="44415"/>
                    </a:lnTo>
                    <a:lnTo>
                      <a:pt x="2171476" y="75724"/>
                    </a:lnTo>
                    <a:lnTo>
                      <a:pt x="2195344" y="113265"/>
                    </a:lnTo>
                    <a:lnTo>
                      <a:pt x="2210555" y="155822"/>
                    </a:lnTo>
                    <a:lnTo>
                      <a:pt x="2215896" y="202184"/>
                    </a:lnTo>
                    <a:lnTo>
                      <a:pt x="2215896" y="1010907"/>
                    </a:lnTo>
                    <a:lnTo>
                      <a:pt x="2210555" y="1057269"/>
                    </a:lnTo>
                    <a:lnTo>
                      <a:pt x="2195344" y="1099828"/>
                    </a:lnTo>
                    <a:lnTo>
                      <a:pt x="2171476" y="1137371"/>
                    </a:lnTo>
                    <a:lnTo>
                      <a:pt x="2140165" y="1168683"/>
                    </a:lnTo>
                    <a:lnTo>
                      <a:pt x="2102625" y="1192552"/>
                    </a:lnTo>
                    <a:lnTo>
                      <a:pt x="2060069" y="1207763"/>
                    </a:lnTo>
                    <a:lnTo>
                      <a:pt x="2013712" y="1213104"/>
                    </a:lnTo>
                    <a:lnTo>
                      <a:pt x="202184" y="1213104"/>
                    </a:lnTo>
                    <a:lnTo>
                      <a:pt x="155826" y="1207763"/>
                    </a:lnTo>
                    <a:lnTo>
                      <a:pt x="113270" y="1192552"/>
                    </a:lnTo>
                    <a:lnTo>
                      <a:pt x="75730" y="1168683"/>
                    </a:lnTo>
                    <a:lnTo>
                      <a:pt x="44419" y="1137371"/>
                    </a:lnTo>
                    <a:lnTo>
                      <a:pt x="20551" y="1099828"/>
                    </a:lnTo>
                    <a:lnTo>
                      <a:pt x="5340" y="1057269"/>
                    </a:lnTo>
                    <a:lnTo>
                      <a:pt x="0" y="1010907"/>
                    </a:lnTo>
                    <a:lnTo>
                      <a:pt x="0" y="202184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8"/>
            <p:cNvSpPr txBox="1"/>
            <p:nvPr/>
          </p:nvSpPr>
          <p:spPr>
            <a:xfrm>
              <a:off x="1523819" y="3304349"/>
              <a:ext cx="1745614" cy="1070610"/>
            </a:xfrm>
            <a:prstGeom prst="rect">
              <a:avLst/>
            </a:prstGeom>
          </p:spPr>
          <p:txBody>
            <a:bodyPr vert="horz" wrap="square" lIns="0" tIns="63500" rIns="0" bIns="0" rtlCol="0">
              <a:spAutoFit/>
            </a:bodyPr>
            <a:lstStyle/>
            <a:p>
              <a:pPr marL="12065" marR="5080" indent="-635" algn="ctr">
                <a:lnSpc>
                  <a:spcPts val="2620"/>
                </a:lnSpc>
                <a:spcBef>
                  <a:spcPts val="500"/>
                </a:spcBef>
              </a:pPr>
              <a:r>
                <a:rPr sz="25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Cascading  Style</a:t>
              </a:r>
              <a:r>
                <a:rPr sz="2500" spc="-6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25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Sheets  (CSS)</a:t>
              </a:r>
              <a:endParaRPr sz="2500">
                <a:latin typeface="Trebuchet MS"/>
                <a:cs typeface="Trebuchet MS"/>
              </a:endParaRPr>
            </a:p>
          </p:txBody>
        </p:sp>
        <p:sp>
          <p:nvSpPr>
            <p:cNvPr id="11" name="object 22"/>
            <p:cNvSpPr txBox="1"/>
            <p:nvPr/>
          </p:nvSpPr>
          <p:spPr>
            <a:xfrm>
              <a:off x="3496614" y="4712919"/>
              <a:ext cx="4318635" cy="941069"/>
            </a:xfrm>
            <a:prstGeom prst="rect">
              <a:avLst/>
            </a:prstGeom>
          </p:spPr>
          <p:txBody>
            <a:bodyPr vert="horz" wrap="square" lIns="0" tIns="45719" rIns="0" bIns="0" rtlCol="0">
              <a:spAutoFit/>
            </a:bodyPr>
            <a:lstStyle/>
            <a:p>
              <a:pPr marL="184785" marR="5080" indent="-172720">
                <a:lnSpc>
                  <a:spcPts val="1670"/>
                </a:lnSpc>
                <a:spcBef>
                  <a:spcPts val="359"/>
                </a:spcBef>
                <a:buChar char="•"/>
                <a:tabLst>
                  <a:tab pos="185420" algn="l"/>
                </a:tabLst>
              </a:pPr>
              <a:r>
                <a:rPr sz="1600" spc="-10" dirty="0">
                  <a:latin typeface="Trebuchet MS"/>
                  <a:cs typeface="Trebuchet MS"/>
                </a:rPr>
                <a:t>Allows </a:t>
              </a:r>
              <a:r>
                <a:rPr sz="1600" spc="-30" dirty="0">
                  <a:latin typeface="Trebuchet MS"/>
                  <a:cs typeface="Trebuchet MS"/>
                </a:rPr>
                <a:t>Web </a:t>
              </a:r>
              <a:r>
                <a:rPr sz="1600" spc="-5" dirty="0">
                  <a:latin typeface="Trebuchet MS"/>
                  <a:cs typeface="Trebuchet MS"/>
                </a:rPr>
                <a:t>pages to be more interactive and  independent</a:t>
              </a:r>
              <a:endParaRPr sz="1600">
                <a:latin typeface="Trebuchet MS"/>
                <a:cs typeface="Trebuchet MS"/>
              </a:endParaRPr>
            </a:p>
            <a:p>
              <a:pPr marL="184785" marR="236220" indent="-172720">
                <a:lnSpc>
                  <a:spcPts val="1670"/>
                </a:lnSpc>
                <a:spcBef>
                  <a:spcPts val="284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Enables the code to be embedded in </a:t>
              </a:r>
              <a:r>
                <a:rPr sz="1600" spc="-10" dirty="0">
                  <a:latin typeface="Trebuchet MS"/>
                  <a:cs typeface="Trebuchet MS"/>
                </a:rPr>
                <a:t>HTML  </a:t>
              </a:r>
              <a:r>
                <a:rPr sz="1600" spc="-5" dirty="0">
                  <a:latin typeface="Trebuchet MS"/>
                  <a:cs typeface="Trebuchet MS"/>
                </a:rPr>
                <a:t>markup or stored in a separate</a:t>
              </a:r>
              <a:r>
                <a:rPr sz="1600" spc="15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file</a:t>
              </a:r>
              <a:endParaRPr sz="1600">
                <a:latin typeface="Trebuchet MS"/>
                <a:cs typeface="Trebuchet MS"/>
              </a:endParaRPr>
            </a:p>
          </p:txBody>
        </p:sp>
        <p:sp>
          <p:nvSpPr>
            <p:cNvPr id="12" name="object 26"/>
            <p:cNvSpPr txBox="1"/>
            <p:nvPr/>
          </p:nvSpPr>
          <p:spPr>
            <a:xfrm>
              <a:off x="1652917" y="4970373"/>
              <a:ext cx="1489710" cy="4064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5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Ja</a:t>
              </a:r>
              <a:r>
                <a:rPr sz="25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v</a:t>
              </a:r>
              <a:r>
                <a:rPr sz="25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aS</a:t>
              </a:r>
              <a:r>
                <a:rPr sz="25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cr</a:t>
              </a:r>
              <a:r>
                <a:rPr sz="25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i</a:t>
              </a:r>
              <a:r>
                <a:rPr sz="25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pt</a:t>
              </a:r>
              <a:endParaRPr sz="250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81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and</a:t>
            </a:r>
            <a:r>
              <a:rPr lang="en-US" spc="-130" dirty="0"/>
              <a:t> </a:t>
            </a:r>
            <a:r>
              <a:rPr lang="en-US" dirty="0"/>
              <a:t>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99" y="2014194"/>
            <a:ext cx="9372600" cy="40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25" dirty="0"/>
              <a:t>Websites </a:t>
            </a:r>
            <a:r>
              <a:rPr lang="en-US" dirty="0"/>
              <a:t>and </a:t>
            </a:r>
            <a:r>
              <a:rPr lang="en-US" spc="-55" dirty="0"/>
              <a:t>Web</a:t>
            </a:r>
            <a:r>
              <a:rPr lang="en-US" spc="-290" dirty="0"/>
              <a:t> </a:t>
            </a:r>
            <a:r>
              <a:rPr lang="en-US" dirty="0"/>
              <a:t>Applications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62785" y="2014194"/>
            <a:ext cx="8266429" cy="3897884"/>
            <a:chOff x="844296" y="2153157"/>
            <a:chExt cx="8266429" cy="3897884"/>
          </a:xfrm>
        </p:grpSpPr>
        <p:grpSp>
          <p:nvGrpSpPr>
            <p:cNvPr id="5" name="object 3"/>
            <p:cNvGrpSpPr/>
            <p:nvPr/>
          </p:nvGrpSpPr>
          <p:grpSpPr>
            <a:xfrm>
              <a:off x="3588765" y="2153157"/>
              <a:ext cx="5521960" cy="1901189"/>
              <a:chOff x="3588765" y="2153157"/>
              <a:chExt cx="5521960" cy="1901189"/>
            </a:xfrm>
          </p:grpSpPr>
          <p:sp>
            <p:nvSpPr>
              <p:cNvPr id="19" name="object 4"/>
              <p:cNvSpPr/>
              <p:nvPr/>
            </p:nvSpPr>
            <p:spPr>
              <a:xfrm>
                <a:off x="3598925" y="2163317"/>
                <a:ext cx="5501640" cy="1880870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880870">
                    <a:moveTo>
                      <a:pt x="5188191" y="0"/>
                    </a:moveTo>
                    <a:lnTo>
                      <a:pt x="0" y="0"/>
                    </a:lnTo>
                    <a:lnTo>
                      <a:pt x="0" y="1880615"/>
                    </a:lnTo>
                    <a:lnTo>
                      <a:pt x="5188191" y="1880615"/>
                    </a:lnTo>
                    <a:lnTo>
                      <a:pt x="5234510" y="1877217"/>
                    </a:lnTo>
                    <a:lnTo>
                      <a:pt x="5278719" y="1867345"/>
                    </a:lnTo>
                    <a:lnTo>
                      <a:pt x="5320333" y="1851483"/>
                    </a:lnTo>
                    <a:lnTo>
                      <a:pt x="5358867" y="1830118"/>
                    </a:lnTo>
                    <a:lnTo>
                      <a:pt x="5393836" y="1803733"/>
                    </a:lnTo>
                    <a:lnTo>
                      <a:pt x="5424756" y="1772815"/>
                    </a:lnTo>
                    <a:lnTo>
                      <a:pt x="5451141" y="1737847"/>
                    </a:lnTo>
                    <a:lnTo>
                      <a:pt x="5472507" y="1699314"/>
                    </a:lnTo>
                    <a:lnTo>
                      <a:pt x="5488368" y="1657702"/>
                    </a:lnTo>
                    <a:lnTo>
                      <a:pt x="5498241" y="1613496"/>
                    </a:lnTo>
                    <a:lnTo>
                      <a:pt x="5501640" y="1567179"/>
                    </a:lnTo>
                    <a:lnTo>
                      <a:pt x="5501640" y="313448"/>
                    </a:lnTo>
                    <a:lnTo>
                      <a:pt x="5498241" y="267129"/>
                    </a:lnTo>
                    <a:lnTo>
                      <a:pt x="5488368" y="222920"/>
                    </a:lnTo>
                    <a:lnTo>
                      <a:pt x="5472507" y="181306"/>
                    </a:lnTo>
                    <a:lnTo>
                      <a:pt x="5451141" y="142772"/>
                    </a:lnTo>
                    <a:lnTo>
                      <a:pt x="5424756" y="107803"/>
                    </a:lnTo>
                    <a:lnTo>
                      <a:pt x="5393836" y="76883"/>
                    </a:lnTo>
                    <a:lnTo>
                      <a:pt x="5358867" y="50498"/>
                    </a:lnTo>
                    <a:lnTo>
                      <a:pt x="5320333" y="29132"/>
                    </a:lnTo>
                    <a:lnTo>
                      <a:pt x="5278719" y="13271"/>
                    </a:lnTo>
                    <a:lnTo>
                      <a:pt x="5234510" y="3398"/>
                    </a:lnTo>
                    <a:lnTo>
                      <a:pt x="5188191" y="0"/>
                    </a:lnTo>
                    <a:close/>
                  </a:path>
                </a:pathLst>
              </a:custGeom>
              <a:solidFill>
                <a:srgbClr val="CDD9E9">
                  <a:alpha val="90194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5"/>
              <p:cNvSpPr/>
              <p:nvPr/>
            </p:nvSpPr>
            <p:spPr>
              <a:xfrm>
                <a:off x="3598925" y="2163317"/>
                <a:ext cx="5501640" cy="1880870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880870">
                    <a:moveTo>
                      <a:pt x="5501640" y="313448"/>
                    </a:moveTo>
                    <a:lnTo>
                      <a:pt x="5501640" y="1567179"/>
                    </a:lnTo>
                    <a:lnTo>
                      <a:pt x="5498241" y="1613496"/>
                    </a:lnTo>
                    <a:lnTo>
                      <a:pt x="5488368" y="1657702"/>
                    </a:lnTo>
                    <a:lnTo>
                      <a:pt x="5472507" y="1699314"/>
                    </a:lnTo>
                    <a:lnTo>
                      <a:pt x="5451141" y="1737847"/>
                    </a:lnTo>
                    <a:lnTo>
                      <a:pt x="5424756" y="1772815"/>
                    </a:lnTo>
                    <a:lnTo>
                      <a:pt x="5393836" y="1803733"/>
                    </a:lnTo>
                    <a:lnTo>
                      <a:pt x="5358867" y="1830118"/>
                    </a:lnTo>
                    <a:lnTo>
                      <a:pt x="5320333" y="1851483"/>
                    </a:lnTo>
                    <a:lnTo>
                      <a:pt x="5278719" y="1867345"/>
                    </a:lnTo>
                    <a:lnTo>
                      <a:pt x="5234510" y="1877217"/>
                    </a:lnTo>
                    <a:lnTo>
                      <a:pt x="5188191" y="1880615"/>
                    </a:lnTo>
                    <a:lnTo>
                      <a:pt x="0" y="1880615"/>
                    </a:lnTo>
                    <a:lnTo>
                      <a:pt x="0" y="0"/>
                    </a:lnTo>
                    <a:lnTo>
                      <a:pt x="5188191" y="0"/>
                    </a:lnTo>
                    <a:lnTo>
                      <a:pt x="5234510" y="3398"/>
                    </a:lnTo>
                    <a:lnTo>
                      <a:pt x="5278719" y="13271"/>
                    </a:lnTo>
                    <a:lnTo>
                      <a:pt x="5320333" y="29132"/>
                    </a:lnTo>
                    <a:lnTo>
                      <a:pt x="5358867" y="50498"/>
                    </a:lnTo>
                    <a:lnTo>
                      <a:pt x="5393836" y="76883"/>
                    </a:lnTo>
                    <a:lnTo>
                      <a:pt x="5424756" y="107803"/>
                    </a:lnTo>
                    <a:lnTo>
                      <a:pt x="5451141" y="142772"/>
                    </a:lnTo>
                    <a:lnTo>
                      <a:pt x="5472507" y="181306"/>
                    </a:lnTo>
                    <a:lnTo>
                      <a:pt x="5488368" y="222920"/>
                    </a:lnTo>
                    <a:lnTo>
                      <a:pt x="5498241" y="267129"/>
                    </a:lnTo>
                    <a:lnTo>
                      <a:pt x="5501640" y="313448"/>
                    </a:lnTo>
                    <a:close/>
                  </a:path>
                </a:pathLst>
              </a:custGeom>
              <a:ln w="19812">
                <a:solidFill>
                  <a:srgbClr val="CDD9E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3645699" y="2488539"/>
              <a:ext cx="5173980" cy="1188085"/>
            </a:xfrm>
            <a:prstGeom prst="rect">
              <a:avLst/>
            </a:prstGeom>
          </p:spPr>
          <p:txBody>
            <a:bodyPr vert="horz" wrap="square" lIns="0" tIns="45719" rIns="0" bIns="0" rtlCol="0">
              <a:spAutoFit/>
            </a:bodyPr>
            <a:lstStyle/>
            <a:p>
              <a:pPr marL="184785" marR="5080" indent="-172720">
                <a:lnSpc>
                  <a:spcPts val="1670"/>
                </a:lnSpc>
                <a:spcBef>
                  <a:spcPts val="359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Usually contains more of static information and less of  user</a:t>
              </a:r>
              <a:r>
                <a:rPr sz="1600" spc="-20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interaction.</a:t>
              </a:r>
              <a:endParaRPr sz="1600" dirty="0">
                <a:latin typeface="Trebuchet MS"/>
                <a:cs typeface="Trebuchet MS"/>
              </a:endParaRPr>
            </a:p>
            <a:p>
              <a:pPr marL="184785" marR="363855" indent="-172720">
                <a:lnSpc>
                  <a:spcPts val="1670"/>
                </a:lnSpc>
                <a:spcBef>
                  <a:spcPts val="284"/>
                </a:spcBef>
                <a:buChar char="•"/>
                <a:tabLst>
                  <a:tab pos="185420" algn="l"/>
                </a:tabLst>
              </a:pPr>
              <a:r>
                <a:rPr sz="1600" spc="-15" dirty="0">
                  <a:latin typeface="Trebuchet MS"/>
                  <a:cs typeface="Trebuchet MS"/>
                </a:rPr>
                <a:t>Will </a:t>
              </a:r>
              <a:r>
                <a:rPr sz="1600" spc="-10" dirty="0">
                  <a:latin typeface="Trebuchet MS"/>
                  <a:cs typeface="Trebuchet MS"/>
                </a:rPr>
                <a:t>not </a:t>
              </a:r>
              <a:r>
                <a:rPr sz="1600" spc="-5" dirty="0">
                  <a:latin typeface="Trebuchet MS"/>
                  <a:cs typeface="Trebuchet MS"/>
                </a:rPr>
                <a:t>take any input from the user and does </a:t>
              </a:r>
              <a:r>
                <a:rPr sz="1600" spc="-10" dirty="0">
                  <a:latin typeface="Trebuchet MS"/>
                  <a:cs typeface="Trebuchet MS"/>
                </a:rPr>
                <a:t>not  </a:t>
              </a:r>
              <a:r>
                <a:rPr sz="1600" spc="-5" dirty="0">
                  <a:latin typeface="Trebuchet MS"/>
                  <a:cs typeface="Trebuchet MS"/>
                </a:rPr>
                <a:t>interact with the </a:t>
              </a:r>
              <a:r>
                <a:rPr sz="1600" spc="-30" dirty="0">
                  <a:latin typeface="Trebuchet MS"/>
                  <a:cs typeface="Trebuchet MS"/>
                </a:rPr>
                <a:t>Web</a:t>
              </a:r>
              <a:r>
                <a:rPr sz="1600" dirty="0">
                  <a:latin typeface="Trebuchet MS"/>
                  <a:cs typeface="Trebuchet MS"/>
                </a:rPr>
                <a:t> </a:t>
              </a:r>
              <a:r>
                <a:rPr sz="1600" spc="-35" dirty="0">
                  <a:latin typeface="Trebuchet MS"/>
                  <a:cs typeface="Trebuchet MS"/>
                </a:rPr>
                <a:t>server.</a:t>
              </a:r>
              <a:endParaRPr sz="1600" dirty="0">
                <a:latin typeface="Trebuchet MS"/>
                <a:cs typeface="Trebuchet MS"/>
              </a:endParaRPr>
            </a:p>
            <a:p>
              <a:pPr marL="184785" indent="-172720">
                <a:lnSpc>
                  <a:spcPct val="100000"/>
                </a:lnSpc>
                <a:spcBef>
                  <a:spcPts val="5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Can be built using </a:t>
              </a:r>
              <a:r>
                <a:rPr sz="1600" spc="-10" dirty="0">
                  <a:latin typeface="Trebuchet MS"/>
                  <a:cs typeface="Trebuchet MS"/>
                </a:rPr>
                <a:t>HTML, </a:t>
              </a:r>
              <a:r>
                <a:rPr sz="1600" spc="-5" dirty="0">
                  <a:latin typeface="Trebuchet MS"/>
                  <a:cs typeface="Trebuchet MS"/>
                </a:rPr>
                <a:t>CSS, and</a:t>
              </a:r>
              <a:r>
                <a:rPr sz="1600" spc="55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JavaScript.</a:t>
              </a:r>
              <a:endParaRPr sz="1600" dirty="0">
                <a:latin typeface="Trebuchet MS"/>
                <a:cs typeface="Trebuchet MS"/>
              </a:endParaRPr>
            </a:p>
          </p:txBody>
        </p:sp>
        <p:grpSp>
          <p:nvGrpSpPr>
            <p:cNvPr id="7" name="object 7"/>
            <p:cNvGrpSpPr/>
            <p:nvPr/>
          </p:nvGrpSpPr>
          <p:grpSpPr>
            <a:xfrm>
              <a:off x="844296" y="2257044"/>
              <a:ext cx="2764790" cy="1691639"/>
              <a:chOff x="844296" y="2257044"/>
              <a:chExt cx="2764790" cy="1691639"/>
            </a:xfrm>
          </p:grpSpPr>
          <p:sp>
            <p:nvSpPr>
              <p:cNvPr id="17" name="object 8"/>
              <p:cNvSpPr/>
              <p:nvPr/>
            </p:nvSpPr>
            <p:spPr>
              <a:xfrm>
                <a:off x="854202" y="2266950"/>
                <a:ext cx="2745105" cy="1671955"/>
              </a:xfrm>
              <a:custGeom>
                <a:avLst/>
                <a:gdLst/>
                <a:ahLst/>
                <a:cxnLst/>
                <a:rect l="l" t="t" r="r" b="b"/>
                <a:pathLst>
                  <a:path w="2745104" h="1671954">
                    <a:moveTo>
                      <a:pt x="2466073" y="0"/>
                    </a:moveTo>
                    <a:lnTo>
                      <a:pt x="278650" y="0"/>
                    </a:lnTo>
                    <a:lnTo>
                      <a:pt x="233451" y="3647"/>
                    </a:lnTo>
                    <a:lnTo>
                      <a:pt x="190573" y="14206"/>
                    </a:lnTo>
                    <a:lnTo>
                      <a:pt x="150592" y="31104"/>
                    </a:lnTo>
                    <a:lnTo>
                      <a:pt x="114081" y="53765"/>
                    </a:lnTo>
                    <a:lnTo>
                      <a:pt x="81613" y="81618"/>
                    </a:lnTo>
                    <a:lnTo>
                      <a:pt x="53762" y="114086"/>
                    </a:lnTo>
                    <a:lnTo>
                      <a:pt x="31101" y="150598"/>
                    </a:lnTo>
                    <a:lnTo>
                      <a:pt x="14205" y="190578"/>
                    </a:lnTo>
                    <a:lnTo>
                      <a:pt x="3646" y="233454"/>
                    </a:lnTo>
                    <a:lnTo>
                      <a:pt x="0" y="278650"/>
                    </a:lnTo>
                    <a:lnTo>
                      <a:pt x="0" y="1393189"/>
                    </a:lnTo>
                    <a:lnTo>
                      <a:pt x="3646" y="1438386"/>
                    </a:lnTo>
                    <a:lnTo>
                      <a:pt x="14205" y="1481260"/>
                    </a:lnTo>
                    <a:lnTo>
                      <a:pt x="31101" y="1521239"/>
                    </a:lnTo>
                    <a:lnTo>
                      <a:pt x="53762" y="1557749"/>
                    </a:lnTo>
                    <a:lnTo>
                      <a:pt x="81613" y="1590216"/>
                    </a:lnTo>
                    <a:lnTo>
                      <a:pt x="114081" y="1618066"/>
                    </a:lnTo>
                    <a:lnTo>
                      <a:pt x="150592" y="1640726"/>
                    </a:lnTo>
                    <a:lnTo>
                      <a:pt x="190573" y="1657622"/>
                    </a:lnTo>
                    <a:lnTo>
                      <a:pt x="233451" y="1668181"/>
                    </a:lnTo>
                    <a:lnTo>
                      <a:pt x="278650" y="1671827"/>
                    </a:lnTo>
                    <a:lnTo>
                      <a:pt x="2466073" y="1671827"/>
                    </a:lnTo>
                    <a:lnTo>
                      <a:pt x="2511272" y="1668181"/>
                    </a:lnTo>
                    <a:lnTo>
                      <a:pt x="2554150" y="1657622"/>
                    </a:lnTo>
                    <a:lnTo>
                      <a:pt x="2594131" y="1640726"/>
                    </a:lnTo>
                    <a:lnTo>
                      <a:pt x="2630642" y="1618066"/>
                    </a:lnTo>
                    <a:lnTo>
                      <a:pt x="2663110" y="1590216"/>
                    </a:lnTo>
                    <a:lnTo>
                      <a:pt x="2690961" y="1557749"/>
                    </a:lnTo>
                    <a:lnTo>
                      <a:pt x="2713622" y="1521239"/>
                    </a:lnTo>
                    <a:lnTo>
                      <a:pt x="2730518" y="1481260"/>
                    </a:lnTo>
                    <a:lnTo>
                      <a:pt x="2741077" y="1438386"/>
                    </a:lnTo>
                    <a:lnTo>
                      <a:pt x="2744724" y="1393189"/>
                    </a:lnTo>
                    <a:lnTo>
                      <a:pt x="2744724" y="278650"/>
                    </a:lnTo>
                    <a:lnTo>
                      <a:pt x="2741077" y="233454"/>
                    </a:lnTo>
                    <a:lnTo>
                      <a:pt x="2730518" y="190578"/>
                    </a:lnTo>
                    <a:lnTo>
                      <a:pt x="2713622" y="150598"/>
                    </a:lnTo>
                    <a:lnTo>
                      <a:pt x="2690961" y="114086"/>
                    </a:lnTo>
                    <a:lnTo>
                      <a:pt x="2663110" y="81618"/>
                    </a:lnTo>
                    <a:lnTo>
                      <a:pt x="2630642" y="53765"/>
                    </a:lnTo>
                    <a:lnTo>
                      <a:pt x="2594131" y="31104"/>
                    </a:lnTo>
                    <a:lnTo>
                      <a:pt x="2554150" y="14206"/>
                    </a:lnTo>
                    <a:lnTo>
                      <a:pt x="2511272" y="3647"/>
                    </a:lnTo>
                    <a:lnTo>
                      <a:pt x="2466073" y="0"/>
                    </a:lnTo>
                    <a:close/>
                  </a:path>
                </a:pathLst>
              </a:custGeom>
              <a:solidFill>
                <a:srgbClr val="2D83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9"/>
              <p:cNvSpPr/>
              <p:nvPr/>
            </p:nvSpPr>
            <p:spPr>
              <a:xfrm>
                <a:off x="854202" y="2266950"/>
                <a:ext cx="2745105" cy="1671955"/>
              </a:xfrm>
              <a:custGeom>
                <a:avLst/>
                <a:gdLst/>
                <a:ahLst/>
                <a:cxnLst/>
                <a:rect l="l" t="t" r="r" b="b"/>
                <a:pathLst>
                  <a:path w="2745104" h="1671954">
                    <a:moveTo>
                      <a:pt x="0" y="278650"/>
                    </a:moveTo>
                    <a:lnTo>
                      <a:pt x="3646" y="233454"/>
                    </a:lnTo>
                    <a:lnTo>
                      <a:pt x="14205" y="190578"/>
                    </a:lnTo>
                    <a:lnTo>
                      <a:pt x="31101" y="150598"/>
                    </a:lnTo>
                    <a:lnTo>
                      <a:pt x="53762" y="114086"/>
                    </a:lnTo>
                    <a:lnTo>
                      <a:pt x="81613" y="81618"/>
                    </a:lnTo>
                    <a:lnTo>
                      <a:pt x="114081" y="53765"/>
                    </a:lnTo>
                    <a:lnTo>
                      <a:pt x="150592" y="31104"/>
                    </a:lnTo>
                    <a:lnTo>
                      <a:pt x="190573" y="14206"/>
                    </a:lnTo>
                    <a:lnTo>
                      <a:pt x="233451" y="3647"/>
                    </a:lnTo>
                    <a:lnTo>
                      <a:pt x="278650" y="0"/>
                    </a:lnTo>
                    <a:lnTo>
                      <a:pt x="2466073" y="0"/>
                    </a:lnTo>
                    <a:lnTo>
                      <a:pt x="2511272" y="3647"/>
                    </a:lnTo>
                    <a:lnTo>
                      <a:pt x="2554150" y="14206"/>
                    </a:lnTo>
                    <a:lnTo>
                      <a:pt x="2594131" y="31104"/>
                    </a:lnTo>
                    <a:lnTo>
                      <a:pt x="2630642" y="53765"/>
                    </a:lnTo>
                    <a:lnTo>
                      <a:pt x="2663110" y="81618"/>
                    </a:lnTo>
                    <a:lnTo>
                      <a:pt x="2690961" y="114086"/>
                    </a:lnTo>
                    <a:lnTo>
                      <a:pt x="2713622" y="150598"/>
                    </a:lnTo>
                    <a:lnTo>
                      <a:pt x="2730518" y="190578"/>
                    </a:lnTo>
                    <a:lnTo>
                      <a:pt x="2741077" y="233454"/>
                    </a:lnTo>
                    <a:lnTo>
                      <a:pt x="2744724" y="278650"/>
                    </a:lnTo>
                    <a:lnTo>
                      <a:pt x="2744724" y="1393189"/>
                    </a:lnTo>
                    <a:lnTo>
                      <a:pt x="2741077" y="1438386"/>
                    </a:lnTo>
                    <a:lnTo>
                      <a:pt x="2730518" y="1481260"/>
                    </a:lnTo>
                    <a:lnTo>
                      <a:pt x="2713622" y="1521239"/>
                    </a:lnTo>
                    <a:lnTo>
                      <a:pt x="2690961" y="1557749"/>
                    </a:lnTo>
                    <a:lnTo>
                      <a:pt x="2663110" y="1590216"/>
                    </a:lnTo>
                    <a:lnTo>
                      <a:pt x="2630642" y="1618066"/>
                    </a:lnTo>
                    <a:lnTo>
                      <a:pt x="2594131" y="1640726"/>
                    </a:lnTo>
                    <a:lnTo>
                      <a:pt x="2554150" y="1657622"/>
                    </a:lnTo>
                    <a:lnTo>
                      <a:pt x="2511272" y="1668181"/>
                    </a:lnTo>
                    <a:lnTo>
                      <a:pt x="2466073" y="1671827"/>
                    </a:lnTo>
                    <a:lnTo>
                      <a:pt x="278650" y="1671827"/>
                    </a:lnTo>
                    <a:lnTo>
                      <a:pt x="233451" y="1668181"/>
                    </a:lnTo>
                    <a:lnTo>
                      <a:pt x="190573" y="1657622"/>
                    </a:lnTo>
                    <a:lnTo>
                      <a:pt x="150592" y="1640726"/>
                    </a:lnTo>
                    <a:lnTo>
                      <a:pt x="114081" y="1618066"/>
                    </a:lnTo>
                    <a:lnTo>
                      <a:pt x="81613" y="1590216"/>
                    </a:lnTo>
                    <a:lnTo>
                      <a:pt x="53762" y="1557749"/>
                    </a:lnTo>
                    <a:lnTo>
                      <a:pt x="31101" y="1521239"/>
                    </a:lnTo>
                    <a:lnTo>
                      <a:pt x="14205" y="1481260"/>
                    </a:lnTo>
                    <a:lnTo>
                      <a:pt x="3646" y="1438386"/>
                    </a:lnTo>
                    <a:lnTo>
                      <a:pt x="0" y="1393189"/>
                    </a:lnTo>
                    <a:lnTo>
                      <a:pt x="0" y="278650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10"/>
            <p:cNvSpPr txBox="1"/>
            <p:nvPr/>
          </p:nvSpPr>
          <p:spPr>
            <a:xfrm>
              <a:off x="1449222" y="2788005"/>
              <a:ext cx="1553210" cy="543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400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Website</a:t>
              </a:r>
              <a:endParaRPr sz="3400">
                <a:latin typeface="Trebuchet MS"/>
                <a:cs typeface="Trebuchet MS"/>
              </a:endParaRPr>
            </a:p>
          </p:txBody>
        </p:sp>
        <p:grpSp>
          <p:nvGrpSpPr>
            <p:cNvPr id="9" name="object 11"/>
            <p:cNvGrpSpPr/>
            <p:nvPr/>
          </p:nvGrpSpPr>
          <p:grpSpPr>
            <a:xfrm>
              <a:off x="3588765" y="4151121"/>
              <a:ext cx="5521960" cy="1899920"/>
              <a:chOff x="3588765" y="4151121"/>
              <a:chExt cx="5521960" cy="1899920"/>
            </a:xfrm>
          </p:grpSpPr>
          <p:sp>
            <p:nvSpPr>
              <p:cNvPr id="15" name="object 12"/>
              <p:cNvSpPr/>
              <p:nvPr/>
            </p:nvSpPr>
            <p:spPr>
              <a:xfrm>
                <a:off x="3598925" y="4161281"/>
                <a:ext cx="5501640" cy="1879600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879600">
                    <a:moveTo>
                      <a:pt x="5188458" y="0"/>
                    </a:moveTo>
                    <a:lnTo>
                      <a:pt x="0" y="0"/>
                    </a:lnTo>
                    <a:lnTo>
                      <a:pt x="0" y="1879092"/>
                    </a:lnTo>
                    <a:lnTo>
                      <a:pt x="5188458" y="1879092"/>
                    </a:lnTo>
                    <a:lnTo>
                      <a:pt x="5234736" y="1875696"/>
                    </a:lnTo>
                    <a:lnTo>
                      <a:pt x="5278907" y="1865831"/>
                    </a:lnTo>
                    <a:lnTo>
                      <a:pt x="5320485" y="1849983"/>
                    </a:lnTo>
                    <a:lnTo>
                      <a:pt x="5358986" y="1828634"/>
                    </a:lnTo>
                    <a:lnTo>
                      <a:pt x="5393926" y="1802271"/>
                    </a:lnTo>
                    <a:lnTo>
                      <a:pt x="5424820" y="1771376"/>
                    </a:lnTo>
                    <a:lnTo>
                      <a:pt x="5451183" y="1736435"/>
                    </a:lnTo>
                    <a:lnTo>
                      <a:pt x="5472531" y="1697932"/>
                    </a:lnTo>
                    <a:lnTo>
                      <a:pt x="5488379" y="1656352"/>
                    </a:lnTo>
                    <a:lnTo>
                      <a:pt x="5498244" y="1612179"/>
                    </a:lnTo>
                    <a:lnTo>
                      <a:pt x="5501640" y="1565897"/>
                    </a:lnTo>
                    <a:lnTo>
                      <a:pt x="5501640" y="313182"/>
                    </a:lnTo>
                    <a:lnTo>
                      <a:pt x="5498244" y="266900"/>
                    </a:lnTo>
                    <a:lnTo>
                      <a:pt x="5488379" y="222727"/>
                    </a:lnTo>
                    <a:lnTo>
                      <a:pt x="5472531" y="181148"/>
                    </a:lnTo>
                    <a:lnTo>
                      <a:pt x="5451183" y="142647"/>
                    </a:lnTo>
                    <a:lnTo>
                      <a:pt x="5424820" y="107708"/>
                    </a:lnTo>
                    <a:lnTo>
                      <a:pt x="5393926" y="76815"/>
                    </a:lnTo>
                    <a:lnTo>
                      <a:pt x="5358986" y="50453"/>
                    </a:lnTo>
                    <a:lnTo>
                      <a:pt x="5320485" y="29106"/>
                    </a:lnTo>
                    <a:lnTo>
                      <a:pt x="5278907" y="13259"/>
                    </a:lnTo>
                    <a:lnTo>
                      <a:pt x="5234736" y="3395"/>
                    </a:lnTo>
                    <a:lnTo>
                      <a:pt x="5188458" y="0"/>
                    </a:lnTo>
                    <a:close/>
                  </a:path>
                </a:pathLst>
              </a:custGeom>
              <a:solidFill>
                <a:srgbClr val="CFEDDF">
                  <a:alpha val="90194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3"/>
              <p:cNvSpPr/>
              <p:nvPr/>
            </p:nvSpPr>
            <p:spPr>
              <a:xfrm>
                <a:off x="3598925" y="4161281"/>
                <a:ext cx="5501640" cy="1879600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879600">
                    <a:moveTo>
                      <a:pt x="5501640" y="313182"/>
                    </a:moveTo>
                    <a:lnTo>
                      <a:pt x="5501640" y="1565897"/>
                    </a:lnTo>
                    <a:lnTo>
                      <a:pt x="5498244" y="1612179"/>
                    </a:lnTo>
                    <a:lnTo>
                      <a:pt x="5488379" y="1656352"/>
                    </a:lnTo>
                    <a:lnTo>
                      <a:pt x="5472531" y="1697932"/>
                    </a:lnTo>
                    <a:lnTo>
                      <a:pt x="5451183" y="1736435"/>
                    </a:lnTo>
                    <a:lnTo>
                      <a:pt x="5424820" y="1771376"/>
                    </a:lnTo>
                    <a:lnTo>
                      <a:pt x="5393926" y="1802271"/>
                    </a:lnTo>
                    <a:lnTo>
                      <a:pt x="5358986" y="1828634"/>
                    </a:lnTo>
                    <a:lnTo>
                      <a:pt x="5320485" y="1849983"/>
                    </a:lnTo>
                    <a:lnTo>
                      <a:pt x="5278907" y="1865831"/>
                    </a:lnTo>
                    <a:lnTo>
                      <a:pt x="5234736" y="1875696"/>
                    </a:lnTo>
                    <a:lnTo>
                      <a:pt x="5188458" y="1879092"/>
                    </a:lnTo>
                    <a:lnTo>
                      <a:pt x="0" y="1879092"/>
                    </a:lnTo>
                    <a:lnTo>
                      <a:pt x="0" y="0"/>
                    </a:lnTo>
                    <a:lnTo>
                      <a:pt x="5188458" y="0"/>
                    </a:lnTo>
                    <a:lnTo>
                      <a:pt x="5234736" y="3395"/>
                    </a:lnTo>
                    <a:lnTo>
                      <a:pt x="5278907" y="13259"/>
                    </a:lnTo>
                    <a:lnTo>
                      <a:pt x="5320485" y="29106"/>
                    </a:lnTo>
                    <a:lnTo>
                      <a:pt x="5358986" y="50453"/>
                    </a:lnTo>
                    <a:lnTo>
                      <a:pt x="5393926" y="76815"/>
                    </a:lnTo>
                    <a:lnTo>
                      <a:pt x="5424820" y="107708"/>
                    </a:lnTo>
                    <a:lnTo>
                      <a:pt x="5451183" y="142647"/>
                    </a:lnTo>
                    <a:lnTo>
                      <a:pt x="5472531" y="181148"/>
                    </a:lnTo>
                    <a:lnTo>
                      <a:pt x="5488379" y="222727"/>
                    </a:lnTo>
                    <a:lnTo>
                      <a:pt x="5498244" y="266900"/>
                    </a:lnTo>
                    <a:lnTo>
                      <a:pt x="5501640" y="313182"/>
                    </a:lnTo>
                    <a:close/>
                  </a:path>
                </a:pathLst>
              </a:custGeom>
              <a:ln w="19812">
                <a:solidFill>
                  <a:srgbClr val="CFEDD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4"/>
            <p:cNvSpPr txBox="1"/>
            <p:nvPr/>
          </p:nvSpPr>
          <p:spPr>
            <a:xfrm>
              <a:off x="3645699" y="4379938"/>
              <a:ext cx="5112385" cy="1401445"/>
            </a:xfrm>
            <a:prstGeom prst="rect">
              <a:avLst/>
            </a:prstGeom>
          </p:spPr>
          <p:txBody>
            <a:bodyPr vert="horz" wrap="square" lIns="0" tIns="45719" rIns="0" bIns="0" rtlCol="0">
              <a:spAutoFit/>
            </a:bodyPr>
            <a:lstStyle/>
            <a:p>
              <a:pPr marL="184785" marR="219710" indent="-172720">
                <a:lnSpc>
                  <a:spcPts val="1670"/>
                </a:lnSpc>
                <a:spcBef>
                  <a:spcPts val="359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Is more interactive and require a connection with a  </a:t>
              </a:r>
              <a:r>
                <a:rPr sz="1600" spc="-30" dirty="0">
                  <a:latin typeface="Trebuchet MS"/>
                  <a:cs typeface="Trebuchet MS"/>
                </a:rPr>
                <a:t>Web</a:t>
              </a:r>
              <a:r>
                <a:rPr sz="1600" dirty="0">
                  <a:latin typeface="Trebuchet MS"/>
                  <a:cs typeface="Trebuchet MS"/>
                </a:rPr>
                <a:t> </a:t>
              </a:r>
              <a:r>
                <a:rPr sz="1600" spc="-35" dirty="0">
                  <a:latin typeface="Trebuchet MS"/>
                  <a:cs typeface="Trebuchet MS"/>
                </a:rPr>
                <a:t>server.</a:t>
              </a:r>
              <a:endParaRPr sz="1600">
                <a:latin typeface="Trebuchet MS"/>
                <a:cs typeface="Trebuchet MS"/>
              </a:endParaRPr>
            </a:p>
            <a:p>
              <a:pPr marL="184785" marR="5080" indent="-172720">
                <a:lnSpc>
                  <a:spcPts val="1670"/>
                </a:lnSpc>
                <a:spcBef>
                  <a:spcPts val="284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Is dynamic as it takes input from users, interacts with  the </a:t>
              </a:r>
              <a:r>
                <a:rPr sz="1600" spc="-35" dirty="0">
                  <a:latin typeface="Trebuchet MS"/>
                  <a:cs typeface="Trebuchet MS"/>
                </a:rPr>
                <a:t>server, </a:t>
              </a:r>
              <a:r>
                <a:rPr sz="1600" spc="-5" dirty="0">
                  <a:latin typeface="Trebuchet MS"/>
                  <a:cs typeface="Trebuchet MS"/>
                </a:rPr>
                <a:t>and provides response back to</a:t>
              </a:r>
              <a:r>
                <a:rPr sz="1600" spc="55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users.</a:t>
              </a:r>
              <a:endParaRPr sz="1600">
                <a:latin typeface="Trebuchet MS"/>
                <a:cs typeface="Trebuchet MS"/>
              </a:endParaRPr>
            </a:p>
            <a:p>
              <a:pPr marL="184785" marR="795655" indent="-172720">
                <a:lnSpc>
                  <a:spcPts val="1680"/>
                </a:lnSpc>
                <a:spcBef>
                  <a:spcPts val="260"/>
                </a:spcBef>
                <a:buChar char="•"/>
                <a:tabLst>
                  <a:tab pos="185420" algn="l"/>
                </a:tabLst>
              </a:pPr>
              <a:r>
                <a:rPr sz="1600" spc="-5" dirty="0">
                  <a:latin typeface="Trebuchet MS"/>
                  <a:cs typeface="Trebuchet MS"/>
                </a:rPr>
                <a:t>Can be built with </a:t>
              </a:r>
              <a:r>
                <a:rPr sz="1600" spc="-10" dirty="0">
                  <a:latin typeface="Trebuchet MS"/>
                  <a:cs typeface="Trebuchet MS"/>
                </a:rPr>
                <a:t>HTML, </a:t>
              </a:r>
              <a:r>
                <a:rPr sz="1600" spc="-5" dirty="0">
                  <a:latin typeface="Trebuchet MS"/>
                  <a:cs typeface="Trebuchet MS"/>
                </a:rPr>
                <a:t>CSS, JavaScript, and  programming</a:t>
              </a:r>
              <a:r>
                <a:rPr sz="1600" spc="20" dirty="0">
                  <a:latin typeface="Trebuchet MS"/>
                  <a:cs typeface="Trebuchet MS"/>
                </a:rPr>
                <a:t> </a:t>
              </a:r>
              <a:r>
                <a:rPr sz="1600" spc="-5" dirty="0">
                  <a:latin typeface="Trebuchet MS"/>
                  <a:cs typeface="Trebuchet MS"/>
                </a:rPr>
                <a:t>languages.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11" name="object 15"/>
            <p:cNvGrpSpPr/>
            <p:nvPr/>
          </p:nvGrpSpPr>
          <p:grpSpPr>
            <a:xfrm>
              <a:off x="844296" y="4255008"/>
              <a:ext cx="2764790" cy="1691639"/>
              <a:chOff x="844296" y="4255008"/>
              <a:chExt cx="2764790" cy="1691639"/>
            </a:xfrm>
          </p:grpSpPr>
          <p:sp>
            <p:nvSpPr>
              <p:cNvPr id="13" name="object 16"/>
              <p:cNvSpPr/>
              <p:nvPr/>
            </p:nvSpPr>
            <p:spPr>
              <a:xfrm>
                <a:off x="854202" y="4264914"/>
                <a:ext cx="2745105" cy="1671955"/>
              </a:xfrm>
              <a:custGeom>
                <a:avLst/>
                <a:gdLst/>
                <a:ahLst/>
                <a:cxnLst/>
                <a:rect l="l" t="t" r="r" b="b"/>
                <a:pathLst>
                  <a:path w="2745104" h="1671954">
                    <a:moveTo>
                      <a:pt x="2466073" y="0"/>
                    </a:moveTo>
                    <a:lnTo>
                      <a:pt x="278650" y="0"/>
                    </a:lnTo>
                    <a:lnTo>
                      <a:pt x="233451" y="3647"/>
                    </a:lnTo>
                    <a:lnTo>
                      <a:pt x="190573" y="14206"/>
                    </a:lnTo>
                    <a:lnTo>
                      <a:pt x="150592" y="31104"/>
                    </a:lnTo>
                    <a:lnTo>
                      <a:pt x="114081" y="53765"/>
                    </a:lnTo>
                    <a:lnTo>
                      <a:pt x="81613" y="81618"/>
                    </a:lnTo>
                    <a:lnTo>
                      <a:pt x="53762" y="114086"/>
                    </a:lnTo>
                    <a:lnTo>
                      <a:pt x="31101" y="150598"/>
                    </a:lnTo>
                    <a:lnTo>
                      <a:pt x="14205" y="190578"/>
                    </a:lnTo>
                    <a:lnTo>
                      <a:pt x="3646" y="233454"/>
                    </a:lnTo>
                    <a:lnTo>
                      <a:pt x="0" y="278650"/>
                    </a:lnTo>
                    <a:lnTo>
                      <a:pt x="0" y="1393190"/>
                    </a:lnTo>
                    <a:lnTo>
                      <a:pt x="3646" y="1438386"/>
                    </a:lnTo>
                    <a:lnTo>
                      <a:pt x="14205" y="1481260"/>
                    </a:lnTo>
                    <a:lnTo>
                      <a:pt x="31101" y="1521239"/>
                    </a:lnTo>
                    <a:lnTo>
                      <a:pt x="53762" y="1557749"/>
                    </a:lnTo>
                    <a:lnTo>
                      <a:pt x="81613" y="1590216"/>
                    </a:lnTo>
                    <a:lnTo>
                      <a:pt x="114081" y="1618066"/>
                    </a:lnTo>
                    <a:lnTo>
                      <a:pt x="150592" y="1640726"/>
                    </a:lnTo>
                    <a:lnTo>
                      <a:pt x="190573" y="1657622"/>
                    </a:lnTo>
                    <a:lnTo>
                      <a:pt x="233451" y="1668181"/>
                    </a:lnTo>
                    <a:lnTo>
                      <a:pt x="278650" y="1671827"/>
                    </a:lnTo>
                    <a:lnTo>
                      <a:pt x="2466073" y="1671827"/>
                    </a:lnTo>
                    <a:lnTo>
                      <a:pt x="2511272" y="1668181"/>
                    </a:lnTo>
                    <a:lnTo>
                      <a:pt x="2554150" y="1657622"/>
                    </a:lnTo>
                    <a:lnTo>
                      <a:pt x="2594131" y="1640726"/>
                    </a:lnTo>
                    <a:lnTo>
                      <a:pt x="2630642" y="1618066"/>
                    </a:lnTo>
                    <a:lnTo>
                      <a:pt x="2663110" y="1590216"/>
                    </a:lnTo>
                    <a:lnTo>
                      <a:pt x="2690961" y="1557749"/>
                    </a:lnTo>
                    <a:lnTo>
                      <a:pt x="2713622" y="1521239"/>
                    </a:lnTo>
                    <a:lnTo>
                      <a:pt x="2730518" y="1481260"/>
                    </a:lnTo>
                    <a:lnTo>
                      <a:pt x="2741077" y="1438386"/>
                    </a:lnTo>
                    <a:lnTo>
                      <a:pt x="2744724" y="1393190"/>
                    </a:lnTo>
                    <a:lnTo>
                      <a:pt x="2744724" y="278650"/>
                    </a:lnTo>
                    <a:lnTo>
                      <a:pt x="2741077" y="233454"/>
                    </a:lnTo>
                    <a:lnTo>
                      <a:pt x="2730518" y="190578"/>
                    </a:lnTo>
                    <a:lnTo>
                      <a:pt x="2713622" y="150598"/>
                    </a:lnTo>
                    <a:lnTo>
                      <a:pt x="2690961" y="114086"/>
                    </a:lnTo>
                    <a:lnTo>
                      <a:pt x="2663110" y="81618"/>
                    </a:lnTo>
                    <a:lnTo>
                      <a:pt x="2630642" y="53765"/>
                    </a:lnTo>
                    <a:lnTo>
                      <a:pt x="2594131" y="31104"/>
                    </a:lnTo>
                    <a:lnTo>
                      <a:pt x="2554150" y="14206"/>
                    </a:lnTo>
                    <a:lnTo>
                      <a:pt x="2511272" y="3647"/>
                    </a:lnTo>
                    <a:lnTo>
                      <a:pt x="2466073" y="0"/>
                    </a:lnTo>
                    <a:close/>
                  </a:path>
                </a:pathLst>
              </a:custGeom>
              <a:solidFill>
                <a:srgbClr val="42D0A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7"/>
              <p:cNvSpPr/>
              <p:nvPr/>
            </p:nvSpPr>
            <p:spPr>
              <a:xfrm>
                <a:off x="854202" y="4264914"/>
                <a:ext cx="2745105" cy="1671955"/>
              </a:xfrm>
              <a:custGeom>
                <a:avLst/>
                <a:gdLst/>
                <a:ahLst/>
                <a:cxnLst/>
                <a:rect l="l" t="t" r="r" b="b"/>
                <a:pathLst>
                  <a:path w="2745104" h="1671954">
                    <a:moveTo>
                      <a:pt x="0" y="278650"/>
                    </a:moveTo>
                    <a:lnTo>
                      <a:pt x="3646" y="233454"/>
                    </a:lnTo>
                    <a:lnTo>
                      <a:pt x="14205" y="190578"/>
                    </a:lnTo>
                    <a:lnTo>
                      <a:pt x="31101" y="150598"/>
                    </a:lnTo>
                    <a:lnTo>
                      <a:pt x="53762" y="114086"/>
                    </a:lnTo>
                    <a:lnTo>
                      <a:pt x="81613" y="81618"/>
                    </a:lnTo>
                    <a:lnTo>
                      <a:pt x="114081" y="53765"/>
                    </a:lnTo>
                    <a:lnTo>
                      <a:pt x="150592" y="31104"/>
                    </a:lnTo>
                    <a:lnTo>
                      <a:pt x="190573" y="14206"/>
                    </a:lnTo>
                    <a:lnTo>
                      <a:pt x="233451" y="3647"/>
                    </a:lnTo>
                    <a:lnTo>
                      <a:pt x="278650" y="0"/>
                    </a:lnTo>
                    <a:lnTo>
                      <a:pt x="2466073" y="0"/>
                    </a:lnTo>
                    <a:lnTo>
                      <a:pt x="2511272" y="3647"/>
                    </a:lnTo>
                    <a:lnTo>
                      <a:pt x="2554150" y="14206"/>
                    </a:lnTo>
                    <a:lnTo>
                      <a:pt x="2594131" y="31104"/>
                    </a:lnTo>
                    <a:lnTo>
                      <a:pt x="2630642" y="53765"/>
                    </a:lnTo>
                    <a:lnTo>
                      <a:pt x="2663110" y="81618"/>
                    </a:lnTo>
                    <a:lnTo>
                      <a:pt x="2690961" y="114086"/>
                    </a:lnTo>
                    <a:lnTo>
                      <a:pt x="2713622" y="150598"/>
                    </a:lnTo>
                    <a:lnTo>
                      <a:pt x="2730518" y="190578"/>
                    </a:lnTo>
                    <a:lnTo>
                      <a:pt x="2741077" y="233454"/>
                    </a:lnTo>
                    <a:lnTo>
                      <a:pt x="2744724" y="278650"/>
                    </a:lnTo>
                    <a:lnTo>
                      <a:pt x="2744724" y="1393190"/>
                    </a:lnTo>
                    <a:lnTo>
                      <a:pt x="2741077" y="1438386"/>
                    </a:lnTo>
                    <a:lnTo>
                      <a:pt x="2730518" y="1481260"/>
                    </a:lnTo>
                    <a:lnTo>
                      <a:pt x="2713622" y="1521239"/>
                    </a:lnTo>
                    <a:lnTo>
                      <a:pt x="2690961" y="1557749"/>
                    </a:lnTo>
                    <a:lnTo>
                      <a:pt x="2663110" y="1590216"/>
                    </a:lnTo>
                    <a:lnTo>
                      <a:pt x="2630642" y="1618066"/>
                    </a:lnTo>
                    <a:lnTo>
                      <a:pt x="2594131" y="1640726"/>
                    </a:lnTo>
                    <a:lnTo>
                      <a:pt x="2554150" y="1657622"/>
                    </a:lnTo>
                    <a:lnTo>
                      <a:pt x="2511272" y="1668181"/>
                    </a:lnTo>
                    <a:lnTo>
                      <a:pt x="2466073" y="1671827"/>
                    </a:lnTo>
                    <a:lnTo>
                      <a:pt x="278650" y="1671827"/>
                    </a:lnTo>
                    <a:lnTo>
                      <a:pt x="233451" y="1668181"/>
                    </a:lnTo>
                    <a:lnTo>
                      <a:pt x="190573" y="1657622"/>
                    </a:lnTo>
                    <a:lnTo>
                      <a:pt x="150592" y="1640726"/>
                    </a:lnTo>
                    <a:lnTo>
                      <a:pt x="114081" y="1618066"/>
                    </a:lnTo>
                    <a:lnTo>
                      <a:pt x="81613" y="1590216"/>
                    </a:lnTo>
                    <a:lnTo>
                      <a:pt x="53762" y="1557749"/>
                    </a:lnTo>
                    <a:lnTo>
                      <a:pt x="31101" y="1521239"/>
                    </a:lnTo>
                    <a:lnTo>
                      <a:pt x="14205" y="1481260"/>
                    </a:lnTo>
                    <a:lnTo>
                      <a:pt x="3646" y="1438386"/>
                    </a:lnTo>
                    <a:lnTo>
                      <a:pt x="0" y="1393190"/>
                    </a:lnTo>
                    <a:lnTo>
                      <a:pt x="0" y="278650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8"/>
            <p:cNvSpPr txBox="1"/>
            <p:nvPr/>
          </p:nvSpPr>
          <p:spPr>
            <a:xfrm>
              <a:off x="1118531" y="4559960"/>
              <a:ext cx="2212340" cy="994410"/>
            </a:xfrm>
            <a:prstGeom prst="rect">
              <a:avLst/>
            </a:prstGeom>
          </p:spPr>
          <p:txBody>
            <a:bodyPr vert="horz" wrap="square" lIns="0" tIns="83185" rIns="0" bIns="0" rtlCol="0">
              <a:spAutoFit/>
            </a:bodyPr>
            <a:lstStyle/>
            <a:p>
              <a:pPr marL="12700" marR="5080" indent="682625">
                <a:lnSpc>
                  <a:spcPts val="3550"/>
                </a:lnSpc>
                <a:spcBef>
                  <a:spcPts val="655"/>
                </a:spcBef>
              </a:pPr>
              <a:r>
                <a:rPr sz="3400" spc="-60" dirty="0">
                  <a:solidFill>
                    <a:srgbClr val="FFFFFF"/>
                  </a:solidFill>
                  <a:latin typeface="Trebuchet MS"/>
                  <a:cs typeface="Trebuchet MS"/>
                </a:rPr>
                <a:t>Web  </a:t>
              </a:r>
              <a:r>
                <a:rPr sz="3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App</a:t>
              </a:r>
              <a:r>
                <a:rPr sz="3400" spc="-15" dirty="0">
                  <a:solidFill>
                    <a:srgbClr val="FFFFFF"/>
                  </a:solidFill>
                  <a:latin typeface="Trebuchet MS"/>
                  <a:cs typeface="Trebuchet MS"/>
                </a:rPr>
                <a:t>l</a:t>
              </a:r>
              <a:r>
                <a:rPr sz="3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i</a:t>
              </a:r>
              <a:r>
                <a:rPr sz="34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c</a:t>
              </a:r>
              <a:r>
                <a:rPr sz="3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sz="34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t</a:t>
              </a:r>
              <a:r>
                <a:rPr sz="3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i</a:t>
              </a:r>
              <a:r>
                <a:rPr sz="34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o</a:t>
              </a:r>
              <a:r>
                <a:rPr sz="34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n</a:t>
              </a:r>
              <a:endParaRPr sz="340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3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Server-Side </a:t>
            </a:r>
            <a:r>
              <a:rPr lang="en-US" dirty="0"/>
              <a:t>Script </a:t>
            </a:r>
            <a:r>
              <a:rPr lang="en-US" spc="-5" dirty="0"/>
              <a:t>versus Client-Side  </a:t>
            </a:r>
            <a:r>
              <a:rPr lang="en-US" dirty="0"/>
              <a:t>Script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59584" y="2057375"/>
            <a:ext cx="8093202" cy="3706114"/>
            <a:chOff x="929386" y="2001520"/>
            <a:chExt cx="8093202" cy="3706114"/>
          </a:xfrm>
        </p:grpSpPr>
        <p:sp>
          <p:nvSpPr>
            <p:cNvPr id="8" name="object 4"/>
            <p:cNvSpPr txBox="1"/>
            <p:nvPr/>
          </p:nvSpPr>
          <p:spPr>
            <a:xfrm>
              <a:off x="1039164" y="2029384"/>
              <a:ext cx="3243580" cy="5137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200" dirty="0">
                  <a:latin typeface="Trebuchet MS"/>
                  <a:cs typeface="Trebuchet MS"/>
                </a:rPr>
                <a:t>Server-side</a:t>
              </a:r>
              <a:r>
                <a:rPr sz="3200" spc="-65" dirty="0">
                  <a:latin typeface="Trebuchet MS"/>
                  <a:cs typeface="Trebuchet MS"/>
                </a:rPr>
                <a:t> </a:t>
              </a:r>
              <a:r>
                <a:rPr sz="3200" spc="-5" dirty="0">
                  <a:latin typeface="Trebuchet MS"/>
                  <a:cs typeface="Trebuchet MS"/>
                </a:rPr>
                <a:t>Script</a:t>
              </a:r>
              <a:endParaRPr sz="3200">
                <a:latin typeface="Trebuchet MS"/>
                <a:cs typeface="Trebuchet MS"/>
              </a:endParaRPr>
            </a:p>
          </p:txBody>
        </p:sp>
        <p:grpSp>
          <p:nvGrpSpPr>
            <p:cNvPr id="9" name="object 5"/>
            <p:cNvGrpSpPr/>
            <p:nvPr/>
          </p:nvGrpSpPr>
          <p:grpSpPr>
            <a:xfrm>
              <a:off x="929386" y="2694177"/>
              <a:ext cx="3464560" cy="669925"/>
              <a:chOff x="929386" y="2694177"/>
              <a:chExt cx="3464560" cy="669925"/>
            </a:xfrm>
          </p:grpSpPr>
          <p:sp>
            <p:nvSpPr>
              <p:cNvPr id="40" name="object 6"/>
              <p:cNvSpPr/>
              <p:nvPr/>
            </p:nvSpPr>
            <p:spPr>
              <a:xfrm>
                <a:off x="939546" y="2704337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102"/>
                    </a:lnTo>
                    <a:lnTo>
                      <a:pt x="18643" y="19016"/>
                    </a:lnTo>
                    <a:lnTo>
                      <a:pt x="5002" y="39653"/>
                    </a:lnTo>
                    <a:lnTo>
                      <a:pt x="0" y="64922"/>
                    </a:lnTo>
                    <a:lnTo>
                      <a:pt x="0" y="584301"/>
                    </a:lnTo>
                    <a:lnTo>
                      <a:pt x="5002" y="609570"/>
                    </a:lnTo>
                    <a:lnTo>
                      <a:pt x="18643" y="630207"/>
                    </a:lnTo>
                    <a:lnTo>
                      <a:pt x="38876" y="644121"/>
                    </a:lnTo>
                    <a:lnTo>
                      <a:pt x="63652" y="649224"/>
                    </a:lnTo>
                    <a:lnTo>
                      <a:pt x="3380587" y="649224"/>
                    </a:lnTo>
                    <a:lnTo>
                      <a:pt x="3405363" y="644121"/>
                    </a:lnTo>
                    <a:lnTo>
                      <a:pt x="3425596" y="630207"/>
                    </a:lnTo>
                    <a:lnTo>
                      <a:pt x="3439237" y="609570"/>
                    </a:lnTo>
                    <a:lnTo>
                      <a:pt x="3444240" y="584301"/>
                    </a:lnTo>
                    <a:lnTo>
                      <a:pt x="3444240" y="64922"/>
                    </a:lnTo>
                    <a:lnTo>
                      <a:pt x="3439237" y="39653"/>
                    </a:lnTo>
                    <a:lnTo>
                      <a:pt x="3425596" y="19016"/>
                    </a:lnTo>
                    <a:lnTo>
                      <a:pt x="3405363" y="5102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2D83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7"/>
              <p:cNvSpPr/>
              <p:nvPr/>
            </p:nvSpPr>
            <p:spPr>
              <a:xfrm>
                <a:off x="939546" y="2704337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0" y="64922"/>
                    </a:moveTo>
                    <a:lnTo>
                      <a:pt x="5002" y="39653"/>
                    </a:lnTo>
                    <a:lnTo>
                      <a:pt x="18643" y="19016"/>
                    </a:lnTo>
                    <a:lnTo>
                      <a:pt x="38876" y="5102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102"/>
                    </a:lnTo>
                    <a:lnTo>
                      <a:pt x="3425596" y="19016"/>
                    </a:lnTo>
                    <a:lnTo>
                      <a:pt x="3439237" y="39653"/>
                    </a:lnTo>
                    <a:lnTo>
                      <a:pt x="3444240" y="64922"/>
                    </a:lnTo>
                    <a:lnTo>
                      <a:pt x="3444240" y="584301"/>
                    </a:lnTo>
                    <a:lnTo>
                      <a:pt x="3439237" y="609570"/>
                    </a:lnTo>
                    <a:lnTo>
                      <a:pt x="3425596" y="630207"/>
                    </a:lnTo>
                    <a:lnTo>
                      <a:pt x="3405363" y="644121"/>
                    </a:lnTo>
                    <a:lnTo>
                      <a:pt x="3380587" y="649224"/>
                    </a:lnTo>
                    <a:lnTo>
                      <a:pt x="63652" y="649224"/>
                    </a:lnTo>
                    <a:lnTo>
                      <a:pt x="38876" y="644121"/>
                    </a:lnTo>
                    <a:lnTo>
                      <a:pt x="18643" y="630207"/>
                    </a:lnTo>
                    <a:lnTo>
                      <a:pt x="5002" y="609570"/>
                    </a:lnTo>
                    <a:lnTo>
                      <a:pt x="0" y="584301"/>
                    </a:lnTo>
                    <a:lnTo>
                      <a:pt x="0" y="64922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8"/>
            <p:cNvSpPr txBox="1"/>
            <p:nvPr/>
          </p:nvSpPr>
          <p:spPr>
            <a:xfrm>
              <a:off x="958773" y="2875838"/>
              <a:ext cx="340614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622935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It runs on a </a:t>
              </a:r>
              <a:r>
                <a:rPr sz="1600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Web</a:t>
              </a:r>
              <a:r>
                <a:rPr sz="1600" spc="4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600" spc="-35" dirty="0">
                  <a:solidFill>
                    <a:srgbClr val="FFFFFF"/>
                  </a:solidFill>
                  <a:latin typeface="Trebuchet MS"/>
                  <a:cs typeface="Trebuchet MS"/>
                </a:rPr>
                <a:t>server.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11" name="object 9"/>
            <p:cNvGrpSpPr/>
            <p:nvPr/>
          </p:nvGrpSpPr>
          <p:grpSpPr>
            <a:xfrm>
              <a:off x="929386" y="3443985"/>
              <a:ext cx="3464560" cy="669925"/>
              <a:chOff x="929386" y="3443985"/>
              <a:chExt cx="3464560" cy="669925"/>
            </a:xfrm>
          </p:grpSpPr>
          <p:sp>
            <p:nvSpPr>
              <p:cNvPr id="38" name="object 10"/>
              <p:cNvSpPr/>
              <p:nvPr/>
            </p:nvSpPr>
            <p:spPr>
              <a:xfrm>
                <a:off x="939546" y="3454145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102"/>
                    </a:lnTo>
                    <a:lnTo>
                      <a:pt x="18643" y="19016"/>
                    </a:lnTo>
                    <a:lnTo>
                      <a:pt x="5002" y="39653"/>
                    </a:lnTo>
                    <a:lnTo>
                      <a:pt x="0" y="64922"/>
                    </a:lnTo>
                    <a:lnTo>
                      <a:pt x="0" y="584301"/>
                    </a:lnTo>
                    <a:lnTo>
                      <a:pt x="5002" y="609570"/>
                    </a:lnTo>
                    <a:lnTo>
                      <a:pt x="18643" y="630207"/>
                    </a:lnTo>
                    <a:lnTo>
                      <a:pt x="38876" y="644121"/>
                    </a:lnTo>
                    <a:lnTo>
                      <a:pt x="63652" y="649224"/>
                    </a:lnTo>
                    <a:lnTo>
                      <a:pt x="3380587" y="649224"/>
                    </a:lnTo>
                    <a:lnTo>
                      <a:pt x="3405363" y="644121"/>
                    </a:lnTo>
                    <a:lnTo>
                      <a:pt x="3425596" y="630207"/>
                    </a:lnTo>
                    <a:lnTo>
                      <a:pt x="3439237" y="609570"/>
                    </a:lnTo>
                    <a:lnTo>
                      <a:pt x="3444240" y="584301"/>
                    </a:lnTo>
                    <a:lnTo>
                      <a:pt x="3444240" y="64922"/>
                    </a:lnTo>
                    <a:lnTo>
                      <a:pt x="3439237" y="39653"/>
                    </a:lnTo>
                    <a:lnTo>
                      <a:pt x="3425596" y="19016"/>
                    </a:lnTo>
                    <a:lnTo>
                      <a:pt x="3405363" y="5102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2E95C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1"/>
              <p:cNvSpPr/>
              <p:nvPr/>
            </p:nvSpPr>
            <p:spPr>
              <a:xfrm>
                <a:off x="939546" y="3454145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0" y="64922"/>
                    </a:moveTo>
                    <a:lnTo>
                      <a:pt x="5002" y="39653"/>
                    </a:lnTo>
                    <a:lnTo>
                      <a:pt x="18643" y="19016"/>
                    </a:lnTo>
                    <a:lnTo>
                      <a:pt x="38876" y="5102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102"/>
                    </a:lnTo>
                    <a:lnTo>
                      <a:pt x="3425596" y="19016"/>
                    </a:lnTo>
                    <a:lnTo>
                      <a:pt x="3439237" y="39653"/>
                    </a:lnTo>
                    <a:lnTo>
                      <a:pt x="3444240" y="64922"/>
                    </a:lnTo>
                    <a:lnTo>
                      <a:pt x="3444240" y="584301"/>
                    </a:lnTo>
                    <a:lnTo>
                      <a:pt x="3439237" y="609570"/>
                    </a:lnTo>
                    <a:lnTo>
                      <a:pt x="3425596" y="630207"/>
                    </a:lnTo>
                    <a:lnTo>
                      <a:pt x="3405363" y="644121"/>
                    </a:lnTo>
                    <a:lnTo>
                      <a:pt x="3380587" y="649224"/>
                    </a:lnTo>
                    <a:lnTo>
                      <a:pt x="63652" y="649224"/>
                    </a:lnTo>
                    <a:lnTo>
                      <a:pt x="38876" y="644121"/>
                    </a:lnTo>
                    <a:lnTo>
                      <a:pt x="18643" y="630207"/>
                    </a:lnTo>
                    <a:lnTo>
                      <a:pt x="5002" y="609570"/>
                    </a:lnTo>
                    <a:lnTo>
                      <a:pt x="0" y="584301"/>
                    </a:lnTo>
                    <a:lnTo>
                      <a:pt x="0" y="64922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958773" y="3405276"/>
              <a:ext cx="3406140" cy="70802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30810" marR="123825" indent="-1905" algn="ctr">
                <a:lnSpc>
                  <a:spcPts val="1730"/>
                </a:lnSpc>
                <a:spcBef>
                  <a:spcPts val="310"/>
                </a:spcBef>
              </a:pP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Additional components such as  </a:t>
              </a:r>
              <a:r>
                <a:rPr sz="1600" spc="-35" dirty="0">
                  <a:solidFill>
                    <a:srgbClr val="FFFFFF"/>
                  </a:solidFill>
                  <a:latin typeface="Trebuchet MS"/>
                  <a:cs typeface="Trebuchet MS"/>
                </a:rPr>
                <a:t>Webserver,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Application </a:t>
              </a:r>
              <a:r>
                <a:rPr sz="1600" spc="-35" dirty="0">
                  <a:solidFill>
                    <a:srgbClr val="FFFFFF"/>
                  </a:solidFill>
                  <a:latin typeface="Trebuchet MS"/>
                  <a:cs typeface="Trebuchet MS"/>
                </a:rPr>
                <a:t>server,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and  Database are</a:t>
              </a:r>
              <a:r>
                <a:rPr sz="1600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involved.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929386" y="4192270"/>
              <a:ext cx="3464560" cy="669925"/>
              <a:chOff x="929386" y="4192270"/>
              <a:chExt cx="3464560" cy="669925"/>
            </a:xfrm>
          </p:grpSpPr>
          <p:sp>
            <p:nvSpPr>
              <p:cNvPr id="36" name="object 14"/>
              <p:cNvSpPr/>
              <p:nvPr/>
            </p:nvSpPr>
            <p:spPr>
              <a:xfrm>
                <a:off x="939546" y="4202430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102"/>
                    </a:lnTo>
                    <a:lnTo>
                      <a:pt x="18643" y="19016"/>
                    </a:lnTo>
                    <a:lnTo>
                      <a:pt x="5002" y="39653"/>
                    </a:lnTo>
                    <a:lnTo>
                      <a:pt x="0" y="64922"/>
                    </a:lnTo>
                    <a:lnTo>
                      <a:pt x="0" y="584301"/>
                    </a:lnTo>
                    <a:lnTo>
                      <a:pt x="5002" y="609570"/>
                    </a:lnTo>
                    <a:lnTo>
                      <a:pt x="18643" y="630207"/>
                    </a:lnTo>
                    <a:lnTo>
                      <a:pt x="38876" y="644121"/>
                    </a:lnTo>
                    <a:lnTo>
                      <a:pt x="63652" y="649224"/>
                    </a:lnTo>
                    <a:lnTo>
                      <a:pt x="3380587" y="649224"/>
                    </a:lnTo>
                    <a:lnTo>
                      <a:pt x="3405363" y="644121"/>
                    </a:lnTo>
                    <a:lnTo>
                      <a:pt x="3425596" y="630207"/>
                    </a:lnTo>
                    <a:lnTo>
                      <a:pt x="3439237" y="609570"/>
                    </a:lnTo>
                    <a:lnTo>
                      <a:pt x="3444240" y="584301"/>
                    </a:lnTo>
                    <a:lnTo>
                      <a:pt x="3444240" y="64922"/>
                    </a:lnTo>
                    <a:lnTo>
                      <a:pt x="3439237" y="39653"/>
                    </a:lnTo>
                    <a:lnTo>
                      <a:pt x="3425596" y="19016"/>
                    </a:lnTo>
                    <a:lnTo>
                      <a:pt x="3405363" y="5102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2FA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15"/>
              <p:cNvSpPr/>
              <p:nvPr/>
            </p:nvSpPr>
            <p:spPr>
              <a:xfrm>
                <a:off x="939546" y="4202430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0" y="64922"/>
                    </a:moveTo>
                    <a:lnTo>
                      <a:pt x="5002" y="39653"/>
                    </a:lnTo>
                    <a:lnTo>
                      <a:pt x="18643" y="19016"/>
                    </a:lnTo>
                    <a:lnTo>
                      <a:pt x="38876" y="5102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102"/>
                    </a:lnTo>
                    <a:lnTo>
                      <a:pt x="3425596" y="19016"/>
                    </a:lnTo>
                    <a:lnTo>
                      <a:pt x="3439237" y="39653"/>
                    </a:lnTo>
                    <a:lnTo>
                      <a:pt x="3444240" y="64922"/>
                    </a:lnTo>
                    <a:lnTo>
                      <a:pt x="3444240" y="584301"/>
                    </a:lnTo>
                    <a:lnTo>
                      <a:pt x="3439237" y="609570"/>
                    </a:lnTo>
                    <a:lnTo>
                      <a:pt x="3425596" y="630207"/>
                    </a:lnTo>
                    <a:lnTo>
                      <a:pt x="3405363" y="644121"/>
                    </a:lnTo>
                    <a:lnTo>
                      <a:pt x="3380587" y="649224"/>
                    </a:lnTo>
                    <a:lnTo>
                      <a:pt x="63652" y="649224"/>
                    </a:lnTo>
                    <a:lnTo>
                      <a:pt x="38876" y="644121"/>
                    </a:lnTo>
                    <a:lnTo>
                      <a:pt x="18643" y="630207"/>
                    </a:lnTo>
                    <a:lnTo>
                      <a:pt x="5002" y="609570"/>
                    </a:lnTo>
                    <a:lnTo>
                      <a:pt x="0" y="584301"/>
                    </a:lnTo>
                    <a:lnTo>
                      <a:pt x="0" y="64922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6"/>
            <p:cNvSpPr txBox="1"/>
            <p:nvPr/>
          </p:nvSpPr>
          <p:spPr>
            <a:xfrm>
              <a:off x="958773" y="4263910"/>
              <a:ext cx="3406140" cy="48831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869950" marR="200025" indent="-663575">
                <a:lnSpc>
                  <a:spcPts val="1730"/>
                </a:lnSpc>
                <a:spcBef>
                  <a:spcPts val="310"/>
                </a:spcBef>
              </a:pP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Server provides results </a:t>
              </a:r>
              <a:r>
                <a:rPr sz="16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for </a:t>
              </a:r>
              <a:r>
                <a:rPr sz="1600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user’s 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dynamic</a:t>
              </a:r>
              <a:r>
                <a:rPr sz="1600" spc="-1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requests.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15" name="object 17"/>
            <p:cNvGrpSpPr/>
            <p:nvPr/>
          </p:nvGrpSpPr>
          <p:grpSpPr>
            <a:xfrm>
              <a:off x="929639" y="4942332"/>
              <a:ext cx="3464560" cy="669290"/>
              <a:chOff x="929639" y="4942332"/>
              <a:chExt cx="3464560" cy="669290"/>
            </a:xfrm>
          </p:grpSpPr>
          <p:sp>
            <p:nvSpPr>
              <p:cNvPr id="34" name="object 18"/>
              <p:cNvSpPr/>
              <p:nvPr/>
            </p:nvSpPr>
            <p:spPr>
              <a:xfrm>
                <a:off x="939545" y="4952238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102"/>
                    </a:lnTo>
                    <a:lnTo>
                      <a:pt x="18643" y="19016"/>
                    </a:lnTo>
                    <a:lnTo>
                      <a:pt x="5002" y="39653"/>
                    </a:lnTo>
                    <a:lnTo>
                      <a:pt x="0" y="64922"/>
                    </a:lnTo>
                    <a:lnTo>
                      <a:pt x="0" y="584301"/>
                    </a:lnTo>
                    <a:lnTo>
                      <a:pt x="5002" y="609570"/>
                    </a:lnTo>
                    <a:lnTo>
                      <a:pt x="18643" y="630207"/>
                    </a:lnTo>
                    <a:lnTo>
                      <a:pt x="38876" y="644121"/>
                    </a:lnTo>
                    <a:lnTo>
                      <a:pt x="63652" y="649224"/>
                    </a:lnTo>
                    <a:lnTo>
                      <a:pt x="3380587" y="649224"/>
                    </a:lnTo>
                    <a:lnTo>
                      <a:pt x="3405363" y="644121"/>
                    </a:lnTo>
                    <a:lnTo>
                      <a:pt x="3425596" y="630207"/>
                    </a:lnTo>
                    <a:lnTo>
                      <a:pt x="3439237" y="609570"/>
                    </a:lnTo>
                    <a:lnTo>
                      <a:pt x="3444240" y="584301"/>
                    </a:lnTo>
                    <a:lnTo>
                      <a:pt x="3444240" y="64922"/>
                    </a:lnTo>
                    <a:lnTo>
                      <a:pt x="3439237" y="39653"/>
                    </a:lnTo>
                    <a:lnTo>
                      <a:pt x="3425596" y="19016"/>
                    </a:lnTo>
                    <a:lnTo>
                      <a:pt x="3405363" y="5102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31BCC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9"/>
              <p:cNvSpPr/>
              <p:nvPr/>
            </p:nvSpPr>
            <p:spPr>
              <a:xfrm>
                <a:off x="939545" y="4952238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0" y="64922"/>
                    </a:moveTo>
                    <a:lnTo>
                      <a:pt x="5002" y="39653"/>
                    </a:lnTo>
                    <a:lnTo>
                      <a:pt x="18643" y="19016"/>
                    </a:lnTo>
                    <a:lnTo>
                      <a:pt x="38876" y="5102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102"/>
                    </a:lnTo>
                    <a:lnTo>
                      <a:pt x="3425596" y="19016"/>
                    </a:lnTo>
                    <a:lnTo>
                      <a:pt x="3439237" y="39653"/>
                    </a:lnTo>
                    <a:lnTo>
                      <a:pt x="3444240" y="64922"/>
                    </a:lnTo>
                    <a:lnTo>
                      <a:pt x="3444240" y="584301"/>
                    </a:lnTo>
                    <a:lnTo>
                      <a:pt x="3439237" y="609570"/>
                    </a:lnTo>
                    <a:lnTo>
                      <a:pt x="3425596" y="630207"/>
                    </a:lnTo>
                    <a:lnTo>
                      <a:pt x="3405363" y="644121"/>
                    </a:lnTo>
                    <a:lnTo>
                      <a:pt x="3380587" y="649224"/>
                    </a:lnTo>
                    <a:lnTo>
                      <a:pt x="63652" y="649224"/>
                    </a:lnTo>
                    <a:lnTo>
                      <a:pt x="38876" y="644121"/>
                    </a:lnTo>
                    <a:lnTo>
                      <a:pt x="18643" y="630207"/>
                    </a:lnTo>
                    <a:lnTo>
                      <a:pt x="5002" y="609570"/>
                    </a:lnTo>
                    <a:lnTo>
                      <a:pt x="0" y="584301"/>
                    </a:lnTo>
                    <a:lnTo>
                      <a:pt x="0" y="64922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20"/>
            <p:cNvSpPr txBox="1"/>
            <p:nvPr/>
          </p:nvSpPr>
          <p:spPr>
            <a:xfrm>
              <a:off x="958773" y="5012804"/>
              <a:ext cx="3406140" cy="48831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781685" marR="178435" indent="-597535">
                <a:lnSpc>
                  <a:spcPts val="1730"/>
                </a:lnSpc>
                <a:spcBef>
                  <a:spcPts val="310"/>
                </a:spcBef>
              </a:pP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Specific response is sent back </a:t>
              </a:r>
              <a:r>
                <a:rPr sz="1600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for 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each </a:t>
              </a:r>
              <a:r>
                <a:rPr sz="1600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user’s</a:t>
              </a:r>
              <a:r>
                <a:rPr sz="1600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request.</a:t>
              </a:r>
              <a:endParaRPr sz="1600">
                <a:latin typeface="Trebuchet MS"/>
                <a:cs typeface="Trebuchet MS"/>
              </a:endParaRPr>
            </a:p>
          </p:txBody>
        </p:sp>
        <p:sp>
          <p:nvSpPr>
            <p:cNvPr id="17" name="object 22"/>
            <p:cNvSpPr txBox="1"/>
            <p:nvPr/>
          </p:nvSpPr>
          <p:spPr>
            <a:xfrm>
              <a:off x="5746813" y="2001520"/>
              <a:ext cx="3173095" cy="5137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200" spc="-5" dirty="0">
                  <a:latin typeface="Trebuchet MS"/>
                  <a:cs typeface="Trebuchet MS"/>
                </a:rPr>
                <a:t>Client-side</a:t>
              </a:r>
              <a:r>
                <a:rPr sz="3200" spc="-20" dirty="0">
                  <a:latin typeface="Trebuchet MS"/>
                  <a:cs typeface="Trebuchet MS"/>
                </a:rPr>
                <a:t> </a:t>
              </a:r>
              <a:r>
                <a:rPr sz="3200" spc="-5" dirty="0">
                  <a:latin typeface="Trebuchet MS"/>
                  <a:cs typeface="Trebuchet MS"/>
                </a:rPr>
                <a:t>Script</a:t>
              </a:r>
              <a:endParaRPr sz="3200">
                <a:latin typeface="Trebuchet MS"/>
                <a:cs typeface="Trebuchet MS"/>
              </a:endParaRPr>
            </a:p>
          </p:txBody>
        </p:sp>
        <p:grpSp>
          <p:nvGrpSpPr>
            <p:cNvPr id="18" name="object 23"/>
            <p:cNvGrpSpPr/>
            <p:nvPr/>
          </p:nvGrpSpPr>
          <p:grpSpPr>
            <a:xfrm>
              <a:off x="5557773" y="2791714"/>
              <a:ext cx="3464560" cy="668020"/>
              <a:chOff x="5557773" y="2791714"/>
              <a:chExt cx="3464560" cy="668020"/>
            </a:xfrm>
          </p:grpSpPr>
          <p:sp>
            <p:nvSpPr>
              <p:cNvPr id="32" name="object 24"/>
              <p:cNvSpPr/>
              <p:nvPr/>
            </p:nvSpPr>
            <p:spPr>
              <a:xfrm>
                <a:off x="5567933" y="2801874"/>
                <a:ext cx="344424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7700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089"/>
                    </a:lnTo>
                    <a:lnTo>
                      <a:pt x="18643" y="18969"/>
                    </a:lnTo>
                    <a:lnTo>
                      <a:pt x="5002" y="39556"/>
                    </a:lnTo>
                    <a:lnTo>
                      <a:pt x="0" y="64770"/>
                    </a:lnTo>
                    <a:lnTo>
                      <a:pt x="0" y="582930"/>
                    </a:lnTo>
                    <a:lnTo>
                      <a:pt x="5002" y="608143"/>
                    </a:lnTo>
                    <a:lnTo>
                      <a:pt x="18643" y="628730"/>
                    </a:lnTo>
                    <a:lnTo>
                      <a:pt x="38876" y="642610"/>
                    </a:lnTo>
                    <a:lnTo>
                      <a:pt x="63652" y="647700"/>
                    </a:lnTo>
                    <a:lnTo>
                      <a:pt x="3380587" y="647700"/>
                    </a:lnTo>
                    <a:lnTo>
                      <a:pt x="3405363" y="642610"/>
                    </a:lnTo>
                    <a:lnTo>
                      <a:pt x="3425596" y="628730"/>
                    </a:lnTo>
                    <a:lnTo>
                      <a:pt x="3439237" y="608143"/>
                    </a:lnTo>
                    <a:lnTo>
                      <a:pt x="3444240" y="582930"/>
                    </a:lnTo>
                    <a:lnTo>
                      <a:pt x="3444240" y="64770"/>
                    </a:lnTo>
                    <a:lnTo>
                      <a:pt x="3439237" y="39556"/>
                    </a:lnTo>
                    <a:lnTo>
                      <a:pt x="3425596" y="18969"/>
                    </a:lnTo>
                    <a:lnTo>
                      <a:pt x="3405363" y="5089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36CE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25"/>
              <p:cNvSpPr/>
              <p:nvPr/>
            </p:nvSpPr>
            <p:spPr>
              <a:xfrm>
                <a:off x="5567933" y="2801874"/>
                <a:ext cx="344424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7700">
                    <a:moveTo>
                      <a:pt x="0" y="64770"/>
                    </a:moveTo>
                    <a:lnTo>
                      <a:pt x="5002" y="39556"/>
                    </a:lnTo>
                    <a:lnTo>
                      <a:pt x="18643" y="18969"/>
                    </a:lnTo>
                    <a:lnTo>
                      <a:pt x="38876" y="5089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089"/>
                    </a:lnTo>
                    <a:lnTo>
                      <a:pt x="3425596" y="18969"/>
                    </a:lnTo>
                    <a:lnTo>
                      <a:pt x="3439237" y="39556"/>
                    </a:lnTo>
                    <a:lnTo>
                      <a:pt x="3444240" y="64770"/>
                    </a:lnTo>
                    <a:lnTo>
                      <a:pt x="3444240" y="582930"/>
                    </a:lnTo>
                    <a:lnTo>
                      <a:pt x="3439237" y="608143"/>
                    </a:lnTo>
                    <a:lnTo>
                      <a:pt x="3425596" y="628730"/>
                    </a:lnTo>
                    <a:lnTo>
                      <a:pt x="3405363" y="642610"/>
                    </a:lnTo>
                    <a:lnTo>
                      <a:pt x="3380587" y="647700"/>
                    </a:lnTo>
                    <a:lnTo>
                      <a:pt x="63652" y="647700"/>
                    </a:lnTo>
                    <a:lnTo>
                      <a:pt x="38876" y="642610"/>
                    </a:lnTo>
                    <a:lnTo>
                      <a:pt x="18643" y="628730"/>
                    </a:lnTo>
                    <a:lnTo>
                      <a:pt x="5002" y="608143"/>
                    </a:lnTo>
                    <a:lnTo>
                      <a:pt x="0" y="582930"/>
                    </a:lnTo>
                    <a:lnTo>
                      <a:pt x="0" y="64770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26"/>
            <p:cNvSpPr txBox="1"/>
            <p:nvPr/>
          </p:nvSpPr>
          <p:spPr>
            <a:xfrm>
              <a:off x="5587161" y="2972028"/>
              <a:ext cx="340614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542290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It runs on a </a:t>
              </a:r>
              <a:r>
                <a:rPr sz="1600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Web</a:t>
              </a:r>
              <a:r>
                <a:rPr sz="1600" spc="3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600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browser.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20" name="object 27"/>
            <p:cNvGrpSpPr/>
            <p:nvPr/>
          </p:nvGrpSpPr>
          <p:grpSpPr>
            <a:xfrm>
              <a:off x="5557773" y="3539997"/>
              <a:ext cx="3464560" cy="669925"/>
              <a:chOff x="5557773" y="3539997"/>
              <a:chExt cx="3464560" cy="669925"/>
            </a:xfrm>
          </p:grpSpPr>
          <p:sp>
            <p:nvSpPr>
              <p:cNvPr id="30" name="object 28"/>
              <p:cNvSpPr/>
              <p:nvPr/>
            </p:nvSpPr>
            <p:spPr>
              <a:xfrm>
                <a:off x="5567933" y="3550157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102"/>
                    </a:lnTo>
                    <a:lnTo>
                      <a:pt x="18643" y="19016"/>
                    </a:lnTo>
                    <a:lnTo>
                      <a:pt x="5002" y="39653"/>
                    </a:lnTo>
                    <a:lnTo>
                      <a:pt x="0" y="64922"/>
                    </a:lnTo>
                    <a:lnTo>
                      <a:pt x="0" y="584301"/>
                    </a:lnTo>
                    <a:lnTo>
                      <a:pt x="5002" y="609570"/>
                    </a:lnTo>
                    <a:lnTo>
                      <a:pt x="18643" y="630207"/>
                    </a:lnTo>
                    <a:lnTo>
                      <a:pt x="38876" y="644121"/>
                    </a:lnTo>
                    <a:lnTo>
                      <a:pt x="63652" y="649224"/>
                    </a:lnTo>
                    <a:lnTo>
                      <a:pt x="3380587" y="649224"/>
                    </a:lnTo>
                    <a:lnTo>
                      <a:pt x="3405363" y="644121"/>
                    </a:lnTo>
                    <a:lnTo>
                      <a:pt x="3425596" y="630207"/>
                    </a:lnTo>
                    <a:lnTo>
                      <a:pt x="3439237" y="609570"/>
                    </a:lnTo>
                    <a:lnTo>
                      <a:pt x="3444240" y="584301"/>
                    </a:lnTo>
                    <a:lnTo>
                      <a:pt x="3444240" y="64922"/>
                    </a:lnTo>
                    <a:lnTo>
                      <a:pt x="3439237" y="39653"/>
                    </a:lnTo>
                    <a:lnTo>
                      <a:pt x="3425596" y="19016"/>
                    </a:lnTo>
                    <a:lnTo>
                      <a:pt x="3405363" y="5102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39CF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9"/>
              <p:cNvSpPr/>
              <p:nvPr/>
            </p:nvSpPr>
            <p:spPr>
              <a:xfrm>
                <a:off x="5567933" y="3550157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0" y="64922"/>
                    </a:moveTo>
                    <a:lnTo>
                      <a:pt x="5002" y="39653"/>
                    </a:lnTo>
                    <a:lnTo>
                      <a:pt x="18643" y="19016"/>
                    </a:lnTo>
                    <a:lnTo>
                      <a:pt x="38876" y="5102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102"/>
                    </a:lnTo>
                    <a:lnTo>
                      <a:pt x="3425596" y="19016"/>
                    </a:lnTo>
                    <a:lnTo>
                      <a:pt x="3439237" y="39653"/>
                    </a:lnTo>
                    <a:lnTo>
                      <a:pt x="3444240" y="64922"/>
                    </a:lnTo>
                    <a:lnTo>
                      <a:pt x="3444240" y="584301"/>
                    </a:lnTo>
                    <a:lnTo>
                      <a:pt x="3439237" y="609570"/>
                    </a:lnTo>
                    <a:lnTo>
                      <a:pt x="3425596" y="630207"/>
                    </a:lnTo>
                    <a:lnTo>
                      <a:pt x="3405363" y="644121"/>
                    </a:lnTo>
                    <a:lnTo>
                      <a:pt x="3380587" y="649224"/>
                    </a:lnTo>
                    <a:lnTo>
                      <a:pt x="63652" y="649224"/>
                    </a:lnTo>
                    <a:lnTo>
                      <a:pt x="38876" y="644121"/>
                    </a:lnTo>
                    <a:lnTo>
                      <a:pt x="18643" y="630207"/>
                    </a:lnTo>
                    <a:lnTo>
                      <a:pt x="5002" y="609570"/>
                    </a:lnTo>
                    <a:lnTo>
                      <a:pt x="0" y="584301"/>
                    </a:lnTo>
                    <a:lnTo>
                      <a:pt x="0" y="64922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30"/>
            <p:cNvSpPr txBox="1"/>
            <p:nvPr/>
          </p:nvSpPr>
          <p:spPr>
            <a:xfrm>
              <a:off x="5587161" y="3611194"/>
              <a:ext cx="3406140" cy="48831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84605" marR="290195" indent="-989330">
                <a:lnSpc>
                  <a:spcPts val="1730"/>
                </a:lnSpc>
                <a:spcBef>
                  <a:spcPts val="310"/>
                </a:spcBef>
              </a:pP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Browser is the only component  involved.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22" name="object 31"/>
            <p:cNvGrpSpPr/>
            <p:nvPr/>
          </p:nvGrpSpPr>
          <p:grpSpPr>
            <a:xfrm>
              <a:off x="5557773" y="4288282"/>
              <a:ext cx="3464560" cy="669925"/>
              <a:chOff x="5557773" y="4288282"/>
              <a:chExt cx="3464560" cy="669925"/>
            </a:xfrm>
          </p:grpSpPr>
          <p:sp>
            <p:nvSpPr>
              <p:cNvPr id="28" name="object 32"/>
              <p:cNvSpPr/>
              <p:nvPr/>
            </p:nvSpPr>
            <p:spPr>
              <a:xfrm>
                <a:off x="5567933" y="4298442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102"/>
                    </a:lnTo>
                    <a:lnTo>
                      <a:pt x="18643" y="19016"/>
                    </a:lnTo>
                    <a:lnTo>
                      <a:pt x="5002" y="39653"/>
                    </a:lnTo>
                    <a:lnTo>
                      <a:pt x="0" y="64922"/>
                    </a:lnTo>
                    <a:lnTo>
                      <a:pt x="0" y="584301"/>
                    </a:lnTo>
                    <a:lnTo>
                      <a:pt x="5002" y="609570"/>
                    </a:lnTo>
                    <a:lnTo>
                      <a:pt x="18643" y="630207"/>
                    </a:lnTo>
                    <a:lnTo>
                      <a:pt x="38876" y="644121"/>
                    </a:lnTo>
                    <a:lnTo>
                      <a:pt x="63652" y="649223"/>
                    </a:lnTo>
                    <a:lnTo>
                      <a:pt x="3380587" y="649223"/>
                    </a:lnTo>
                    <a:lnTo>
                      <a:pt x="3405363" y="644121"/>
                    </a:lnTo>
                    <a:lnTo>
                      <a:pt x="3425596" y="630207"/>
                    </a:lnTo>
                    <a:lnTo>
                      <a:pt x="3439237" y="609570"/>
                    </a:lnTo>
                    <a:lnTo>
                      <a:pt x="3444240" y="584301"/>
                    </a:lnTo>
                    <a:lnTo>
                      <a:pt x="3444240" y="64922"/>
                    </a:lnTo>
                    <a:lnTo>
                      <a:pt x="3439237" y="39653"/>
                    </a:lnTo>
                    <a:lnTo>
                      <a:pt x="3425596" y="19016"/>
                    </a:lnTo>
                    <a:lnTo>
                      <a:pt x="3405363" y="5102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3DCFA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33"/>
              <p:cNvSpPr/>
              <p:nvPr/>
            </p:nvSpPr>
            <p:spPr>
              <a:xfrm>
                <a:off x="5567933" y="4298442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0" y="64922"/>
                    </a:moveTo>
                    <a:lnTo>
                      <a:pt x="5002" y="39653"/>
                    </a:lnTo>
                    <a:lnTo>
                      <a:pt x="18643" y="19016"/>
                    </a:lnTo>
                    <a:lnTo>
                      <a:pt x="38876" y="5102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102"/>
                    </a:lnTo>
                    <a:lnTo>
                      <a:pt x="3425596" y="19016"/>
                    </a:lnTo>
                    <a:lnTo>
                      <a:pt x="3439237" y="39653"/>
                    </a:lnTo>
                    <a:lnTo>
                      <a:pt x="3444240" y="64922"/>
                    </a:lnTo>
                    <a:lnTo>
                      <a:pt x="3444240" y="584301"/>
                    </a:lnTo>
                    <a:lnTo>
                      <a:pt x="3439237" y="609570"/>
                    </a:lnTo>
                    <a:lnTo>
                      <a:pt x="3425596" y="630207"/>
                    </a:lnTo>
                    <a:lnTo>
                      <a:pt x="3405363" y="644121"/>
                    </a:lnTo>
                    <a:lnTo>
                      <a:pt x="3380587" y="649223"/>
                    </a:lnTo>
                    <a:lnTo>
                      <a:pt x="63652" y="649223"/>
                    </a:lnTo>
                    <a:lnTo>
                      <a:pt x="38876" y="644121"/>
                    </a:lnTo>
                    <a:lnTo>
                      <a:pt x="18643" y="630207"/>
                    </a:lnTo>
                    <a:lnTo>
                      <a:pt x="5002" y="609570"/>
                    </a:lnTo>
                    <a:lnTo>
                      <a:pt x="0" y="584301"/>
                    </a:lnTo>
                    <a:lnTo>
                      <a:pt x="0" y="64922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34"/>
            <p:cNvSpPr txBox="1"/>
            <p:nvPr/>
          </p:nvSpPr>
          <p:spPr>
            <a:xfrm>
              <a:off x="5587161" y="4360087"/>
              <a:ext cx="3406140" cy="48831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95400" marR="203835" indent="-1085215">
                <a:lnSpc>
                  <a:spcPts val="1730"/>
                </a:lnSpc>
                <a:spcBef>
                  <a:spcPts val="310"/>
                </a:spcBef>
              </a:pPr>
              <a:r>
                <a:rPr sz="1600" spc="-15" dirty="0">
                  <a:solidFill>
                    <a:srgbClr val="FFFFFF"/>
                  </a:solidFill>
                  <a:latin typeface="Trebuchet MS"/>
                  <a:cs typeface="Trebuchet MS"/>
                </a:rPr>
                <a:t>Response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is faster; server load is  reduced.</a:t>
              </a:r>
              <a:endParaRPr sz="1600">
                <a:latin typeface="Trebuchet MS"/>
                <a:cs typeface="Trebuchet MS"/>
              </a:endParaRPr>
            </a:p>
          </p:txBody>
        </p:sp>
        <p:grpSp>
          <p:nvGrpSpPr>
            <p:cNvPr id="24" name="object 35"/>
            <p:cNvGrpSpPr/>
            <p:nvPr/>
          </p:nvGrpSpPr>
          <p:grpSpPr>
            <a:xfrm>
              <a:off x="5558028" y="5038344"/>
              <a:ext cx="3464560" cy="669290"/>
              <a:chOff x="5558028" y="5038344"/>
              <a:chExt cx="3464560" cy="669290"/>
            </a:xfrm>
          </p:grpSpPr>
          <p:sp>
            <p:nvSpPr>
              <p:cNvPr id="26" name="object 36"/>
              <p:cNvSpPr/>
              <p:nvPr/>
            </p:nvSpPr>
            <p:spPr>
              <a:xfrm>
                <a:off x="5567934" y="5048250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3380587" y="0"/>
                    </a:moveTo>
                    <a:lnTo>
                      <a:pt x="63652" y="0"/>
                    </a:lnTo>
                    <a:lnTo>
                      <a:pt x="38876" y="5102"/>
                    </a:lnTo>
                    <a:lnTo>
                      <a:pt x="18643" y="19016"/>
                    </a:lnTo>
                    <a:lnTo>
                      <a:pt x="5002" y="39653"/>
                    </a:lnTo>
                    <a:lnTo>
                      <a:pt x="0" y="64922"/>
                    </a:lnTo>
                    <a:lnTo>
                      <a:pt x="0" y="584301"/>
                    </a:lnTo>
                    <a:lnTo>
                      <a:pt x="5002" y="609570"/>
                    </a:lnTo>
                    <a:lnTo>
                      <a:pt x="18643" y="630207"/>
                    </a:lnTo>
                    <a:lnTo>
                      <a:pt x="38876" y="644121"/>
                    </a:lnTo>
                    <a:lnTo>
                      <a:pt x="63652" y="649224"/>
                    </a:lnTo>
                    <a:lnTo>
                      <a:pt x="3380587" y="649224"/>
                    </a:lnTo>
                    <a:lnTo>
                      <a:pt x="3405363" y="644121"/>
                    </a:lnTo>
                    <a:lnTo>
                      <a:pt x="3425596" y="630207"/>
                    </a:lnTo>
                    <a:lnTo>
                      <a:pt x="3439237" y="609570"/>
                    </a:lnTo>
                    <a:lnTo>
                      <a:pt x="3444240" y="584301"/>
                    </a:lnTo>
                    <a:lnTo>
                      <a:pt x="3444240" y="64922"/>
                    </a:lnTo>
                    <a:lnTo>
                      <a:pt x="3439237" y="39653"/>
                    </a:lnTo>
                    <a:lnTo>
                      <a:pt x="3425596" y="19016"/>
                    </a:lnTo>
                    <a:lnTo>
                      <a:pt x="3405363" y="5102"/>
                    </a:lnTo>
                    <a:lnTo>
                      <a:pt x="3380587" y="0"/>
                    </a:lnTo>
                    <a:close/>
                  </a:path>
                </a:pathLst>
              </a:custGeom>
              <a:solidFill>
                <a:srgbClr val="42D0A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37"/>
              <p:cNvSpPr/>
              <p:nvPr/>
            </p:nvSpPr>
            <p:spPr>
              <a:xfrm>
                <a:off x="5567934" y="5048250"/>
                <a:ext cx="3444240" cy="649605"/>
              </a:xfrm>
              <a:custGeom>
                <a:avLst/>
                <a:gdLst/>
                <a:ahLst/>
                <a:cxnLst/>
                <a:rect l="l" t="t" r="r" b="b"/>
                <a:pathLst>
                  <a:path w="3444240" h="649604">
                    <a:moveTo>
                      <a:pt x="0" y="64922"/>
                    </a:moveTo>
                    <a:lnTo>
                      <a:pt x="5002" y="39653"/>
                    </a:lnTo>
                    <a:lnTo>
                      <a:pt x="18643" y="19016"/>
                    </a:lnTo>
                    <a:lnTo>
                      <a:pt x="38876" y="5102"/>
                    </a:lnTo>
                    <a:lnTo>
                      <a:pt x="63652" y="0"/>
                    </a:lnTo>
                    <a:lnTo>
                      <a:pt x="3380587" y="0"/>
                    </a:lnTo>
                    <a:lnTo>
                      <a:pt x="3405363" y="5102"/>
                    </a:lnTo>
                    <a:lnTo>
                      <a:pt x="3425596" y="19016"/>
                    </a:lnTo>
                    <a:lnTo>
                      <a:pt x="3439237" y="39653"/>
                    </a:lnTo>
                    <a:lnTo>
                      <a:pt x="3444240" y="64922"/>
                    </a:lnTo>
                    <a:lnTo>
                      <a:pt x="3444240" y="584301"/>
                    </a:lnTo>
                    <a:lnTo>
                      <a:pt x="3439237" y="609570"/>
                    </a:lnTo>
                    <a:lnTo>
                      <a:pt x="3425596" y="630207"/>
                    </a:lnTo>
                    <a:lnTo>
                      <a:pt x="3405363" y="644121"/>
                    </a:lnTo>
                    <a:lnTo>
                      <a:pt x="3380587" y="649224"/>
                    </a:lnTo>
                    <a:lnTo>
                      <a:pt x="63652" y="649224"/>
                    </a:lnTo>
                    <a:lnTo>
                      <a:pt x="38876" y="644121"/>
                    </a:lnTo>
                    <a:lnTo>
                      <a:pt x="18643" y="630207"/>
                    </a:lnTo>
                    <a:lnTo>
                      <a:pt x="5002" y="609570"/>
                    </a:lnTo>
                    <a:lnTo>
                      <a:pt x="0" y="584301"/>
                    </a:lnTo>
                    <a:lnTo>
                      <a:pt x="0" y="64922"/>
                    </a:lnTo>
                    <a:close/>
                  </a:path>
                </a:pathLst>
              </a:custGeom>
              <a:ln w="1981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38"/>
            <p:cNvSpPr txBox="1"/>
            <p:nvPr/>
          </p:nvSpPr>
          <p:spPr>
            <a:xfrm>
              <a:off x="5587161" y="5108993"/>
              <a:ext cx="3406140" cy="48831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87325" marR="181610" indent="207010">
                <a:lnSpc>
                  <a:spcPts val="1730"/>
                </a:lnSpc>
                <a:spcBef>
                  <a:spcPts val="310"/>
                </a:spcBef>
              </a:pP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Code runs on browser that is  downloaded from the </a:t>
              </a:r>
              <a:r>
                <a:rPr sz="1600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Web</a:t>
              </a:r>
              <a:r>
                <a:rPr sz="1600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server</a:t>
              </a:r>
              <a:endParaRPr sz="160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</a:t>
            </a:r>
            <a:r>
              <a:rPr lang="en-US" spc="-185" dirty="0"/>
              <a:t> </a:t>
            </a:r>
            <a:r>
              <a:rPr lang="en-US" spc="-90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125" indent="-480059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lang="en-US" sz="2400" spc="-5" dirty="0">
                <a:latin typeface="RobotoRegular"/>
                <a:cs typeface="RobotoRegular"/>
              </a:rPr>
              <a:t>Six types </a:t>
            </a:r>
            <a:r>
              <a:rPr lang="en-US" sz="2400" spc="-10" dirty="0">
                <a:latin typeface="RobotoRegular"/>
                <a:cs typeface="RobotoRegular"/>
              </a:rPr>
              <a:t>are considered </a:t>
            </a:r>
            <a:r>
              <a:rPr lang="en-US" sz="2400" spc="-15" dirty="0">
                <a:latin typeface="RobotoRegular"/>
                <a:cs typeface="RobotoRegular"/>
              </a:rPr>
              <a:t>to </a:t>
            </a:r>
            <a:r>
              <a:rPr lang="en-US" sz="2400" spc="-5" dirty="0">
                <a:latin typeface="RobotoRegular"/>
                <a:cs typeface="RobotoRegular"/>
              </a:rPr>
              <a:t>be</a:t>
            </a:r>
            <a:r>
              <a:rPr lang="en-US" sz="2400" spc="5" dirty="0">
                <a:latin typeface="RobotoRegular"/>
                <a:cs typeface="RobotoRegular"/>
              </a:rPr>
              <a:t> </a:t>
            </a:r>
            <a:r>
              <a:rPr lang="en-US" sz="2400" spc="-10" dirty="0">
                <a:latin typeface="RobotoRegular"/>
                <a:cs typeface="RobotoRegular"/>
              </a:rPr>
              <a:t>primitives.</a:t>
            </a:r>
            <a:endParaRPr lang="en-US" sz="2400" dirty="0">
              <a:latin typeface="RobotoRegular"/>
              <a:cs typeface="RobotoRegular"/>
            </a:endParaRPr>
          </a:p>
          <a:p>
            <a:pPr marL="1406525" lvl="1" indent="-4546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lang="en-US" sz="2200" spc="-5" dirty="0">
                <a:latin typeface="RobotoRegular"/>
                <a:cs typeface="RobotoRegular"/>
              </a:rPr>
              <a:t>Number -- integers, ﬂoats</a:t>
            </a:r>
            <a:r>
              <a:rPr lang="en-US" sz="2200" spc="-30" dirty="0">
                <a:latin typeface="RobotoRegular"/>
                <a:cs typeface="RobotoRegular"/>
              </a:rPr>
              <a:t> </a:t>
            </a:r>
            <a:r>
              <a:rPr lang="en-US" sz="2200" spc="-5" dirty="0" err="1">
                <a:latin typeface="RobotoRegular"/>
                <a:cs typeface="RobotoRegular"/>
              </a:rPr>
              <a:t>etc</a:t>
            </a:r>
            <a:endParaRPr lang="en-US" sz="2200" dirty="0">
              <a:latin typeface="RobotoRegular"/>
              <a:cs typeface="RobotoRegular"/>
            </a:endParaRPr>
          </a:p>
          <a:p>
            <a:pPr marL="1406525" lvl="1" indent="-459105">
              <a:lnSpc>
                <a:spcPct val="100000"/>
              </a:lnSpc>
              <a:spcBef>
                <a:spcPts val="359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lang="en-US" sz="2200" spc="-5" dirty="0">
                <a:latin typeface="RobotoRegular"/>
                <a:cs typeface="RobotoRegular"/>
              </a:rPr>
              <a:t>String -- an </a:t>
            </a:r>
            <a:r>
              <a:rPr lang="en-US" sz="2200" spc="-15" dirty="0">
                <a:latin typeface="RobotoRegular"/>
                <a:cs typeface="RobotoRegular"/>
              </a:rPr>
              <a:t>array </a:t>
            </a:r>
            <a:r>
              <a:rPr lang="en-US" sz="2200" spc="-5" dirty="0">
                <a:latin typeface="RobotoRegular"/>
                <a:cs typeface="RobotoRegular"/>
              </a:rPr>
              <a:t>of</a:t>
            </a:r>
            <a:r>
              <a:rPr lang="en-US" sz="2200" spc="-15" dirty="0">
                <a:latin typeface="RobotoRegular"/>
                <a:cs typeface="RobotoRegular"/>
              </a:rPr>
              <a:t> </a:t>
            </a:r>
            <a:r>
              <a:rPr lang="en-US" sz="2200" spc="-10" dirty="0">
                <a:latin typeface="RobotoRegular"/>
                <a:cs typeface="RobotoRegular"/>
              </a:rPr>
              <a:t>characters</a:t>
            </a:r>
            <a:endParaRPr lang="en-US" sz="2200" dirty="0">
              <a:latin typeface="RobotoRegular"/>
              <a:cs typeface="RobotoRegular"/>
            </a:endParaRPr>
          </a:p>
          <a:p>
            <a:pPr marL="1406525" lvl="1" indent="-448945">
              <a:lnSpc>
                <a:spcPct val="100000"/>
              </a:lnSpc>
              <a:spcBef>
                <a:spcPts val="359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lang="en-US" sz="2200" spc="-5" dirty="0">
                <a:latin typeface="RobotoRegular"/>
                <a:cs typeface="RobotoRegular"/>
              </a:rPr>
              <a:t>Boolean -- true or</a:t>
            </a:r>
            <a:r>
              <a:rPr lang="en-US" sz="2200" spc="-15" dirty="0">
                <a:latin typeface="RobotoRegular"/>
                <a:cs typeface="RobotoRegular"/>
              </a:rPr>
              <a:t> </a:t>
            </a:r>
            <a:r>
              <a:rPr lang="en-US" sz="2200" spc="-5" dirty="0">
                <a:latin typeface="RobotoRegular"/>
                <a:cs typeface="RobotoRegular"/>
              </a:rPr>
              <a:t>false</a:t>
            </a:r>
            <a:endParaRPr lang="en-US" sz="2200" dirty="0">
              <a:latin typeface="RobotoRegular"/>
              <a:cs typeface="RobotoRegular"/>
            </a:endParaRPr>
          </a:p>
          <a:p>
            <a:pPr marL="1406525" lvl="1" indent="-460375">
              <a:lnSpc>
                <a:spcPct val="100000"/>
              </a:lnSpc>
              <a:spcBef>
                <a:spcPts val="359"/>
              </a:spcBef>
              <a:buAutoNum type="alphaLcPeriod"/>
              <a:tabLst>
                <a:tab pos="1406525" algn="l"/>
                <a:tab pos="1407160" algn="l"/>
              </a:tabLst>
            </a:pPr>
            <a:r>
              <a:rPr lang="en-US" sz="2200" spc="-5" dirty="0">
                <a:latin typeface="RobotoRegular"/>
                <a:cs typeface="RobotoRegular"/>
              </a:rPr>
              <a:t>Null -- No</a:t>
            </a:r>
            <a:r>
              <a:rPr lang="en-US" sz="2200" spc="-25" dirty="0">
                <a:latin typeface="RobotoRegular"/>
                <a:cs typeface="RobotoRegular"/>
              </a:rPr>
              <a:t> </a:t>
            </a:r>
            <a:r>
              <a:rPr lang="en-US" sz="2200" spc="-15" dirty="0">
                <a:latin typeface="RobotoRegular"/>
                <a:cs typeface="RobotoRegular"/>
              </a:rPr>
              <a:t>Value</a:t>
            </a:r>
            <a:endParaRPr lang="en-US" sz="2200" dirty="0">
              <a:latin typeface="RobotoRegular"/>
              <a:cs typeface="RobotoRegular"/>
            </a:endParaRPr>
          </a:p>
          <a:p>
            <a:pPr marL="1406525" marR="5080" lvl="1" indent="-450215">
              <a:lnSpc>
                <a:spcPct val="113599"/>
              </a:lnSpc>
              <a:buAutoNum type="alphaLcPeriod"/>
              <a:tabLst>
                <a:tab pos="1406525" algn="l"/>
                <a:tab pos="1407160" algn="l"/>
                <a:tab pos="3020060" algn="l"/>
              </a:tabLst>
            </a:pPr>
            <a:r>
              <a:rPr lang="en-US" sz="2200" spc="-5" dirty="0">
                <a:latin typeface="RobotoRegular"/>
                <a:cs typeface="RobotoRegular"/>
              </a:rPr>
              <a:t>Undeﬁned --	</a:t>
            </a:r>
            <a:r>
              <a:rPr lang="en-US" sz="2200" dirty="0">
                <a:latin typeface="RobotoRegular"/>
                <a:cs typeface="RobotoRegular"/>
              </a:rPr>
              <a:t>a </a:t>
            </a:r>
            <a:r>
              <a:rPr lang="en-US" sz="2200" spc="-10" dirty="0">
                <a:latin typeface="RobotoRegular"/>
                <a:cs typeface="RobotoRegular"/>
              </a:rPr>
              <a:t>declared variable </a:t>
            </a:r>
            <a:r>
              <a:rPr lang="en-US" sz="2200" spc="-5" dirty="0">
                <a:latin typeface="RobotoRegular"/>
                <a:cs typeface="RobotoRegular"/>
              </a:rPr>
              <a:t>but </a:t>
            </a:r>
            <a:r>
              <a:rPr lang="en-US" sz="2200" spc="-20" dirty="0">
                <a:latin typeface="RobotoRegular"/>
                <a:cs typeface="RobotoRegular"/>
              </a:rPr>
              <a:t>hasn’t </a:t>
            </a:r>
            <a:r>
              <a:rPr lang="en-US" sz="2200" spc="-5" dirty="0">
                <a:latin typeface="RobotoRegular"/>
                <a:cs typeface="RobotoRegular"/>
              </a:rPr>
              <a:t>been </a:t>
            </a:r>
            <a:r>
              <a:rPr lang="en-US" sz="2200" spc="-10" dirty="0">
                <a:latin typeface="RobotoRegular"/>
                <a:cs typeface="RobotoRegular"/>
              </a:rPr>
              <a:t>given </a:t>
            </a:r>
            <a:r>
              <a:rPr lang="en-US" sz="2200" dirty="0">
                <a:latin typeface="RobotoRegular"/>
                <a:cs typeface="RobotoRegular"/>
              </a:rPr>
              <a:t>a  </a:t>
            </a:r>
            <a:r>
              <a:rPr lang="en-US" sz="2200" spc="-10" dirty="0">
                <a:latin typeface="RobotoRegular"/>
                <a:cs typeface="RobotoRegular"/>
              </a:rPr>
              <a:t>value</a:t>
            </a:r>
            <a:endParaRPr lang="en-US" sz="2200" dirty="0">
              <a:latin typeface="RobotoRegular"/>
              <a:cs typeface="RobotoRegular"/>
            </a:endParaRPr>
          </a:p>
          <a:p>
            <a:pPr marL="1406525" marR="356235" lvl="1" indent="-399415">
              <a:lnSpc>
                <a:spcPct val="113599"/>
              </a:lnSpc>
              <a:buAutoNum type="alphaLcPeriod"/>
              <a:tabLst>
                <a:tab pos="1406525" algn="l"/>
                <a:tab pos="1407160" algn="l"/>
              </a:tabLst>
            </a:pPr>
            <a:r>
              <a:rPr lang="en-US" sz="2200" spc="-5" dirty="0">
                <a:latin typeface="RobotoRegular"/>
                <a:cs typeface="RobotoRegular"/>
              </a:rPr>
              <a:t>Symbol -- </a:t>
            </a:r>
            <a:r>
              <a:rPr lang="en-US" sz="2200" dirty="0">
                <a:latin typeface="RobotoRegular"/>
                <a:cs typeface="RobotoRegular"/>
              </a:rPr>
              <a:t>a </a:t>
            </a:r>
            <a:r>
              <a:rPr lang="en-US" sz="2200" spc="-5" dirty="0">
                <a:latin typeface="RobotoRegular"/>
                <a:cs typeface="RobotoRegular"/>
              </a:rPr>
              <a:t>unique </a:t>
            </a:r>
            <a:r>
              <a:rPr lang="en-US" sz="2200" spc="-10" dirty="0">
                <a:latin typeface="RobotoRegular"/>
                <a:cs typeface="RobotoRegular"/>
              </a:rPr>
              <a:t>value </a:t>
            </a:r>
            <a:r>
              <a:rPr lang="en-US" sz="2200" spc="-20" dirty="0">
                <a:latin typeface="RobotoRegular"/>
                <a:cs typeface="RobotoRegular"/>
              </a:rPr>
              <a:t>that's </a:t>
            </a:r>
            <a:r>
              <a:rPr lang="en-US" sz="2200" spc="-5" dirty="0">
                <a:latin typeface="RobotoRegular"/>
                <a:cs typeface="RobotoRegular"/>
              </a:rPr>
              <a:t>not equal </a:t>
            </a:r>
            <a:r>
              <a:rPr lang="en-US" sz="2200" spc="-15" dirty="0">
                <a:latin typeface="RobotoRegular"/>
                <a:cs typeface="RobotoRegular"/>
              </a:rPr>
              <a:t>to </a:t>
            </a:r>
            <a:r>
              <a:rPr lang="en-US" sz="2200" spc="-5" dirty="0">
                <a:latin typeface="RobotoRegular"/>
                <a:cs typeface="RobotoRegular"/>
              </a:rPr>
              <a:t>any other  </a:t>
            </a:r>
            <a:r>
              <a:rPr lang="en-US" sz="2200" spc="-10" dirty="0">
                <a:latin typeface="RobotoRegular"/>
                <a:cs typeface="RobotoRegular"/>
              </a:rPr>
              <a:t>value</a:t>
            </a:r>
            <a:endParaRPr lang="en-US" sz="2200" dirty="0">
              <a:latin typeface="RobotoRegular"/>
              <a:cs typeface="Roboto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7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spc="-110" dirty="0"/>
              <a:t> </a:t>
            </a:r>
            <a:r>
              <a:rPr lang="en-US" spc="-35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95"/>
              </a:spcBef>
              <a:buNone/>
              <a:tabLst>
                <a:tab pos="354965" algn="l"/>
              </a:tabLst>
            </a:pPr>
            <a:r>
              <a:rPr lang="en-US" sz="140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lang="en-US" sz="1600" spc="-20" dirty="0">
                <a:solidFill>
                  <a:srgbClr val="404040"/>
                </a:solidFill>
                <a:latin typeface="Trebuchet MS"/>
                <a:cs typeface="Trebuchet MS"/>
              </a:rPr>
              <a:t>Variable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helps us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to store</a:t>
            </a:r>
            <a:r>
              <a:rPr lang="en-US"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values.</a:t>
            </a:r>
            <a:endParaRPr lang="en-US" sz="1600" dirty="0">
              <a:latin typeface="Trebuchet MS"/>
              <a:cs typeface="Trebuchet MS"/>
            </a:endParaRPr>
          </a:p>
          <a:p>
            <a:pPr marL="0" indent="0">
              <a:lnSpc>
                <a:spcPct val="100000"/>
              </a:lnSpc>
              <a:spcBef>
                <a:spcPts val="994"/>
              </a:spcBef>
              <a:buNone/>
              <a:tabLst>
                <a:tab pos="354965" algn="l"/>
              </a:tabLst>
            </a:pPr>
            <a:r>
              <a:rPr lang="en-US" sz="140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name is used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to assign</a:t>
            </a:r>
            <a:r>
              <a:rPr lang="en-US" sz="16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values.</a:t>
            </a:r>
            <a:endParaRPr lang="en-US" sz="1600" dirty="0">
              <a:latin typeface="Trebuchet MS"/>
              <a:cs typeface="Trebuchet MS"/>
            </a:endParaRPr>
          </a:p>
          <a:p>
            <a:pPr marL="0" indent="0">
              <a:lnSpc>
                <a:spcPct val="100000"/>
              </a:lnSpc>
              <a:spcBef>
                <a:spcPts val="994"/>
              </a:spcBef>
              <a:buNone/>
              <a:tabLst>
                <a:tab pos="354965" algn="l"/>
              </a:tabLst>
            </a:pPr>
            <a:r>
              <a:rPr lang="en-US" sz="140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value changes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execution of 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en-US"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455001" y="3660954"/>
            <a:ext cx="2179320" cy="1572895"/>
          </a:xfrm>
          <a:prstGeom prst="rect">
            <a:avLst/>
          </a:prstGeom>
          <a:solidFill>
            <a:srgbClr val="2D83C3"/>
          </a:solidFill>
        </p:spPr>
        <p:txBody>
          <a:bodyPr vert="horz" wrap="square" lIns="0" tIns="162560" rIns="0" bIns="0" rtlCol="0">
            <a:spAutoFit/>
          </a:bodyPr>
          <a:lstStyle/>
          <a:p>
            <a:pPr marL="613410" marR="606425" algn="ctr">
              <a:lnSpc>
                <a:spcPct val="121100"/>
              </a:lnSpc>
              <a:spcBef>
                <a:spcPts val="12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mp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e: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a=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2;</a:t>
            </a:r>
            <a:endParaRPr sz="1800">
              <a:latin typeface="Trebuchet MS"/>
              <a:cs typeface="Trebuchet MS"/>
            </a:endParaRPr>
          </a:p>
          <a:p>
            <a:pPr marL="482600" marR="474980" indent="-1905" algn="ctr">
              <a:lnSpc>
                <a:spcPts val="1880"/>
              </a:lnSpc>
              <a:spcBef>
                <a:spcPts val="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b= 4;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 c=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a+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5300" y="3660954"/>
            <a:ext cx="2178050" cy="1574800"/>
          </a:xfrm>
          <a:prstGeom prst="rect">
            <a:avLst/>
          </a:prstGeom>
          <a:solidFill>
            <a:srgbClr val="42D0A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value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 is: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89131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913</Words>
  <Application>Microsoft Office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Courier New</vt:lpstr>
      <vt:lpstr>Garamond</vt:lpstr>
      <vt:lpstr>RobotoRegular</vt:lpstr>
      <vt:lpstr>Selawik Light</vt:lpstr>
      <vt:lpstr>Speak Pro</vt:lpstr>
      <vt:lpstr>Times New Roman</vt:lpstr>
      <vt:lpstr>Trebuchet MS</vt:lpstr>
      <vt:lpstr>SavonVTI</vt:lpstr>
      <vt:lpstr>PROGRAMMING WITH JAVASCRIPT</vt:lpstr>
      <vt:lpstr>Objectives</vt:lpstr>
      <vt:lpstr>PowerPoint Presentation</vt:lpstr>
      <vt:lpstr>HTML, CSS, and JavaScript</vt:lpstr>
      <vt:lpstr>JavaScript and Java</vt:lpstr>
      <vt:lpstr>Websites and Web Applications</vt:lpstr>
      <vt:lpstr>Server-Side Script versus Client-Side  Script</vt:lpstr>
      <vt:lpstr>JavaScript Data Types</vt:lpstr>
      <vt:lpstr>JavaScript Variables</vt:lpstr>
      <vt:lpstr>Control Statements 1-2</vt:lpstr>
      <vt:lpstr>Control Statements 2-2</vt:lpstr>
      <vt:lpstr>Object-Oriented Programming (OOP)</vt:lpstr>
      <vt:lpstr>Creating Classes and Objects in  JavaScript</vt:lpstr>
      <vt:lpstr>JAVASCRIPT REGULAR EXPRESSION</vt:lpstr>
      <vt:lpstr>What is Regular Expression</vt:lpstr>
      <vt:lpstr>Cont.......</vt:lpstr>
      <vt:lpstr>Using String Methods </vt:lpstr>
      <vt:lpstr>  Using String search() With a String  </vt:lpstr>
      <vt:lpstr> Using String search() With a Regular Expression  </vt:lpstr>
      <vt:lpstr> Using String replace() With a String  </vt:lpstr>
      <vt:lpstr> Use String replace() With a Regular Expression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Muniba Javed Khan</dc:creator>
  <cp:lastModifiedBy>HP ENVY</cp:lastModifiedBy>
  <cp:revision>22</cp:revision>
  <dcterms:created xsi:type="dcterms:W3CDTF">2021-08-02T06:57:16Z</dcterms:created>
  <dcterms:modified xsi:type="dcterms:W3CDTF">2021-08-02T20:29:10Z</dcterms:modified>
</cp:coreProperties>
</file>