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75" r:id="rId5"/>
    <p:sldId id="266" r:id="rId6"/>
    <p:sldId id="260" r:id="rId7"/>
    <p:sldId id="265" r:id="rId8"/>
    <p:sldId id="261" r:id="rId9"/>
    <p:sldId id="267" r:id="rId10"/>
    <p:sldId id="262" r:id="rId11"/>
    <p:sldId id="271" r:id="rId12"/>
    <p:sldId id="272" r:id="rId13"/>
    <p:sldId id="263" r:id="rId14"/>
    <p:sldId id="268" r:id="rId15"/>
    <p:sldId id="273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5400" dirty="0"/>
              <a:t>Deep Learning Techniques for Text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Diardano Raihan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MSc Computer Control and Automation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617B-28E0-4092-A3A3-1DF9B2AE4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Bag-of-Words (</a:t>
            </a:r>
            <a:r>
              <a:rPr lang="en-ID" dirty="0" err="1"/>
              <a:t>BoW</a:t>
            </a:r>
            <a:r>
              <a:rPr lang="en-ID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E93D-78AE-4A00-95A1-5E0F5285B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84132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Extracting features from text for use in machine learning modelling.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Defined as  a representation of text describing the occurrence of words within a document. The intuition is that documents are similar if they have similar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Simple and Flexible, since it only needs two things: 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A vocabulary of known words;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A measure of the presence of known words.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Scoring words: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Binary: </a:t>
            </a:r>
            <a:r>
              <a:rPr lang="en-US" dirty="0"/>
              <a:t>Where words are marked as present (1) or absent (0).</a:t>
            </a:r>
            <a:endParaRPr lang="en-ID" dirty="0"/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Count: </a:t>
            </a:r>
            <a:r>
              <a:rPr lang="en-US" dirty="0"/>
              <a:t>Where the occurrence count for each word is marked as an integer.</a:t>
            </a:r>
            <a:endParaRPr lang="en-ID" dirty="0"/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TFIDF: </a:t>
            </a:r>
            <a:r>
              <a:rPr lang="en-US" dirty="0"/>
              <a:t>Where each word is scored based on their frequency, where words that are common across all documents are penalized.</a:t>
            </a:r>
            <a:endParaRPr lang="en-ID" dirty="0"/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Freq: </a:t>
            </a:r>
            <a:r>
              <a:rPr lang="en-US" dirty="0"/>
              <a:t>Where words are scored based on their frequency of occurrence within the document.</a:t>
            </a:r>
            <a:endParaRPr lang="en-ID" dirty="0"/>
          </a:p>
          <a:p>
            <a:pPr marL="457200" indent="-457200">
              <a:buFont typeface="+mj-lt"/>
              <a:buAutoNum type="arabi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6019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617B-28E0-4092-A3A3-1DF9B2AE4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Bag-of-Words (</a:t>
            </a:r>
            <a:r>
              <a:rPr lang="en-ID" dirty="0" err="1"/>
              <a:t>BoW</a:t>
            </a:r>
            <a:r>
              <a:rPr lang="en-ID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E93D-78AE-4A00-95A1-5E0F5285B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8413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Disadvantages: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No semantics. Discarding word order </a:t>
            </a:r>
            <a:r>
              <a:rPr lang="en-ID" dirty="0" err="1"/>
              <a:t>ingnores</a:t>
            </a:r>
            <a:r>
              <a:rPr lang="en-ID" dirty="0"/>
              <a:t> the context, and meaning of the document.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Sparsity. Sparse representation from large vocabulary makes the model harder to train since it needs to harness so little information in such a large representational space.</a:t>
            </a:r>
          </a:p>
          <a:p>
            <a:pPr marL="457200" indent="-457200">
              <a:buFont typeface="+mj-lt"/>
              <a:buAutoNum type="arabi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2690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617B-28E0-4092-A3A3-1DF9B2AE4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Bag-of-Words Model: </a:t>
            </a:r>
            <a:br>
              <a:rPr lang="en-ID" dirty="0"/>
            </a:br>
            <a:r>
              <a:rPr lang="en-ID" dirty="0"/>
              <a:t>Multi Layer Perceptron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01542C-6415-40AE-B171-13ACEE9F6150}"/>
              </a:ext>
            </a:extLst>
          </p:cNvPr>
          <p:cNvSpPr/>
          <p:nvPr/>
        </p:nvSpPr>
        <p:spPr>
          <a:xfrm>
            <a:off x="2353734" y="2607733"/>
            <a:ext cx="519853" cy="307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301B8A-BA33-4DA6-BB18-012ABA5B4912}"/>
              </a:ext>
            </a:extLst>
          </p:cNvPr>
          <p:cNvSpPr/>
          <p:nvPr/>
        </p:nvSpPr>
        <p:spPr>
          <a:xfrm>
            <a:off x="4267201" y="2480733"/>
            <a:ext cx="423333" cy="332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79432A-E60F-472A-91CE-DFF10D34C912}"/>
              </a:ext>
            </a:extLst>
          </p:cNvPr>
          <p:cNvSpPr/>
          <p:nvPr/>
        </p:nvSpPr>
        <p:spPr>
          <a:xfrm>
            <a:off x="6434668" y="2480733"/>
            <a:ext cx="423333" cy="332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33C2D0-9543-4527-8DBD-63415E5D823E}"/>
              </a:ext>
            </a:extLst>
          </p:cNvPr>
          <p:cNvSpPr/>
          <p:nvPr/>
        </p:nvSpPr>
        <p:spPr>
          <a:xfrm>
            <a:off x="8634543" y="2480733"/>
            <a:ext cx="423333" cy="332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F653-F843-423A-BBC3-E119503E5CF3}"/>
              </a:ext>
            </a:extLst>
          </p:cNvPr>
          <p:cNvSpPr txBox="1"/>
          <p:nvPr/>
        </p:nvSpPr>
        <p:spPr>
          <a:xfrm>
            <a:off x="5131633" y="4188368"/>
            <a:ext cx="964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dirty="0"/>
              <a:t>Dropout</a:t>
            </a:r>
            <a:br>
              <a:rPr lang="en-ID" dirty="0"/>
            </a:br>
            <a:r>
              <a:rPr lang="en-ID" dirty="0"/>
              <a:t>p = 0.5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FD4FEF-5FEC-425D-8BB3-E7CE4290AA88}"/>
              </a:ext>
            </a:extLst>
          </p:cNvPr>
          <p:cNvSpPr txBox="1"/>
          <p:nvPr/>
        </p:nvSpPr>
        <p:spPr>
          <a:xfrm>
            <a:off x="3747287" y="5808133"/>
            <a:ext cx="1651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dirty="0"/>
              <a:t>Hidden Layer 1</a:t>
            </a:r>
          </a:p>
          <a:p>
            <a:pPr algn="ctr"/>
            <a:r>
              <a:rPr lang="en-ID" dirty="0"/>
              <a:t>N = 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A178C8-AA8C-4484-B778-680D2AEC774C}"/>
              </a:ext>
            </a:extLst>
          </p:cNvPr>
          <p:cNvSpPr txBox="1"/>
          <p:nvPr/>
        </p:nvSpPr>
        <p:spPr>
          <a:xfrm>
            <a:off x="5820787" y="5808132"/>
            <a:ext cx="1651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dirty="0"/>
              <a:t>Hidden Layer 2</a:t>
            </a:r>
          </a:p>
          <a:p>
            <a:pPr algn="ctr"/>
            <a:r>
              <a:rPr lang="en-ID" dirty="0"/>
              <a:t>N = 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1EF8F2-EEA3-4C6E-8E95-1FE66A8CE335}"/>
              </a:ext>
            </a:extLst>
          </p:cNvPr>
          <p:cNvSpPr txBox="1"/>
          <p:nvPr/>
        </p:nvSpPr>
        <p:spPr>
          <a:xfrm>
            <a:off x="7369922" y="4194203"/>
            <a:ext cx="964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dirty="0"/>
              <a:t>Dropout</a:t>
            </a:r>
            <a:br>
              <a:rPr lang="en-ID" dirty="0"/>
            </a:br>
            <a:r>
              <a:rPr lang="en-ID" dirty="0"/>
              <a:t>p = 0.5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6820F3-4903-4551-A973-052A0995ABA8}"/>
              </a:ext>
            </a:extLst>
          </p:cNvPr>
          <p:cNvSpPr txBox="1"/>
          <p:nvPr/>
        </p:nvSpPr>
        <p:spPr>
          <a:xfrm>
            <a:off x="8272202" y="5808132"/>
            <a:ext cx="142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dirty="0"/>
              <a:t>Output Layer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43E2E-4D81-4D9F-BBEF-5CF258E562E0}"/>
              </a:ext>
            </a:extLst>
          </p:cNvPr>
          <p:cNvSpPr txBox="1"/>
          <p:nvPr/>
        </p:nvSpPr>
        <p:spPr>
          <a:xfrm>
            <a:off x="1377175" y="5704931"/>
            <a:ext cx="2528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dirty="0"/>
              <a:t>Input Data</a:t>
            </a:r>
            <a:br>
              <a:rPr lang="en-ID" dirty="0"/>
            </a:br>
            <a:r>
              <a:rPr lang="en-ID" dirty="0" err="1"/>
              <a:t>BoW</a:t>
            </a:r>
            <a:r>
              <a:rPr lang="en-ID" dirty="0"/>
              <a:t> text representation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7FBBAF-C794-44DB-9AF5-93876DB4F3DD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873587" y="4144433"/>
            <a:ext cx="13936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502C73-B94B-4018-B71E-32131FDA0AA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690534" y="4144433"/>
            <a:ext cx="174413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9AB5BF-4B43-43ED-B795-816AFE2877FF}"/>
              </a:ext>
            </a:extLst>
          </p:cNvPr>
          <p:cNvCxnSpPr>
            <a:cxnSpLocks/>
          </p:cNvCxnSpPr>
          <p:nvPr/>
        </p:nvCxnSpPr>
        <p:spPr>
          <a:xfrm>
            <a:off x="6858001" y="4144433"/>
            <a:ext cx="174413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BEBAD7-2BB4-4208-A907-6994CB6EBE8D}"/>
              </a:ext>
            </a:extLst>
          </p:cNvPr>
          <p:cNvCxnSpPr>
            <a:cxnSpLocks/>
          </p:cNvCxnSpPr>
          <p:nvPr/>
        </p:nvCxnSpPr>
        <p:spPr>
          <a:xfrm>
            <a:off x="9057876" y="4175668"/>
            <a:ext cx="91585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781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617B-28E0-4092-A3A3-1DF9B2AE4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Bag-of-Words Model: </a:t>
            </a:r>
            <a:br>
              <a:rPr lang="en-ID" dirty="0"/>
            </a:br>
            <a:r>
              <a:rPr lang="en-ID" dirty="0"/>
              <a:t>Multi Layer Perceptron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AF0852-6B55-426E-A0BF-BA85B53C8F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009766"/>
              </p:ext>
            </p:extLst>
          </p:nvPr>
        </p:nvGraphicFramePr>
        <p:xfrm>
          <a:off x="1096963" y="2108200"/>
          <a:ext cx="1005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01002082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39130161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31004127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63517269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48951084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73671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SUBJ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MPQA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TREC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38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88.8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>
                          <a:solidFill>
                            <a:srgbClr val="C00000"/>
                          </a:solidFill>
                        </a:rPr>
                        <a:t>84.7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09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155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TFIDF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61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>
                          <a:solidFill>
                            <a:srgbClr val="C00000"/>
                          </a:solidFill>
                        </a:rPr>
                        <a:t>73.2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4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77.3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90.8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78.8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dirty="0">
                          <a:solidFill>
                            <a:schemeClr val="tx1"/>
                          </a:solidFill>
                        </a:rPr>
                        <a:t>84.3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dirty="0">
                          <a:solidFill>
                            <a:schemeClr val="tx1"/>
                          </a:solidFill>
                        </a:rPr>
                        <a:t>56.8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838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19DE9FB-3F21-453A-BB1D-A7C44419DD02}"/>
              </a:ext>
            </a:extLst>
          </p:cNvPr>
          <p:cNvSpPr txBox="1"/>
          <p:nvPr/>
        </p:nvSpPr>
        <p:spPr>
          <a:xfrm>
            <a:off x="1227667" y="4834467"/>
            <a:ext cx="2180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Analysis: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Dadsasdsadvbas</a:t>
            </a: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aebaebeabaebab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00962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6000" dirty="0"/>
              <a:t>Bag-of-Words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Convolutional neural network text classification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41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617B-28E0-4092-A3A3-1DF9B2AE4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Bag-of-Words Model: </a:t>
            </a:r>
            <a:br>
              <a:rPr lang="en-ID" dirty="0"/>
            </a:br>
            <a:r>
              <a:rPr lang="en-ID" dirty="0"/>
              <a:t>Convolutional Neural Network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01542C-6415-40AE-B171-13ACEE9F6150}"/>
              </a:ext>
            </a:extLst>
          </p:cNvPr>
          <p:cNvSpPr/>
          <p:nvPr/>
        </p:nvSpPr>
        <p:spPr>
          <a:xfrm>
            <a:off x="1574800" y="2209800"/>
            <a:ext cx="519853" cy="307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301B8A-BA33-4DA6-BB18-012ABA5B4912}"/>
              </a:ext>
            </a:extLst>
          </p:cNvPr>
          <p:cNvSpPr/>
          <p:nvPr/>
        </p:nvSpPr>
        <p:spPr>
          <a:xfrm>
            <a:off x="3488267" y="2082800"/>
            <a:ext cx="423333" cy="332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79432A-E60F-472A-91CE-DFF10D34C912}"/>
              </a:ext>
            </a:extLst>
          </p:cNvPr>
          <p:cNvSpPr/>
          <p:nvPr/>
        </p:nvSpPr>
        <p:spPr>
          <a:xfrm>
            <a:off x="5655734" y="2082800"/>
            <a:ext cx="423333" cy="332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33C2D0-9543-4527-8DBD-63415E5D823E}"/>
              </a:ext>
            </a:extLst>
          </p:cNvPr>
          <p:cNvSpPr/>
          <p:nvPr/>
        </p:nvSpPr>
        <p:spPr>
          <a:xfrm>
            <a:off x="7855609" y="2082800"/>
            <a:ext cx="423333" cy="332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FD4FEF-5FEC-425D-8BB3-E7CE4290AA88}"/>
              </a:ext>
            </a:extLst>
          </p:cNvPr>
          <p:cNvSpPr txBox="1"/>
          <p:nvPr/>
        </p:nvSpPr>
        <p:spPr>
          <a:xfrm>
            <a:off x="3030486" y="5410200"/>
            <a:ext cx="1526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dirty="0"/>
              <a:t>Conv1D</a:t>
            </a:r>
          </a:p>
          <a:p>
            <a:pPr algn="ctr"/>
            <a:r>
              <a:rPr lang="en-ID" dirty="0"/>
              <a:t>Kernel Size: 5</a:t>
            </a:r>
            <a:br>
              <a:rPr lang="en-ID" dirty="0"/>
            </a:br>
            <a:r>
              <a:rPr lang="en-ID" dirty="0"/>
              <a:t>Filters: 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A178C8-AA8C-4484-B778-680D2AEC774C}"/>
              </a:ext>
            </a:extLst>
          </p:cNvPr>
          <p:cNvSpPr txBox="1"/>
          <p:nvPr/>
        </p:nvSpPr>
        <p:spPr>
          <a:xfrm>
            <a:off x="5210041" y="5410199"/>
            <a:ext cx="1314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dirty="0"/>
              <a:t>MaxPool1D</a:t>
            </a:r>
          </a:p>
          <a:p>
            <a:pPr algn="ctr"/>
            <a:r>
              <a:rPr lang="en-ID" dirty="0"/>
              <a:t>Pool Size: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1EF8F2-EEA3-4C6E-8E95-1FE66A8CE335}"/>
              </a:ext>
            </a:extLst>
          </p:cNvPr>
          <p:cNvSpPr txBox="1"/>
          <p:nvPr/>
        </p:nvSpPr>
        <p:spPr>
          <a:xfrm>
            <a:off x="8432948" y="3932019"/>
            <a:ext cx="964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dirty="0"/>
              <a:t>Dropout</a:t>
            </a:r>
            <a:br>
              <a:rPr lang="en-ID" dirty="0"/>
            </a:br>
            <a:r>
              <a:rPr lang="en-ID" dirty="0"/>
              <a:t>p = 0.5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6820F3-4903-4551-A973-052A0995ABA8}"/>
              </a:ext>
            </a:extLst>
          </p:cNvPr>
          <p:cNvSpPr txBox="1"/>
          <p:nvPr/>
        </p:nvSpPr>
        <p:spPr>
          <a:xfrm>
            <a:off x="7376372" y="5410199"/>
            <a:ext cx="1435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dirty="0"/>
              <a:t>Flatten Layer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43E2E-4D81-4D9F-BBEF-5CF258E562E0}"/>
              </a:ext>
            </a:extLst>
          </p:cNvPr>
          <p:cNvSpPr txBox="1"/>
          <p:nvPr/>
        </p:nvSpPr>
        <p:spPr>
          <a:xfrm>
            <a:off x="598241" y="5306998"/>
            <a:ext cx="2528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dirty="0"/>
              <a:t>Input Data</a:t>
            </a:r>
            <a:br>
              <a:rPr lang="en-ID" dirty="0"/>
            </a:br>
            <a:r>
              <a:rPr lang="en-ID" dirty="0" err="1"/>
              <a:t>BoW</a:t>
            </a:r>
            <a:r>
              <a:rPr lang="en-ID" dirty="0"/>
              <a:t> text representation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7FBBAF-C794-44DB-9AF5-93876DB4F3DD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094653" y="3746500"/>
            <a:ext cx="13936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502C73-B94B-4018-B71E-32131FDA0AA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911600" y="3746500"/>
            <a:ext cx="174413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9AB5BF-4B43-43ED-B795-816AFE2877FF}"/>
              </a:ext>
            </a:extLst>
          </p:cNvPr>
          <p:cNvCxnSpPr>
            <a:cxnSpLocks/>
          </p:cNvCxnSpPr>
          <p:nvPr/>
        </p:nvCxnSpPr>
        <p:spPr>
          <a:xfrm>
            <a:off x="6079067" y="3746500"/>
            <a:ext cx="174413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BEBAD7-2BB4-4208-A907-6994CB6EBE8D}"/>
              </a:ext>
            </a:extLst>
          </p:cNvPr>
          <p:cNvCxnSpPr>
            <a:cxnSpLocks/>
          </p:cNvCxnSpPr>
          <p:nvPr/>
        </p:nvCxnSpPr>
        <p:spPr>
          <a:xfrm>
            <a:off x="8278942" y="3777735"/>
            <a:ext cx="11813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4EED58D-C08C-4940-9E70-405BB11793CF}"/>
              </a:ext>
            </a:extLst>
          </p:cNvPr>
          <p:cNvSpPr/>
          <p:nvPr/>
        </p:nvSpPr>
        <p:spPr>
          <a:xfrm>
            <a:off x="9460307" y="2082799"/>
            <a:ext cx="423333" cy="332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F731A1-2870-4111-818E-49BE66729471}"/>
              </a:ext>
            </a:extLst>
          </p:cNvPr>
          <p:cNvSpPr txBox="1"/>
          <p:nvPr/>
        </p:nvSpPr>
        <p:spPr>
          <a:xfrm>
            <a:off x="9097966" y="5410198"/>
            <a:ext cx="142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dirty="0"/>
              <a:t>Output Layer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895773-46DD-44FE-A3FA-84AC2D6796CE}"/>
              </a:ext>
            </a:extLst>
          </p:cNvPr>
          <p:cNvCxnSpPr>
            <a:cxnSpLocks/>
          </p:cNvCxnSpPr>
          <p:nvPr/>
        </p:nvCxnSpPr>
        <p:spPr>
          <a:xfrm>
            <a:off x="9883640" y="3777735"/>
            <a:ext cx="11813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445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617B-28E0-4092-A3A3-1DF9B2AE4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Bag-of-Words Model: </a:t>
            </a:r>
            <a:br>
              <a:rPr lang="en-ID" dirty="0"/>
            </a:br>
            <a:r>
              <a:rPr lang="en-ID" dirty="0"/>
              <a:t>Convolutional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E93D-78AE-4A00-95A1-5E0F5285B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05F7BB-D940-4F85-869E-21CFA1A953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9372023"/>
              </p:ext>
            </p:extLst>
          </p:nvPr>
        </p:nvGraphicFramePr>
        <p:xfrm>
          <a:off x="1096963" y="2108200"/>
          <a:ext cx="1005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01002082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39130161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31004127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63517269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48951084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73671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SUBJ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MPQA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TREC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38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0" dirty="0">
                          <a:solidFill>
                            <a:schemeClr val="tx1"/>
                          </a:solidFill>
                        </a:rPr>
                        <a:t>72.1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0" dirty="0">
                          <a:solidFill>
                            <a:schemeClr val="tx1"/>
                          </a:solidFill>
                        </a:rPr>
                        <a:t>86.9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0" dirty="0">
                          <a:solidFill>
                            <a:schemeClr val="tx1"/>
                          </a:solidFill>
                        </a:rPr>
                        <a:t>75.4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0" dirty="0">
                          <a:solidFill>
                            <a:schemeClr val="tx1"/>
                          </a:solidFill>
                        </a:rPr>
                        <a:t>84.0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0" dirty="0">
                          <a:solidFill>
                            <a:schemeClr val="tx1"/>
                          </a:solidFill>
                        </a:rPr>
                        <a:t>68.0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09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0" dirty="0">
                          <a:solidFill>
                            <a:schemeClr val="tx1"/>
                          </a:solidFill>
                        </a:rPr>
                        <a:t>72.1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0" dirty="0">
                          <a:solidFill>
                            <a:schemeClr val="tx1"/>
                          </a:solidFill>
                        </a:rPr>
                        <a:t>87.6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0" dirty="0">
                          <a:solidFill>
                            <a:schemeClr val="tx1"/>
                          </a:solidFill>
                        </a:rPr>
                        <a:t>74.7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0" dirty="0">
                          <a:solidFill>
                            <a:schemeClr val="tx1"/>
                          </a:solidFill>
                        </a:rPr>
                        <a:t>83.8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>
                          <a:solidFill>
                            <a:srgbClr val="C00000"/>
                          </a:solidFill>
                        </a:rPr>
                        <a:t>68.6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155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TFIDF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0" dirty="0">
                          <a:solidFill>
                            <a:schemeClr val="tx1"/>
                          </a:solidFill>
                        </a:rPr>
                        <a:t>70.3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0" dirty="0">
                          <a:solidFill>
                            <a:schemeClr val="tx1"/>
                          </a:solidFill>
                        </a:rPr>
                        <a:t>86.5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0" dirty="0">
                          <a:solidFill>
                            <a:schemeClr val="tx1"/>
                          </a:solidFill>
                        </a:rPr>
                        <a:t>73.9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0" dirty="0">
                          <a:solidFill>
                            <a:schemeClr val="tx1"/>
                          </a:solidFill>
                        </a:rPr>
                        <a:t>83.3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0" dirty="0">
                          <a:solidFill>
                            <a:schemeClr val="tx1"/>
                          </a:solidFill>
                        </a:rPr>
                        <a:t>64.5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61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0" dirty="0">
                          <a:solidFill>
                            <a:schemeClr val="tx1"/>
                          </a:solidFill>
                        </a:rPr>
                        <a:t>73.4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0" dirty="0">
                          <a:solidFill>
                            <a:schemeClr val="tx1"/>
                          </a:solidFill>
                        </a:rPr>
                        <a:t>86.6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0" dirty="0">
                          <a:solidFill>
                            <a:schemeClr val="tx1"/>
                          </a:solidFill>
                        </a:rPr>
                        <a:t>74.7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0" dirty="0">
                          <a:solidFill>
                            <a:schemeClr val="tx1"/>
                          </a:solidFill>
                        </a:rPr>
                        <a:t>83.7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0" dirty="0">
                          <a:solidFill>
                            <a:schemeClr val="tx1"/>
                          </a:solidFill>
                        </a:rPr>
                        <a:t>66.8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4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77.3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90.8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78.8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84.3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dirty="0">
                          <a:solidFill>
                            <a:schemeClr val="tx1"/>
                          </a:solidFill>
                        </a:rPr>
                        <a:t>56.8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838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49E3E2-D79C-436E-95FC-5CE3A5778249}"/>
              </a:ext>
            </a:extLst>
          </p:cNvPr>
          <p:cNvSpPr txBox="1"/>
          <p:nvPr/>
        </p:nvSpPr>
        <p:spPr>
          <a:xfrm>
            <a:off x="1227667" y="4834467"/>
            <a:ext cx="2180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Analysis: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Dadsasdsadvbas</a:t>
            </a: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aebaebeabaebab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546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4FD038-BFF3-4244-B9C7-04A8C2DF6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Outline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5DAAB2-26BD-498A-BC6C-4BD104577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lphaUcPeriod"/>
            </a:pPr>
            <a:r>
              <a:rPr lang="en-ID" sz="2800" dirty="0"/>
              <a:t>Project Dataset</a:t>
            </a:r>
          </a:p>
          <a:p>
            <a:pPr marL="457200" indent="-457200">
              <a:buFont typeface="+mj-lt"/>
              <a:buAutoNum type="alphaUcPeriod"/>
            </a:pPr>
            <a:r>
              <a:rPr lang="en-ID" sz="2800" dirty="0"/>
              <a:t>Baseline Model: Naïve Bayes </a:t>
            </a:r>
          </a:p>
          <a:p>
            <a:pPr marL="457200" indent="-457200">
              <a:buFont typeface="+mj-lt"/>
              <a:buAutoNum type="alphaUcPeriod"/>
            </a:pPr>
            <a:r>
              <a:rPr lang="en-ID" sz="2800" dirty="0"/>
              <a:t>Bag-of-Words Models: MLP, </a:t>
            </a:r>
            <a:r>
              <a:rPr lang="en-ID" sz="2800" dirty="0" err="1"/>
              <a:t>edRVFL</a:t>
            </a:r>
            <a:endParaRPr lang="en-ID" sz="2800" dirty="0"/>
          </a:p>
          <a:p>
            <a:pPr marL="457200" indent="-457200">
              <a:buFont typeface="+mj-lt"/>
              <a:buAutoNum type="alphaUcPeriod"/>
            </a:pPr>
            <a:r>
              <a:rPr lang="en-ID" sz="2800" dirty="0"/>
              <a:t>Word-Embedding Models:</a:t>
            </a:r>
          </a:p>
          <a:p>
            <a:pPr>
              <a:buFontTx/>
              <a:buChar char="-"/>
            </a:pPr>
            <a:r>
              <a:rPr lang="en-ID" sz="2800" dirty="0"/>
              <a:t>CNN (Extract Features), </a:t>
            </a:r>
          </a:p>
          <a:p>
            <a:pPr>
              <a:buFontTx/>
              <a:buChar char="-"/>
            </a:pPr>
            <a:r>
              <a:rPr lang="en-ID" sz="2800" dirty="0"/>
              <a:t>TCN (Extract Features), </a:t>
            </a:r>
          </a:p>
          <a:p>
            <a:pPr>
              <a:buFontTx/>
              <a:buChar char="-"/>
            </a:pPr>
            <a:r>
              <a:rPr lang="en-ID" sz="2800" dirty="0"/>
              <a:t>LSTMs (Extract temporal data).</a:t>
            </a:r>
          </a:p>
          <a:p>
            <a:pPr marL="457200" indent="-457200">
              <a:buFont typeface="+mj-lt"/>
              <a:buAutoNum type="alphaU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44157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4FD038-BFF3-4244-B9C7-04A8C2DF6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Homework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5DAAB2-26BD-498A-BC6C-4BD104577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2800" dirty="0"/>
              <a:t>4 Models (TCN, CNN, </a:t>
            </a:r>
            <a:r>
              <a:rPr lang="en-ID" sz="2800" dirty="0" err="1"/>
              <a:t>edRVFL</a:t>
            </a:r>
            <a:r>
              <a:rPr lang="en-ID" sz="2800" dirty="0"/>
              <a:t>, LSTM) * 2 WE * 3 WE Learning method ) = 24</a:t>
            </a:r>
          </a:p>
          <a:p>
            <a:pPr marL="457200" indent="-457200">
              <a:buFont typeface="+mj-lt"/>
              <a:buAutoNum type="alphaU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1712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6000" dirty="0"/>
              <a:t>Project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Deep Learning techniques for text classification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9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A6D4-395C-42BF-B6C8-615D980B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Dataset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165681-FF21-44C8-B740-F412AD298C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659206"/>
              </p:ext>
            </p:extLst>
          </p:nvPr>
        </p:nvGraphicFramePr>
        <p:xfrm>
          <a:off x="909321" y="2015067"/>
          <a:ext cx="1047803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867">
                  <a:extLst>
                    <a:ext uri="{9D8B030D-6E8A-4147-A177-3AD203B41FA5}">
                      <a16:colId xmlns:a16="http://schemas.microsoft.com/office/drawing/2014/main" val="1326348878"/>
                    </a:ext>
                  </a:extLst>
                </a:gridCol>
                <a:gridCol w="1888067">
                  <a:extLst>
                    <a:ext uri="{9D8B030D-6E8A-4147-A177-3AD203B41FA5}">
                      <a16:colId xmlns:a16="http://schemas.microsoft.com/office/drawing/2014/main" val="2829156385"/>
                    </a:ext>
                  </a:extLst>
                </a:gridCol>
                <a:gridCol w="2129896">
                  <a:extLst>
                    <a:ext uri="{9D8B030D-6E8A-4147-A177-3AD203B41FA5}">
                      <a16:colId xmlns:a16="http://schemas.microsoft.com/office/drawing/2014/main" val="72950096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957756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18611045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96774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Number of Classes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Average Sentence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Vocab Size*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883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MR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10662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18758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CV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8711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SUBJ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21322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CV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234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TREC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5952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863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3775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5334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CV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64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MPQA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10606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6234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CV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04270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FD2F79-7C9C-4F76-A08B-912BB0EC8CCB}"/>
              </a:ext>
            </a:extLst>
          </p:cNvPr>
          <p:cNvSpPr txBox="1"/>
          <p:nvPr/>
        </p:nvSpPr>
        <p:spPr>
          <a:xfrm>
            <a:off x="156302" y="4580462"/>
            <a:ext cx="11984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i="1" dirty="0"/>
              <a:t>				*Using TensorFlow Text Tokenizer Module | CV: 10-fold Cross Validation</a:t>
            </a:r>
            <a:endParaRPr lang="en-ID" b="1" i="1" dirty="0"/>
          </a:p>
          <a:p>
            <a:r>
              <a:rPr lang="en-ID" b="1" dirty="0"/>
              <a:t>MR	</a:t>
            </a:r>
            <a:r>
              <a:rPr lang="en-ID" dirty="0"/>
              <a:t>: </a:t>
            </a:r>
            <a:r>
              <a:rPr lang="en-ID" dirty="0" err="1"/>
              <a:t>Moview</a:t>
            </a:r>
            <a:r>
              <a:rPr lang="en-ID" dirty="0"/>
              <a:t> Review with one sentence per review. Classification involves detecting positive/negative reviews.</a:t>
            </a:r>
          </a:p>
          <a:p>
            <a:r>
              <a:rPr lang="en-ID" b="1" dirty="0"/>
              <a:t>SUBJ</a:t>
            </a:r>
            <a:r>
              <a:rPr lang="en-ID" dirty="0"/>
              <a:t>	: Subjectivity dataset where the task is to </a:t>
            </a:r>
            <a:r>
              <a:rPr lang="en-ID" dirty="0" err="1"/>
              <a:t>classifiy</a:t>
            </a:r>
            <a:r>
              <a:rPr lang="en-ID" dirty="0"/>
              <a:t> a sentence as being subjective or objective.</a:t>
            </a:r>
          </a:p>
          <a:p>
            <a:r>
              <a:rPr lang="en-ID" b="1" dirty="0"/>
              <a:t>TREC</a:t>
            </a:r>
            <a:r>
              <a:rPr lang="en-ID" dirty="0"/>
              <a:t>	: TREC question dataset-task involving </a:t>
            </a:r>
            <a:r>
              <a:rPr lang="en-ID" dirty="0" err="1"/>
              <a:t>classifiying</a:t>
            </a:r>
            <a:r>
              <a:rPr lang="en-ID" dirty="0"/>
              <a:t> a question into 6 question types (about person, location, etc.).</a:t>
            </a:r>
          </a:p>
          <a:p>
            <a:r>
              <a:rPr lang="en-ID" b="1" dirty="0"/>
              <a:t>CR</a:t>
            </a:r>
            <a:r>
              <a:rPr lang="en-ID" dirty="0"/>
              <a:t>	: Customer Reviews of various products (cameras, MP3s, etc.). Task is to predict positive/negative reviews.</a:t>
            </a:r>
          </a:p>
          <a:p>
            <a:r>
              <a:rPr lang="en-ID" b="1" dirty="0"/>
              <a:t>MPQA</a:t>
            </a:r>
            <a:r>
              <a:rPr lang="en-ID" dirty="0"/>
              <a:t>	: Opinion polarity detection subtask of the MPQA (Multi-Perspective Question Answering) dataset.</a:t>
            </a:r>
          </a:p>
        </p:txBody>
      </p:sp>
    </p:spTree>
    <p:extLst>
      <p:ext uri="{BB962C8B-B14F-4D97-AF65-F5344CB8AC3E}">
        <p14:creationId xmlns:p14="http://schemas.microsoft.com/office/powerpoint/2010/main" val="27761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6000" dirty="0"/>
              <a:t>Baseline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Naïve Bayes text classification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8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AA12-8763-4182-BC24-7C4F1407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Baseline Model: Naïve Bayes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2B8B0C-9C62-42A1-8FD5-80C04E3FB9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401053"/>
              </p:ext>
            </p:extLst>
          </p:nvPr>
        </p:nvGraphicFramePr>
        <p:xfrm>
          <a:off x="1096963" y="1930398"/>
          <a:ext cx="10058400" cy="447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416324950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203829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44642067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92664311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56964870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398225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SUBJ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MPQA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TREC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631052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algn="ctr"/>
                      <a:r>
                        <a:rPr lang="en-ID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91.2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83.6</a:t>
                      </a:r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8103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90.4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83.8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217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91.2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85.8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4610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91.9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83.9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9309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91.4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83.4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7507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83.7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2609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84.5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9940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77,9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90.8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84.4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8637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91.2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84.5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3747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90.5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84.9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550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b="1" dirty="0">
                          <a:solidFill>
                            <a:srgbClr val="C00000"/>
                          </a:solidFill>
                        </a:rPr>
                        <a:t>77.3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b="1" dirty="0">
                          <a:solidFill>
                            <a:srgbClr val="C00000"/>
                          </a:solidFill>
                        </a:rPr>
                        <a:t>90.8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b="1" dirty="0">
                          <a:solidFill>
                            <a:srgbClr val="C00000"/>
                          </a:solidFill>
                        </a:rPr>
                        <a:t>78.8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b="1" dirty="0">
                          <a:solidFill>
                            <a:srgbClr val="C00000"/>
                          </a:solidFill>
                        </a:rPr>
                        <a:t>84.3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b="1" dirty="0">
                          <a:solidFill>
                            <a:srgbClr val="C00000"/>
                          </a:solidFill>
                        </a:rPr>
                        <a:t>56.8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53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021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6000" dirty="0"/>
              <a:t>Bag-of-Words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Multi Layer Perceptron text classification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852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{65B3AE2A-7CAB-42BE-96FF-A2653E11F5C2}tf56160789_win32</Template>
  <TotalTime>281</TotalTime>
  <Words>690</Words>
  <Application>Microsoft Office PowerPoint</Application>
  <PresentationFormat>Widescreen</PresentationFormat>
  <Paragraphs>232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Bookman Old Style</vt:lpstr>
      <vt:lpstr>Calibri</vt:lpstr>
      <vt:lpstr>Franklin Gothic Book</vt:lpstr>
      <vt:lpstr>1_RetrospectVTI</vt:lpstr>
      <vt:lpstr>Deep Learning Techniques for Text Classification</vt:lpstr>
      <vt:lpstr>It’s one small step for man, one giant leap for mankind.”</vt:lpstr>
      <vt:lpstr>Outline Project</vt:lpstr>
      <vt:lpstr>Homework</vt:lpstr>
      <vt:lpstr>Project Dataset</vt:lpstr>
      <vt:lpstr>Dataset</vt:lpstr>
      <vt:lpstr>Baseline Model</vt:lpstr>
      <vt:lpstr>Baseline Model: Naïve Bayes</vt:lpstr>
      <vt:lpstr>Bag-of-Words Model</vt:lpstr>
      <vt:lpstr>Bag-of-Words (BoW)</vt:lpstr>
      <vt:lpstr>Bag-of-Words (BoW)</vt:lpstr>
      <vt:lpstr>Bag-of-Words Model:  Multi Layer Perceptron</vt:lpstr>
      <vt:lpstr>Bag-of-Words Model:  Multi Layer Perceptron</vt:lpstr>
      <vt:lpstr>Bag-of-Words Model</vt:lpstr>
      <vt:lpstr>Bag-of-Words Model:  Convolutional Neural Network</vt:lpstr>
      <vt:lpstr>Bag-of-Words Model:  Convolutional Neural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Techniques for Text Classification</dc:title>
  <dc:creator>Diardano Raihan</dc:creator>
  <cp:lastModifiedBy>Diardano Raihan</cp:lastModifiedBy>
  <cp:revision>41</cp:revision>
  <dcterms:created xsi:type="dcterms:W3CDTF">2021-02-05T04:08:47Z</dcterms:created>
  <dcterms:modified xsi:type="dcterms:W3CDTF">2021-02-05T15:40:54Z</dcterms:modified>
</cp:coreProperties>
</file>