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5" r:id="rId5"/>
    <p:sldId id="266" r:id="rId6"/>
    <p:sldId id="260" r:id="rId7"/>
    <p:sldId id="265" r:id="rId8"/>
    <p:sldId id="261" r:id="rId9"/>
    <p:sldId id="267" r:id="rId10"/>
    <p:sldId id="262" r:id="rId11"/>
    <p:sldId id="271" r:id="rId12"/>
    <p:sldId id="272" r:id="rId13"/>
    <p:sldId id="263" r:id="rId14"/>
    <p:sldId id="268" r:id="rId15"/>
    <p:sldId id="273" r:id="rId16"/>
    <p:sldId id="277" r:id="rId17"/>
    <p:sldId id="270" r:id="rId18"/>
    <p:sldId id="278" r:id="rId19"/>
    <p:sldId id="279" r:id="rId20"/>
    <p:sldId id="280" r:id="rId21"/>
    <p:sldId id="28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Deep Learning Techniques for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Diardano Raihan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MSc Computer Control and Automation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(</a:t>
            </a:r>
            <a:r>
              <a:rPr lang="en-ID" dirty="0" err="1"/>
              <a:t>BoW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413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Extracting features from text for use in machine learning modelling.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Defined as  a representation of text describing the occurrence of words within a document. The intuition is that documents are similar if they have similar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Simple and Flexible, since it only needs two things: 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 vocabulary of known words;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A measure of the presence of known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Scoring words: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Binary: </a:t>
            </a:r>
            <a:r>
              <a:rPr lang="en-US" dirty="0"/>
              <a:t>Where words are marked as present (1) or absent (0).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Count: </a:t>
            </a:r>
            <a:r>
              <a:rPr lang="en-US" dirty="0"/>
              <a:t>Where the occurrence count for each word is marked as an integer.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TFIDF: </a:t>
            </a:r>
            <a:r>
              <a:rPr lang="en-US" dirty="0"/>
              <a:t>Where each word is scored based on their frequency, where words that are common across all documents are penalized.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Freq: </a:t>
            </a:r>
            <a:r>
              <a:rPr lang="en-US" dirty="0"/>
              <a:t>Where words are scored based on their frequency of occurrence within the document.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019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(</a:t>
            </a:r>
            <a:r>
              <a:rPr lang="en-ID" dirty="0" err="1"/>
              <a:t>BoW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41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Disadvantages: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No semantics. Discarding word order </a:t>
            </a:r>
            <a:r>
              <a:rPr lang="en-ID" dirty="0" err="1"/>
              <a:t>ingnores</a:t>
            </a:r>
            <a:r>
              <a:rPr lang="en-ID" dirty="0"/>
              <a:t> the context, and meaning of the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Sparsity. Sparse representation from large vocabulary makes the model harder to train since it needs to harness so little information in such a large representational space.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69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Multi Layer Perceptron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542C-6415-40AE-B171-13ACEE9F6150}"/>
              </a:ext>
            </a:extLst>
          </p:cNvPr>
          <p:cNvSpPr/>
          <p:nvPr/>
        </p:nvSpPr>
        <p:spPr>
          <a:xfrm>
            <a:off x="2353734" y="2607733"/>
            <a:ext cx="519853" cy="307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01B8A-BA33-4DA6-BB18-012ABA5B4912}"/>
              </a:ext>
            </a:extLst>
          </p:cNvPr>
          <p:cNvSpPr/>
          <p:nvPr/>
        </p:nvSpPr>
        <p:spPr>
          <a:xfrm>
            <a:off x="4267201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9432A-E60F-472A-91CE-DFF10D34C912}"/>
              </a:ext>
            </a:extLst>
          </p:cNvPr>
          <p:cNvSpPr/>
          <p:nvPr/>
        </p:nvSpPr>
        <p:spPr>
          <a:xfrm>
            <a:off x="6434668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3C2D0-9543-4527-8DBD-63415E5D823E}"/>
              </a:ext>
            </a:extLst>
          </p:cNvPr>
          <p:cNvSpPr/>
          <p:nvPr/>
        </p:nvSpPr>
        <p:spPr>
          <a:xfrm>
            <a:off x="8634543" y="2480733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F653-F843-423A-BBC3-E119503E5CF3}"/>
              </a:ext>
            </a:extLst>
          </p:cNvPr>
          <p:cNvSpPr txBox="1"/>
          <p:nvPr/>
        </p:nvSpPr>
        <p:spPr>
          <a:xfrm>
            <a:off x="5131633" y="4188368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D4FEF-5FEC-425D-8BB3-E7CE4290AA88}"/>
              </a:ext>
            </a:extLst>
          </p:cNvPr>
          <p:cNvSpPr txBox="1"/>
          <p:nvPr/>
        </p:nvSpPr>
        <p:spPr>
          <a:xfrm>
            <a:off x="3747287" y="5808133"/>
            <a:ext cx="165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Hidden Layer 1</a:t>
            </a:r>
          </a:p>
          <a:p>
            <a:pPr algn="ctr"/>
            <a:r>
              <a:rPr lang="en-ID" dirty="0"/>
              <a:t>N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178C8-AA8C-4484-B778-680D2AEC774C}"/>
              </a:ext>
            </a:extLst>
          </p:cNvPr>
          <p:cNvSpPr txBox="1"/>
          <p:nvPr/>
        </p:nvSpPr>
        <p:spPr>
          <a:xfrm>
            <a:off x="5820787" y="5808132"/>
            <a:ext cx="165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Hidden Layer 2</a:t>
            </a:r>
          </a:p>
          <a:p>
            <a:pPr algn="ctr"/>
            <a:r>
              <a:rPr lang="en-ID" dirty="0"/>
              <a:t>N =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EF8F2-EEA3-4C6E-8E95-1FE66A8CE335}"/>
              </a:ext>
            </a:extLst>
          </p:cNvPr>
          <p:cNvSpPr txBox="1"/>
          <p:nvPr/>
        </p:nvSpPr>
        <p:spPr>
          <a:xfrm>
            <a:off x="7369922" y="4194203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20F3-4903-4551-A973-052A0995ABA8}"/>
              </a:ext>
            </a:extLst>
          </p:cNvPr>
          <p:cNvSpPr txBox="1"/>
          <p:nvPr/>
        </p:nvSpPr>
        <p:spPr>
          <a:xfrm>
            <a:off x="8272202" y="5808132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Output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43E2E-4D81-4D9F-BBEF-5CF258E562E0}"/>
              </a:ext>
            </a:extLst>
          </p:cNvPr>
          <p:cNvSpPr txBox="1"/>
          <p:nvPr/>
        </p:nvSpPr>
        <p:spPr>
          <a:xfrm>
            <a:off x="1377175" y="5704931"/>
            <a:ext cx="252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Input Data</a:t>
            </a:r>
            <a:br>
              <a:rPr lang="en-ID" dirty="0"/>
            </a:br>
            <a:r>
              <a:rPr lang="en-ID" dirty="0" err="1"/>
              <a:t>BoW</a:t>
            </a:r>
            <a:r>
              <a:rPr lang="en-ID" dirty="0"/>
              <a:t> text 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FBBAF-C794-44DB-9AF5-93876DB4F3D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73587" y="4144433"/>
            <a:ext cx="1393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02C73-B94B-4018-B71E-32131FDA0AA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90534" y="4144433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AB5BF-4B43-43ED-B795-816AFE2877FF}"/>
              </a:ext>
            </a:extLst>
          </p:cNvPr>
          <p:cNvCxnSpPr>
            <a:cxnSpLocks/>
          </p:cNvCxnSpPr>
          <p:nvPr/>
        </p:nvCxnSpPr>
        <p:spPr>
          <a:xfrm>
            <a:off x="6858001" y="4144433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BEBAD7-2BB4-4208-A907-6994CB6EBE8D}"/>
              </a:ext>
            </a:extLst>
          </p:cNvPr>
          <p:cNvCxnSpPr>
            <a:cxnSpLocks/>
          </p:cNvCxnSpPr>
          <p:nvPr/>
        </p:nvCxnSpPr>
        <p:spPr>
          <a:xfrm>
            <a:off x="9057876" y="4175668"/>
            <a:ext cx="9158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Multi Layer Perceptron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AF0852-6B55-426E-A0BF-BA85B53C8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66357"/>
              </p:ext>
            </p:extLst>
          </p:nvPr>
        </p:nvGraphicFramePr>
        <p:xfrm>
          <a:off x="1096963" y="210820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5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1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83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9DE9FB-3F21-453A-BB1D-A7C44419DD02}"/>
              </a:ext>
            </a:extLst>
          </p:cNvPr>
          <p:cNvSpPr txBox="1"/>
          <p:nvPr/>
        </p:nvSpPr>
        <p:spPr>
          <a:xfrm>
            <a:off x="1227667" y="4834467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Dadsasdsadvbas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aebaebeabaebab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9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Bag-of-Words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deep random vector functional link neural network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br>
              <a:rPr lang="en-ID" dirty="0"/>
            </a:br>
            <a:r>
              <a:rPr lang="en-ID" dirty="0"/>
              <a:t>Convolutional 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542C-6415-40AE-B171-13ACEE9F6150}"/>
              </a:ext>
            </a:extLst>
          </p:cNvPr>
          <p:cNvSpPr/>
          <p:nvPr/>
        </p:nvSpPr>
        <p:spPr>
          <a:xfrm>
            <a:off x="1574800" y="2209800"/>
            <a:ext cx="519853" cy="307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01B8A-BA33-4DA6-BB18-012ABA5B4912}"/>
              </a:ext>
            </a:extLst>
          </p:cNvPr>
          <p:cNvSpPr/>
          <p:nvPr/>
        </p:nvSpPr>
        <p:spPr>
          <a:xfrm>
            <a:off x="3488267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9432A-E60F-472A-91CE-DFF10D34C912}"/>
              </a:ext>
            </a:extLst>
          </p:cNvPr>
          <p:cNvSpPr/>
          <p:nvPr/>
        </p:nvSpPr>
        <p:spPr>
          <a:xfrm>
            <a:off x="5655734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3C2D0-9543-4527-8DBD-63415E5D823E}"/>
              </a:ext>
            </a:extLst>
          </p:cNvPr>
          <p:cNvSpPr/>
          <p:nvPr/>
        </p:nvSpPr>
        <p:spPr>
          <a:xfrm>
            <a:off x="7855609" y="2082800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D4FEF-5FEC-425D-8BB3-E7CE4290AA88}"/>
              </a:ext>
            </a:extLst>
          </p:cNvPr>
          <p:cNvSpPr txBox="1"/>
          <p:nvPr/>
        </p:nvSpPr>
        <p:spPr>
          <a:xfrm>
            <a:off x="3030486" y="5410200"/>
            <a:ext cx="152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Conv1D</a:t>
            </a:r>
          </a:p>
          <a:p>
            <a:pPr algn="ctr"/>
            <a:r>
              <a:rPr lang="en-ID" dirty="0"/>
              <a:t>Kernel Size: 5</a:t>
            </a:r>
            <a:br>
              <a:rPr lang="en-ID" dirty="0"/>
            </a:br>
            <a:r>
              <a:rPr lang="en-ID" dirty="0"/>
              <a:t>Filters: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178C8-AA8C-4484-B778-680D2AEC774C}"/>
              </a:ext>
            </a:extLst>
          </p:cNvPr>
          <p:cNvSpPr txBox="1"/>
          <p:nvPr/>
        </p:nvSpPr>
        <p:spPr>
          <a:xfrm>
            <a:off x="5210041" y="5410199"/>
            <a:ext cx="131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MaxPool1D</a:t>
            </a:r>
          </a:p>
          <a:p>
            <a:pPr algn="ctr"/>
            <a:r>
              <a:rPr lang="en-ID" dirty="0"/>
              <a:t>Pool Size: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EF8F2-EEA3-4C6E-8E95-1FE66A8CE335}"/>
              </a:ext>
            </a:extLst>
          </p:cNvPr>
          <p:cNvSpPr txBox="1"/>
          <p:nvPr/>
        </p:nvSpPr>
        <p:spPr>
          <a:xfrm>
            <a:off x="8432948" y="3932019"/>
            <a:ext cx="96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Dropout</a:t>
            </a:r>
            <a:br>
              <a:rPr lang="en-ID" dirty="0"/>
            </a:br>
            <a:r>
              <a:rPr lang="en-ID" dirty="0"/>
              <a:t>p =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20F3-4903-4551-A973-052A0995ABA8}"/>
              </a:ext>
            </a:extLst>
          </p:cNvPr>
          <p:cNvSpPr txBox="1"/>
          <p:nvPr/>
        </p:nvSpPr>
        <p:spPr>
          <a:xfrm>
            <a:off x="7376372" y="5410199"/>
            <a:ext cx="143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Flatten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43E2E-4D81-4D9F-BBEF-5CF258E562E0}"/>
              </a:ext>
            </a:extLst>
          </p:cNvPr>
          <p:cNvSpPr txBox="1"/>
          <p:nvPr/>
        </p:nvSpPr>
        <p:spPr>
          <a:xfrm>
            <a:off x="598241" y="5306998"/>
            <a:ext cx="252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Input Data</a:t>
            </a:r>
            <a:br>
              <a:rPr lang="en-ID" dirty="0"/>
            </a:br>
            <a:r>
              <a:rPr lang="en-ID" dirty="0" err="1"/>
              <a:t>BoW</a:t>
            </a:r>
            <a:r>
              <a:rPr lang="en-ID" dirty="0"/>
              <a:t> text 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FBBAF-C794-44DB-9AF5-93876DB4F3D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094653" y="3746500"/>
            <a:ext cx="1393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02C73-B94B-4018-B71E-32131FDA0AA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1600" y="3746500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AB5BF-4B43-43ED-B795-816AFE2877FF}"/>
              </a:ext>
            </a:extLst>
          </p:cNvPr>
          <p:cNvCxnSpPr>
            <a:cxnSpLocks/>
          </p:cNvCxnSpPr>
          <p:nvPr/>
        </p:nvCxnSpPr>
        <p:spPr>
          <a:xfrm>
            <a:off x="6079067" y="3746500"/>
            <a:ext cx="17441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BEBAD7-2BB4-4208-A907-6994CB6EBE8D}"/>
              </a:ext>
            </a:extLst>
          </p:cNvPr>
          <p:cNvCxnSpPr>
            <a:cxnSpLocks/>
          </p:cNvCxnSpPr>
          <p:nvPr/>
        </p:nvCxnSpPr>
        <p:spPr>
          <a:xfrm>
            <a:off x="8278942" y="3777735"/>
            <a:ext cx="11813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D58D-C08C-4940-9E70-405BB11793CF}"/>
              </a:ext>
            </a:extLst>
          </p:cNvPr>
          <p:cNvSpPr/>
          <p:nvPr/>
        </p:nvSpPr>
        <p:spPr>
          <a:xfrm>
            <a:off x="9460307" y="2082799"/>
            <a:ext cx="423333" cy="332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731A1-2870-4111-818E-49BE66729471}"/>
              </a:ext>
            </a:extLst>
          </p:cNvPr>
          <p:cNvSpPr txBox="1"/>
          <p:nvPr/>
        </p:nvSpPr>
        <p:spPr>
          <a:xfrm>
            <a:off x="9097966" y="5410198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/>
              <a:t>Output 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895773-46DD-44FE-A3FA-84AC2D6796CE}"/>
              </a:ext>
            </a:extLst>
          </p:cNvPr>
          <p:cNvCxnSpPr>
            <a:cxnSpLocks/>
          </p:cNvCxnSpPr>
          <p:nvPr/>
        </p:nvCxnSpPr>
        <p:spPr>
          <a:xfrm>
            <a:off x="9883640" y="3777735"/>
            <a:ext cx="11813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4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1C4C-4E4D-46F3-81EB-9525A9B2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E8F1-8829-4AED-B814-137D3DA5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1" dirty="0"/>
              <a:t>L: </a:t>
            </a:r>
            <a:r>
              <a:rPr lang="en-ID" dirty="0"/>
              <a:t>Number of layers </a:t>
            </a:r>
            <a:r>
              <a:rPr lang="en-ID" b="1" dirty="0"/>
              <a:t>= </a:t>
            </a:r>
            <a:r>
              <a:rPr lang="en-ID" dirty="0"/>
              <a:t>10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dirty="0"/>
              <a:t>N: </a:t>
            </a:r>
            <a:r>
              <a:rPr lang="en-ID" dirty="0"/>
              <a:t>Number of neurons: in the range of 3 to 203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dirty="0"/>
              <a:t>C: </a:t>
            </a:r>
            <a:r>
              <a:rPr lang="en-ID" dirty="0"/>
              <a:t>Regularization parameters: in the range of 2^-5 to 2^14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dirty="0"/>
              <a:t>Activation: </a:t>
            </a:r>
            <a:r>
              <a:rPr lang="en-ID" dirty="0"/>
              <a:t>Activation function: </a:t>
            </a:r>
            <a:r>
              <a:rPr lang="en-ID" dirty="0" err="1"/>
              <a:t>Relu</a:t>
            </a:r>
            <a:r>
              <a:rPr lang="en-ID" dirty="0"/>
              <a:t>, Sigmoid, </a:t>
            </a:r>
            <a:r>
              <a:rPr lang="en-ID" dirty="0" err="1"/>
              <a:t>Selu</a:t>
            </a:r>
            <a:r>
              <a:rPr lang="en-ID" dirty="0"/>
              <a:t>, </a:t>
            </a:r>
            <a:r>
              <a:rPr lang="en-ID" dirty="0" err="1"/>
              <a:t>Radbas</a:t>
            </a:r>
            <a:r>
              <a:rPr lang="en-ID" dirty="0"/>
              <a:t>, Sine.</a:t>
            </a:r>
          </a:p>
        </p:txBody>
      </p:sp>
    </p:spTree>
    <p:extLst>
      <p:ext uri="{BB962C8B-B14F-4D97-AF65-F5344CB8AC3E}">
        <p14:creationId xmlns:p14="http://schemas.microsoft.com/office/powerpoint/2010/main" val="420068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r>
              <a:rPr lang="en-ID" dirty="0" err="1"/>
              <a:t>edRVFL</a:t>
            </a:r>
            <a:br>
              <a:rPr lang="en-ID" dirty="0"/>
            </a:br>
            <a:r>
              <a:rPr lang="en-ID" dirty="0"/>
              <a:t>CR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560870"/>
              </p:ext>
            </p:extLst>
          </p:nvPr>
        </p:nvGraphicFramePr>
        <p:xfrm>
          <a:off x="461913" y="2108200"/>
          <a:ext cx="11246177" cy="3779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7081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1891644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Radbas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140721">
                <a:tc>
                  <a:txBody>
                    <a:bodyPr/>
                    <a:lstStyle/>
                    <a:p>
                      <a:pPr algn="ctr"/>
                      <a:r>
                        <a:rPr lang="en-ID" b="0" dirty="0"/>
                        <a:t>Best Tuned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43, C = 0.1250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123,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3, C = 0.0313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 </a:t>
                      </a:r>
                      <a:r>
                        <a:rPr lang="en-ID" dirty="0" err="1"/>
                        <a:t>Acc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C00000"/>
                          </a:solidFill>
                        </a:rPr>
                        <a:t>69.8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 </a:t>
                      </a:r>
                      <a:r>
                        <a:rPr lang="en-ID" dirty="0" err="1"/>
                        <a:t>Acc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 </a:t>
                      </a:r>
                      <a:r>
                        <a:rPr lang="en-ID" dirty="0" err="1"/>
                        <a:t>Acc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 </a:t>
                      </a:r>
                      <a:r>
                        <a:rPr lang="en-ID"/>
                        <a:t>Acc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CNN-rand</a:t>
                      </a:r>
                      <a:br>
                        <a:rPr lang="en-ID" b="1" dirty="0"/>
                      </a:br>
                      <a:r>
                        <a:rPr lang="en-ID" b="1" dirty="0"/>
                        <a:t>(Baseline) </a:t>
                      </a:r>
                    </a:p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r>
              <a:rPr lang="en-ID" dirty="0" err="1"/>
              <a:t>edRVFL</a:t>
            </a:r>
            <a:br>
              <a:rPr lang="en-ID" dirty="0"/>
            </a:br>
            <a:r>
              <a:rPr lang="en-ID" dirty="0"/>
              <a:t>MPQA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/>
        </p:nvGraphicFramePr>
        <p:xfrm>
          <a:off x="461913" y="2108200"/>
          <a:ext cx="11246177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1198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2287527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Radbas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140721"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3, C = 0.0313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CNN-rand</a:t>
                      </a:r>
                      <a:br>
                        <a:rPr lang="en-ID" b="1" dirty="0"/>
                      </a:br>
                      <a:r>
                        <a:rPr lang="en-ID" b="1" dirty="0"/>
                        <a:t>(Baseline) </a:t>
                      </a:r>
                    </a:p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4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r>
              <a:rPr lang="en-ID" dirty="0" err="1"/>
              <a:t>edRVFL</a:t>
            </a:r>
            <a:br>
              <a:rPr lang="en-ID" dirty="0"/>
            </a:br>
            <a:r>
              <a:rPr lang="en-ID" dirty="0"/>
              <a:t>MR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/>
        </p:nvGraphicFramePr>
        <p:xfrm>
          <a:off x="461913" y="2108200"/>
          <a:ext cx="11246177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1198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2287527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Radbas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140721"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3, C = 0.0313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CNN-rand</a:t>
                      </a:r>
                      <a:br>
                        <a:rPr lang="en-ID" b="1" dirty="0"/>
                      </a:br>
                      <a:r>
                        <a:rPr lang="en-ID" b="1" dirty="0"/>
                        <a:t>(Baseline) </a:t>
                      </a:r>
                    </a:p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3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r>
              <a:rPr lang="en-ID" dirty="0" err="1"/>
              <a:t>edRVFL</a:t>
            </a:r>
            <a:br>
              <a:rPr lang="en-ID" dirty="0"/>
            </a:br>
            <a:r>
              <a:rPr lang="en-ID" dirty="0"/>
              <a:t>SUBJ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985854"/>
              </p:ext>
            </p:extLst>
          </p:nvPr>
        </p:nvGraphicFramePr>
        <p:xfrm>
          <a:off x="461913" y="2108200"/>
          <a:ext cx="11246177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1198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2287527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Radbas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140721"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123,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3, C = 0.0313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CNN-rand</a:t>
                      </a:r>
                      <a:br>
                        <a:rPr lang="en-ID" b="1" dirty="0"/>
                      </a:br>
                      <a:r>
                        <a:rPr lang="en-ID" b="1" dirty="0"/>
                        <a:t>(Baseline) </a:t>
                      </a:r>
                    </a:p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32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7B-28E0-4092-A3A3-1DF9B2A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Bag-of-Words Model: </a:t>
            </a:r>
            <a:r>
              <a:rPr lang="en-ID" dirty="0" err="1"/>
              <a:t>edRVFL</a:t>
            </a:r>
            <a:br>
              <a:rPr lang="en-ID" dirty="0"/>
            </a:br>
            <a:r>
              <a:rPr lang="en-ID" dirty="0"/>
              <a:t>TREC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E93D-78AE-4A00-95A1-5E0F528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05F7BB-D940-4F85-869E-21CFA1A95389}"/>
              </a:ext>
            </a:extLst>
          </p:cNvPr>
          <p:cNvGraphicFramePr>
            <a:graphicFrameLocks/>
          </p:cNvGraphicFramePr>
          <p:nvPr/>
        </p:nvGraphicFramePr>
        <p:xfrm>
          <a:off x="461913" y="2108200"/>
          <a:ext cx="11246177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1198">
                  <a:extLst>
                    <a:ext uri="{9D8B030D-6E8A-4147-A177-3AD203B41FA5}">
                      <a16:colId xmlns:a16="http://schemas.microsoft.com/office/drawing/2014/main" val="3010020823"/>
                    </a:ext>
                  </a:extLst>
                </a:gridCol>
                <a:gridCol w="2287527">
                  <a:extLst>
                    <a:ext uri="{9D8B030D-6E8A-4147-A177-3AD203B41FA5}">
                      <a16:colId xmlns:a16="http://schemas.microsoft.com/office/drawing/2014/main" val="239130161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3310041279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635172696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1489510848"/>
                    </a:ext>
                  </a:extLst>
                </a:gridCol>
                <a:gridCol w="1874363">
                  <a:extLst>
                    <a:ext uri="{9D8B030D-6E8A-4147-A177-3AD203B41FA5}">
                      <a16:colId xmlns:a16="http://schemas.microsoft.com/office/drawing/2014/main" val="97367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Selu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Radbas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172"/>
                  </a:ext>
                </a:extLst>
              </a:tr>
              <a:tr h="140721"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</a:rPr>
                        <a:t>N = 3, C = 0.0313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3, C = 0.0313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</a:rPr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dirty="0">
                          <a:solidFill>
                            <a:schemeClr val="tx1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CNN-rand</a:t>
                      </a:r>
                      <a:br>
                        <a:rPr lang="en-ID" b="1" dirty="0"/>
                      </a:br>
                      <a:r>
                        <a:rPr lang="en-ID" b="1" dirty="0"/>
                        <a:t>(Baseline) </a:t>
                      </a:r>
                    </a:p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4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1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BBD7-44E9-45AD-AED7-6D8B3599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0E2B-BEC7-4D67-95FF-25A01890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949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FD038-BFF3-4244-B9C7-04A8C2D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 Project </a:t>
            </a:r>
            <a:br>
              <a:rPr lang="en-ID" dirty="0"/>
            </a:br>
            <a:r>
              <a:rPr lang="en-ID" dirty="0"/>
              <a:t>(Based on Feature Extraction)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DAAB2-26BD-498A-BC6C-4BD10457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ID" sz="2800" dirty="0"/>
              <a:t>Project Dataset</a:t>
            </a:r>
          </a:p>
          <a:p>
            <a:pPr marL="457200" indent="-457200">
              <a:buFont typeface="+mj-lt"/>
              <a:buAutoNum type="alphaUcPeriod"/>
            </a:pPr>
            <a:r>
              <a:rPr lang="en-ID" sz="2800" dirty="0"/>
              <a:t>SOTA Baseline Model: Word Embedding Rand + CNN (CNN-rand)  </a:t>
            </a:r>
          </a:p>
          <a:p>
            <a:pPr marL="457200" indent="-457200">
              <a:buFont typeface="+mj-lt"/>
              <a:buAutoNum type="alphaUcPeriod"/>
            </a:pPr>
            <a:r>
              <a:rPr lang="en-ID" sz="2800" b="1" dirty="0"/>
              <a:t>Bag-of-Words</a:t>
            </a:r>
            <a:r>
              <a:rPr lang="en-ID" sz="2800" dirty="0"/>
              <a:t> (</a:t>
            </a:r>
            <a:r>
              <a:rPr lang="en-ID" sz="2800" i="1" dirty="0"/>
              <a:t>Binary/Count/TFIDF/Freq</a:t>
            </a:r>
            <a:r>
              <a:rPr lang="en-ID" sz="2800" dirty="0"/>
              <a:t>) Models: MLP, </a:t>
            </a:r>
            <a:r>
              <a:rPr lang="en-ID" sz="2800" dirty="0" err="1"/>
              <a:t>edRVFL</a:t>
            </a:r>
            <a:endParaRPr lang="en-ID" sz="2800" dirty="0"/>
          </a:p>
          <a:p>
            <a:pPr marL="457200" indent="-457200">
              <a:buFont typeface="+mj-lt"/>
              <a:buAutoNum type="alphaUcPeriod"/>
            </a:pPr>
            <a:r>
              <a:rPr lang="en-ID" sz="2800" b="1" dirty="0"/>
              <a:t>Word-Embedding</a:t>
            </a:r>
            <a:r>
              <a:rPr lang="en-ID" sz="2800" dirty="0"/>
              <a:t> (</a:t>
            </a:r>
            <a:r>
              <a:rPr lang="en-ID" sz="2800" i="1" dirty="0"/>
              <a:t>Word2Vec / BERT</a:t>
            </a:r>
            <a:r>
              <a:rPr lang="en-ID" sz="2800" dirty="0"/>
              <a:t>) Models:</a:t>
            </a:r>
          </a:p>
          <a:p>
            <a:pPr>
              <a:buFontTx/>
              <a:buChar char="-"/>
            </a:pPr>
            <a:r>
              <a:rPr lang="en-ID" sz="2800" dirty="0"/>
              <a:t>CNN (Extract Features),</a:t>
            </a:r>
          </a:p>
          <a:p>
            <a:pPr>
              <a:buFontTx/>
              <a:buChar char="-"/>
            </a:pPr>
            <a:r>
              <a:rPr lang="en-ID" sz="2800" dirty="0"/>
              <a:t>TCN (Extract Features), </a:t>
            </a:r>
          </a:p>
          <a:p>
            <a:pPr>
              <a:buFontTx/>
              <a:buChar char="-"/>
            </a:pPr>
            <a:r>
              <a:rPr lang="en-ID" sz="2800" dirty="0"/>
              <a:t>LSTMs (Extract temporal data).</a:t>
            </a:r>
          </a:p>
          <a:p>
            <a:pPr marL="457200" indent="-457200">
              <a:buFont typeface="+mj-lt"/>
              <a:buAutoNum type="alphaU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41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FD038-BFF3-4244-B9C7-04A8C2D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 Project</a:t>
            </a:r>
            <a:br>
              <a:rPr lang="en-ID" dirty="0"/>
            </a:br>
            <a:r>
              <a:rPr lang="en-ID" dirty="0"/>
              <a:t>(Based on DL Models)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23E7CA-BC2B-4837-8881-0032F37B9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44240"/>
              </p:ext>
            </p:extLst>
          </p:nvPr>
        </p:nvGraphicFramePr>
        <p:xfrm>
          <a:off x="181054" y="2070495"/>
          <a:ext cx="7697052" cy="418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263">
                  <a:extLst>
                    <a:ext uri="{9D8B030D-6E8A-4147-A177-3AD203B41FA5}">
                      <a16:colId xmlns:a16="http://schemas.microsoft.com/office/drawing/2014/main" val="3953870574"/>
                    </a:ext>
                  </a:extLst>
                </a:gridCol>
                <a:gridCol w="1924263">
                  <a:extLst>
                    <a:ext uri="{9D8B030D-6E8A-4147-A177-3AD203B41FA5}">
                      <a16:colId xmlns:a16="http://schemas.microsoft.com/office/drawing/2014/main" val="2458235219"/>
                    </a:ext>
                  </a:extLst>
                </a:gridCol>
                <a:gridCol w="1924263">
                  <a:extLst>
                    <a:ext uri="{9D8B030D-6E8A-4147-A177-3AD203B41FA5}">
                      <a16:colId xmlns:a16="http://schemas.microsoft.com/office/drawing/2014/main" val="1666371502"/>
                    </a:ext>
                  </a:extLst>
                </a:gridCol>
                <a:gridCol w="1924263">
                  <a:extLst>
                    <a:ext uri="{9D8B030D-6E8A-4147-A177-3AD203B41FA5}">
                      <a16:colId xmlns:a16="http://schemas.microsoft.com/office/drawing/2014/main" val="705081135"/>
                    </a:ext>
                  </a:extLst>
                </a:gridCol>
              </a:tblGrid>
              <a:tr h="349866">
                <a:tc>
                  <a:txBody>
                    <a:bodyPr/>
                    <a:lstStyle/>
                    <a:p>
                      <a:endParaRPr lang="en-ID" sz="1700" dirty="0"/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Feed Forward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Convolutional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Recurrent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1541138387"/>
                  </a:ext>
                </a:extLst>
              </a:tr>
              <a:tr h="349866">
                <a:tc rowSpan="2">
                  <a:txBody>
                    <a:bodyPr/>
                    <a:lstStyle/>
                    <a:p>
                      <a:pPr algn="ctr"/>
                      <a:r>
                        <a:rPr lang="en-ID" sz="1700" b="1" dirty="0" err="1"/>
                        <a:t>BoW</a:t>
                      </a:r>
                      <a:endParaRPr lang="en-ID" sz="1700" b="1" dirty="0"/>
                    </a:p>
                    <a:p>
                      <a:pPr algn="ctr"/>
                      <a:r>
                        <a:rPr lang="en-ID" sz="1700" dirty="0"/>
                        <a:t>(binary/count/TFIDF/Freq)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MLP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-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-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2582197758"/>
                  </a:ext>
                </a:extLst>
              </a:tr>
              <a:tr h="595142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 err="1"/>
                        <a:t>edRVFL</a:t>
                      </a:r>
                      <a:endParaRPr lang="en-ID" sz="1700" dirty="0"/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-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-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178515947"/>
                  </a:ext>
                </a:extLst>
              </a:tr>
              <a:tr h="874665">
                <a:tc rowSpan="3">
                  <a:txBody>
                    <a:bodyPr/>
                    <a:lstStyle/>
                    <a:p>
                      <a:pPr algn="ctr"/>
                      <a:r>
                        <a:rPr lang="en-ID" sz="1700" b="1" dirty="0"/>
                        <a:t>Word Embedding</a:t>
                      </a:r>
                    </a:p>
                    <a:p>
                      <a:pPr algn="ctr"/>
                      <a:r>
                        <a:rPr lang="en-ID" sz="1700" dirty="0"/>
                        <a:t>(Word2Vec / BERT)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MLP </a:t>
                      </a:r>
                    </a:p>
                    <a:p>
                      <a:pPr algn="ctr"/>
                      <a:r>
                        <a:rPr lang="en-ID" sz="1700" dirty="0"/>
                        <a:t>(random, static, dynamic)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CNN </a:t>
                      </a:r>
                    </a:p>
                    <a:p>
                      <a:pPr algn="ctr"/>
                      <a:r>
                        <a:rPr lang="en-ID" sz="1700" dirty="0"/>
                        <a:t>(rand, static, dynamic)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RNN / Bi-RNN</a:t>
                      </a:r>
                    </a:p>
                    <a:p>
                      <a:pPr algn="ctr"/>
                      <a:r>
                        <a:rPr lang="en-ID" sz="1700" dirty="0"/>
                        <a:t>(rand, static, dynamic)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4239347004"/>
                  </a:ext>
                </a:extLst>
              </a:tr>
              <a:tr h="113706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 err="1"/>
                        <a:t>edRVFL</a:t>
                      </a:r>
                      <a:endParaRPr lang="en-ID" sz="1700" dirty="0"/>
                    </a:p>
                    <a:p>
                      <a:pPr algn="ctr"/>
                      <a:r>
                        <a:rPr lang="en-ID" sz="1700" dirty="0"/>
                        <a:t>(random, static)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TCN</a:t>
                      </a:r>
                    </a:p>
                    <a:p>
                      <a:pPr algn="ctr"/>
                      <a:r>
                        <a:rPr lang="en-ID" sz="1700" dirty="0"/>
                        <a:t>(random, static, dynamic)</a:t>
                      </a:r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GRU / Bi-GRU</a:t>
                      </a:r>
                    </a:p>
                    <a:p>
                      <a:pPr algn="ctr"/>
                      <a:r>
                        <a:rPr lang="en-ID" sz="1700" dirty="0"/>
                        <a:t>(rand, static, dynamic)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3004572587"/>
                  </a:ext>
                </a:extLst>
              </a:tr>
              <a:tr h="874665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700" dirty="0"/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endParaRPr lang="en-ID" sz="1700" dirty="0"/>
                    </a:p>
                  </a:txBody>
                  <a:tcPr marL="87466" marR="87466" marT="43733" marB="43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700" dirty="0"/>
                        <a:t>LSTM / Bi-LSTM</a:t>
                      </a:r>
                    </a:p>
                    <a:p>
                      <a:pPr algn="ctr"/>
                      <a:r>
                        <a:rPr lang="en-ID" sz="1700" dirty="0"/>
                        <a:t>(rand, static, dynamic)</a:t>
                      </a:r>
                    </a:p>
                  </a:txBody>
                  <a:tcPr marL="87466" marR="87466" marT="43733" marB="43733" anchor="ctr"/>
                </a:tc>
                <a:extLst>
                  <a:ext uri="{0D108BD9-81ED-4DB2-BD59-A6C34878D82A}">
                    <a16:rowId xmlns:a16="http://schemas.microsoft.com/office/drawing/2014/main" val="547021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29B567-494A-495B-93F1-FE8866FB9FD5}"/>
              </a:ext>
            </a:extLst>
          </p:cNvPr>
          <p:cNvSpPr txBox="1"/>
          <p:nvPr/>
        </p:nvSpPr>
        <p:spPr>
          <a:xfrm>
            <a:off x="7878106" y="2070495"/>
            <a:ext cx="44678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“The CNN is in essence a feature-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extracting architecture. The CNNs layer’s 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responsibility is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to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extract meaningful 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sub-structures that are useful for the 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overall prediction task at hand.”</a:t>
            </a:r>
          </a:p>
          <a:p>
            <a:pPr marL="285750" indent="-285750">
              <a:buFontTx/>
              <a:buChar char="-"/>
            </a:pPr>
            <a:r>
              <a:rPr lang="en-US" sz="1200" b="1" i="1" dirty="0">
                <a:solidFill>
                  <a:srgbClr val="000000"/>
                </a:solidFill>
                <a:latin typeface="Helvetica Neue"/>
              </a:rPr>
              <a:t>Yoav Goldberg,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Helvetica Neue"/>
              </a:rPr>
              <a:t>Neural Network Methods for NLP, 2017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D" b="1" dirty="0"/>
              <a:t>Baseline</a:t>
            </a:r>
            <a:r>
              <a:rPr lang="en-ID" dirty="0"/>
              <a:t>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modus operandi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for text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classification is to use 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word embedding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for representing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words and a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CNN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discriminate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documents on classification problems.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Hence, we set </a:t>
            </a:r>
            <a:r>
              <a:rPr lang="en-US" b="1" u="sng" dirty="0">
                <a:solidFill>
                  <a:srgbClr val="000000"/>
                </a:solidFill>
                <a:latin typeface="Helvetica Neue"/>
              </a:rPr>
              <a:t>CNN-rand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as the baseline.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712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Project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techniques for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A6D4-395C-42BF-B6C8-615D980B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165681-FF21-44C8-B740-F412AD29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59206"/>
              </p:ext>
            </p:extLst>
          </p:nvPr>
        </p:nvGraphicFramePr>
        <p:xfrm>
          <a:off x="909321" y="2015067"/>
          <a:ext cx="104780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867">
                  <a:extLst>
                    <a:ext uri="{9D8B030D-6E8A-4147-A177-3AD203B41FA5}">
                      <a16:colId xmlns:a16="http://schemas.microsoft.com/office/drawing/2014/main" val="1326348878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2829156385"/>
                    </a:ext>
                  </a:extLst>
                </a:gridCol>
                <a:gridCol w="2129896">
                  <a:extLst>
                    <a:ext uri="{9D8B030D-6E8A-4147-A177-3AD203B41FA5}">
                      <a16:colId xmlns:a16="http://schemas.microsoft.com/office/drawing/2014/main" val="7295009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577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861104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9677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Number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Average Sentence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Vocab Size*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8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MR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18758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71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SUBJ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21322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TREC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6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4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MPQA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10606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27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FD2F79-7C9C-4F76-A08B-912BB0EC8CCB}"/>
              </a:ext>
            </a:extLst>
          </p:cNvPr>
          <p:cNvSpPr txBox="1"/>
          <p:nvPr/>
        </p:nvSpPr>
        <p:spPr>
          <a:xfrm>
            <a:off x="156302" y="4580462"/>
            <a:ext cx="1198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/>
              <a:t>				*Using TensorFlow Text Tokenizer Module | CV: 10-fold Cross Validation</a:t>
            </a:r>
            <a:endParaRPr lang="en-ID" b="1" i="1" dirty="0"/>
          </a:p>
          <a:p>
            <a:r>
              <a:rPr lang="en-ID" b="1" dirty="0"/>
              <a:t>MR	</a:t>
            </a:r>
            <a:r>
              <a:rPr lang="en-ID" dirty="0"/>
              <a:t>: </a:t>
            </a:r>
            <a:r>
              <a:rPr lang="en-ID" dirty="0" err="1"/>
              <a:t>Moview</a:t>
            </a:r>
            <a:r>
              <a:rPr lang="en-ID" dirty="0"/>
              <a:t> Review with one sentence per review. Classification involves detecting positive/negative reviews.</a:t>
            </a:r>
          </a:p>
          <a:p>
            <a:r>
              <a:rPr lang="en-ID" b="1" dirty="0"/>
              <a:t>SUBJ</a:t>
            </a:r>
            <a:r>
              <a:rPr lang="en-ID" dirty="0"/>
              <a:t>	: Subjectivity dataset where the task is to </a:t>
            </a:r>
            <a:r>
              <a:rPr lang="en-ID" dirty="0" err="1"/>
              <a:t>classifiy</a:t>
            </a:r>
            <a:r>
              <a:rPr lang="en-ID" dirty="0"/>
              <a:t> a sentence as being subjective or objective.</a:t>
            </a:r>
          </a:p>
          <a:p>
            <a:r>
              <a:rPr lang="en-ID" b="1" dirty="0"/>
              <a:t>TREC</a:t>
            </a:r>
            <a:r>
              <a:rPr lang="en-ID" dirty="0"/>
              <a:t>	: TREC question dataset-task involving </a:t>
            </a:r>
            <a:r>
              <a:rPr lang="en-ID" dirty="0" err="1"/>
              <a:t>classifiying</a:t>
            </a:r>
            <a:r>
              <a:rPr lang="en-ID" dirty="0"/>
              <a:t> a question into 6 question types (about person, location, etc.).</a:t>
            </a:r>
          </a:p>
          <a:p>
            <a:r>
              <a:rPr lang="en-ID" b="1" dirty="0"/>
              <a:t>CR</a:t>
            </a:r>
            <a:r>
              <a:rPr lang="en-ID" dirty="0"/>
              <a:t>	: Customer Reviews of various products (cameras, MP3s, etc.). Task is to predict positive/negative reviews.</a:t>
            </a:r>
          </a:p>
          <a:p>
            <a:r>
              <a:rPr lang="en-ID" b="1" dirty="0"/>
              <a:t>MPQA</a:t>
            </a:r>
            <a:r>
              <a:rPr lang="en-ID" dirty="0"/>
              <a:t>	: Opinion polarity detection subtask of the MPQA (Multi-Perspective Question Answering) dataset.</a:t>
            </a:r>
          </a:p>
        </p:txBody>
      </p:sp>
    </p:spTree>
    <p:extLst>
      <p:ext uri="{BB962C8B-B14F-4D97-AF65-F5344CB8AC3E}">
        <p14:creationId xmlns:p14="http://schemas.microsoft.com/office/powerpoint/2010/main" val="2776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Basic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Naïve Bayes text classification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A12-8763-4182-BC24-7C4F1407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Basic Model: Naïve Bayes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2B8B0C-9C62-42A1-8FD5-80C04E3FB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1053"/>
              </p:ext>
            </p:extLst>
          </p:nvPr>
        </p:nvGraphicFramePr>
        <p:xfrm>
          <a:off x="1096963" y="1930398"/>
          <a:ext cx="100584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1632495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20382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64206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266431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696487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9822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MPQA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3105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ID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83.6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10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17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85.8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61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309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50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83.7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0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94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637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74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84.9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rgbClr val="C00000"/>
                          </a:solidFill>
                        </a:rPr>
                        <a:t>56.8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2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Bag-of-Words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 Layer Perceptron Neural Network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5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{65B3AE2A-7CAB-42BE-96FF-A2653E11F5C2}tf56160789_win32</Template>
  <TotalTime>1888</TotalTime>
  <Words>1232</Words>
  <Application>Microsoft Office PowerPoint</Application>
  <PresentationFormat>Widescreen</PresentationFormat>
  <Paragraphs>385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Deep Learning Techniques for Text Classification</vt:lpstr>
      <vt:lpstr>It’s one small step for man, one giant leap for mankind.”</vt:lpstr>
      <vt:lpstr>Outline Project  (Based on Feature Extraction) </vt:lpstr>
      <vt:lpstr>Outline Project (Based on DL Models)</vt:lpstr>
      <vt:lpstr>Project Dataset</vt:lpstr>
      <vt:lpstr>Dataset</vt:lpstr>
      <vt:lpstr>Basic Model</vt:lpstr>
      <vt:lpstr>Basic Model: Naïve Bayes</vt:lpstr>
      <vt:lpstr>Bag-of-Words Model</vt:lpstr>
      <vt:lpstr>Bag-of-Words (BoW)</vt:lpstr>
      <vt:lpstr>Bag-of-Words (BoW)</vt:lpstr>
      <vt:lpstr>Bag-of-Words Model:  Multi Layer Perceptron</vt:lpstr>
      <vt:lpstr>Bag-of-Words Model:  Multi Layer Perceptron</vt:lpstr>
      <vt:lpstr>Bag-of-Words Model</vt:lpstr>
      <vt:lpstr>Bag-of-Words Model:  Convolutional Neural Network</vt:lpstr>
      <vt:lpstr>Hyperparameters</vt:lpstr>
      <vt:lpstr>Bag-of-Words Model: edRVFL CR Dataset</vt:lpstr>
      <vt:lpstr>Bag-of-Words Model: edRVFL MPQA Dataset</vt:lpstr>
      <vt:lpstr>Bag-of-Words Model: edRVFL MR Dataset</vt:lpstr>
      <vt:lpstr>Bag-of-Words Model: edRVFL SUBJ Dataset</vt:lpstr>
      <vt:lpstr>Bag-of-Words Model: edRVFL TREC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Text Classification</dc:title>
  <dc:creator>Diardano Raihan</dc:creator>
  <cp:lastModifiedBy>Diardano Raihan</cp:lastModifiedBy>
  <cp:revision>77</cp:revision>
  <dcterms:created xsi:type="dcterms:W3CDTF">2021-02-05T04:08:47Z</dcterms:created>
  <dcterms:modified xsi:type="dcterms:W3CDTF">2021-02-18T13:54:57Z</dcterms:modified>
</cp:coreProperties>
</file>