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57" r:id="rId3"/>
    <p:sldId id="258" r:id="rId4"/>
    <p:sldId id="259" r:id="rId5"/>
    <p:sldId id="269" r:id="rId6"/>
    <p:sldId id="270" r:id="rId7"/>
    <p:sldId id="272" r:id="rId8"/>
    <p:sldId id="292" r:id="rId9"/>
    <p:sldId id="293" r:id="rId10"/>
    <p:sldId id="294" r:id="rId11"/>
    <p:sldId id="295" r:id="rId12"/>
    <p:sldId id="296" r:id="rId13"/>
    <p:sldId id="297" r:id="rId14"/>
    <p:sldId id="298" r:id="rId15"/>
    <p:sldId id="299" r:id="rId16"/>
    <p:sldId id="300" r:id="rId17"/>
    <p:sldId id="333" r:id="rId18"/>
    <p:sldId id="273" r:id="rId19"/>
    <p:sldId id="256" r:id="rId20"/>
    <p:sldId id="301" r:id="rId21"/>
    <p:sldId id="302" r:id="rId22"/>
    <p:sldId id="303" r:id="rId23"/>
    <p:sldId id="260" r:id="rId24"/>
    <p:sldId id="305" r:id="rId25"/>
    <p:sldId id="306" r:id="rId26"/>
    <p:sldId id="262" r:id="rId27"/>
    <p:sldId id="307" r:id="rId28"/>
    <p:sldId id="261" r:id="rId29"/>
    <p:sldId id="263" r:id="rId30"/>
    <p:sldId id="264" r:id="rId31"/>
    <p:sldId id="265" r:id="rId32"/>
    <p:sldId id="266" r:id="rId33"/>
    <p:sldId id="308" r:id="rId34"/>
    <p:sldId id="309" r:id="rId35"/>
    <p:sldId id="310" r:id="rId36"/>
    <p:sldId id="312" r:id="rId37"/>
    <p:sldId id="313" r:id="rId38"/>
    <p:sldId id="314" r:id="rId39"/>
    <p:sldId id="315" r:id="rId40"/>
    <p:sldId id="316" r:id="rId41"/>
    <p:sldId id="317" r:id="rId42"/>
    <p:sldId id="318" r:id="rId43"/>
    <p:sldId id="319" r:id="rId44"/>
    <p:sldId id="320" r:id="rId45"/>
    <p:sldId id="321" r:id="rId46"/>
    <p:sldId id="322" r:id="rId47"/>
    <p:sldId id="323" r:id="rId48"/>
    <p:sldId id="274" r:id="rId49"/>
    <p:sldId id="324" r:id="rId50"/>
    <p:sldId id="325" r:id="rId51"/>
    <p:sldId id="327" r:id="rId52"/>
    <p:sldId id="328" r:id="rId53"/>
    <p:sldId id="329" r:id="rId54"/>
    <p:sldId id="330" r:id="rId55"/>
    <p:sldId id="331" r:id="rId56"/>
    <p:sldId id="267" r:id="rId57"/>
    <p:sldId id="268" r:id="rId58"/>
    <p:sldId id="332"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21EF6-C2B9-41C0-ACA0-E2070B20EA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4AB333-8117-B2F5-510A-3411E72F45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81BAC88-A581-516E-4ED0-03B005049690}"/>
              </a:ext>
            </a:extLst>
          </p:cNvPr>
          <p:cNvSpPr>
            <a:spLocks noGrp="1"/>
          </p:cNvSpPr>
          <p:nvPr>
            <p:ph type="dt" sz="half" idx="10"/>
          </p:nvPr>
        </p:nvSpPr>
        <p:spPr/>
        <p:txBody>
          <a:bodyPr/>
          <a:lstStyle/>
          <a:p>
            <a:fld id="{5BDC98C3-04A4-4C8F-A4A0-9B7935A0B908}" type="datetimeFigureOut">
              <a:rPr lang="en-US" smtClean="0"/>
              <a:t>9/9/2025</a:t>
            </a:fld>
            <a:endParaRPr lang="en-US"/>
          </a:p>
        </p:txBody>
      </p:sp>
      <p:sp>
        <p:nvSpPr>
          <p:cNvPr id="5" name="Footer Placeholder 4">
            <a:extLst>
              <a:ext uri="{FF2B5EF4-FFF2-40B4-BE49-F238E27FC236}">
                <a16:creationId xmlns:a16="http://schemas.microsoft.com/office/drawing/2014/main" id="{C49CD6D8-7D55-D83B-E956-C57B851B93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8C63F0-AF9E-4E7D-779E-FB4979F6A360}"/>
              </a:ext>
            </a:extLst>
          </p:cNvPr>
          <p:cNvSpPr>
            <a:spLocks noGrp="1"/>
          </p:cNvSpPr>
          <p:nvPr>
            <p:ph type="sldNum" sz="quarter" idx="12"/>
          </p:nvPr>
        </p:nvSpPr>
        <p:spPr/>
        <p:txBody>
          <a:bodyPr/>
          <a:lstStyle/>
          <a:p>
            <a:fld id="{69969A79-C101-4ACE-9D85-8B24005DB2EC}" type="slidenum">
              <a:rPr lang="en-US" smtClean="0"/>
              <a:t>‹#›</a:t>
            </a:fld>
            <a:endParaRPr lang="en-US"/>
          </a:p>
        </p:txBody>
      </p:sp>
    </p:spTree>
    <p:extLst>
      <p:ext uri="{BB962C8B-B14F-4D97-AF65-F5344CB8AC3E}">
        <p14:creationId xmlns:p14="http://schemas.microsoft.com/office/powerpoint/2010/main" val="997384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12EDD-DEC0-1503-3708-CA0E144D85E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8E433D0-7089-FD28-433F-EE727982DE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E84A76-F26C-BC60-84C0-2805058CA4EB}"/>
              </a:ext>
            </a:extLst>
          </p:cNvPr>
          <p:cNvSpPr>
            <a:spLocks noGrp="1"/>
          </p:cNvSpPr>
          <p:nvPr>
            <p:ph type="dt" sz="half" idx="10"/>
          </p:nvPr>
        </p:nvSpPr>
        <p:spPr/>
        <p:txBody>
          <a:bodyPr/>
          <a:lstStyle/>
          <a:p>
            <a:fld id="{5BDC98C3-04A4-4C8F-A4A0-9B7935A0B908}" type="datetimeFigureOut">
              <a:rPr lang="en-US" smtClean="0"/>
              <a:t>9/9/2025</a:t>
            </a:fld>
            <a:endParaRPr lang="en-US"/>
          </a:p>
        </p:txBody>
      </p:sp>
      <p:sp>
        <p:nvSpPr>
          <p:cNvPr id="5" name="Footer Placeholder 4">
            <a:extLst>
              <a:ext uri="{FF2B5EF4-FFF2-40B4-BE49-F238E27FC236}">
                <a16:creationId xmlns:a16="http://schemas.microsoft.com/office/drawing/2014/main" id="{FDE19222-D860-4382-4345-4B76C5EF72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807CA7-4D16-8494-DB0E-56009013044D}"/>
              </a:ext>
            </a:extLst>
          </p:cNvPr>
          <p:cNvSpPr>
            <a:spLocks noGrp="1"/>
          </p:cNvSpPr>
          <p:nvPr>
            <p:ph type="sldNum" sz="quarter" idx="12"/>
          </p:nvPr>
        </p:nvSpPr>
        <p:spPr/>
        <p:txBody>
          <a:bodyPr/>
          <a:lstStyle/>
          <a:p>
            <a:fld id="{69969A79-C101-4ACE-9D85-8B24005DB2EC}" type="slidenum">
              <a:rPr lang="en-US" smtClean="0"/>
              <a:t>‹#›</a:t>
            </a:fld>
            <a:endParaRPr lang="en-US"/>
          </a:p>
        </p:txBody>
      </p:sp>
    </p:spTree>
    <p:extLst>
      <p:ext uri="{BB962C8B-B14F-4D97-AF65-F5344CB8AC3E}">
        <p14:creationId xmlns:p14="http://schemas.microsoft.com/office/powerpoint/2010/main" val="2596860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01DD13-A2ED-BBE1-5649-425493464C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5D860E6-4480-DD4B-5F12-03E0C6EB77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4876ED-1DC9-8DFF-8214-598BD530DDD3}"/>
              </a:ext>
            </a:extLst>
          </p:cNvPr>
          <p:cNvSpPr>
            <a:spLocks noGrp="1"/>
          </p:cNvSpPr>
          <p:nvPr>
            <p:ph type="dt" sz="half" idx="10"/>
          </p:nvPr>
        </p:nvSpPr>
        <p:spPr/>
        <p:txBody>
          <a:bodyPr/>
          <a:lstStyle/>
          <a:p>
            <a:fld id="{5BDC98C3-04A4-4C8F-A4A0-9B7935A0B908}" type="datetimeFigureOut">
              <a:rPr lang="en-US" smtClean="0"/>
              <a:t>9/9/2025</a:t>
            </a:fld>
            <a:endParaRPr lang="en-US"/>
          </a:p>
        </p:txBody>
      </p:sp>
      <p:sp>
        <p:nvSpPr>
          <p:cNvPr id="5" name="Footer Placeholder 4">
            <a:extLst>
              <a:ext uri="{FF2B5EF4-FFF2-40B4-BE49-F238E27FC236}">
                <a16:creationId xmlns:a16="http://schemas.microsoft.com/office/drawing/2014/main" id="{0A965204-95FC-F998-9226-557D85AB26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6503DE-8BA9-A9B7-47F5-797BED181C6B}"/>
              </a:ext>
            </a:extLst>
          </p:cNvPr>
          <p:cNvSpPr>
            <a:spLocks noGrp="1"/>
          </p:cNvSpPr>
          <p:nvPr>
            <p:ph type="sldNum" sz="quarter" idx="12"/>
          </p:nvPr>
        </p:nvSpPr>
        <p:spPr/>
        <p:txBody>
          <a:bodyPr/>
          <a:lstStyle/>
          <a:p>
            <a:fld id="{69969A79-C101-4ACE-9D85-8B24005DB2EC}" type="slidenum">
              <a:rPr lang="en-US" smtClean="0"/>
              <a:t>‹#›</a:t>
            </a:fld>
            <a:endParaRPr lang="en-US"/>
          </a:p>
        </p:txBody>
      </p:sp>
    </p:spTree>
    <p:extLst>
      <p:ext uri="{BB962C8B-B14F-4D97-AF65-F5344CB8AC3E}">
        <p14:creationId xmlns:p14="http://schemas.microsoft.com/office/powerpoint/2010/main" val="1073057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9F82F-1ADB-9F4B-02A7-3C6AC774B7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D9377D-18D1-80E5-81FC-C084DDC24D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807CB6-6355-6555-0E57-532655AF8465}"/>
              </a:ext>
            </a:extLst>
          </p:cNvPr>
          <p:cNvSpPr>
            <a:spLocks noGrp="1"/>
          </p:cNvSpPr>
          <p:nvPr>
            <p:ph type="dt" sz="half" idx="10"/>
          </p:nvPr>
        </p:nvSpPr>
        <p:spPr/>
        <p:txBody>
          <a:bodyPr/>
          <a:lstStyle/>
          <a:p>
            <a:fld id="{5BDC98C3-04A4-4C8F-A4A0-9B7935A0B908}" type="datetimeFigureOut">
              <a:rPr lang="en-US" smtClean="0"/>
              <a:t>9/9/2025</a:t>
            </a:fld>
            <a:endParaRPr lang="en-US"/>
          </a:p>
        </p:txBody>
      </p:sp>
      <p:sp>
        <p:nvSpPr>
          <p:cNvPr id="5" name="Footer Placeholder 4">
            <a:extLst>
              <a:ext uri="{FF2B5EF4-FFF2-40B4-BE49-F238E27FC236}">
                <a16:creationId xmlns:a16="http://schemas.microsoft.com/office/drawing/2014/main" id="{FCA3C2E0-C9F2-5F5A-EEAE-2FC536C041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196D80-CF5F-5E18-701B-7382310A4045}"/>
              </a:ext>
            </a:extLst>
          </p:cNvPr>
          <p:cNvSpPr>
            <a:spLocks noGrp="1"/>
          </p:cNvSpPr>
          <p:nvPr>
            <p:ph type="sldNum" sz="quarter" idx="12"/>
          </p:nvPr>
        </p:nvSpPr>
        <p:spPr/>
        <p:txBody>
          <a:bodyPr/>
          <a:lstStyle/>
          <a:p>
            <a:fld id="{69969A79-C101-4ACE-9D85-8B24005DB2EC}" type="slidenum">
              <a:rPr lang="en-US" smtClean="0"/>
              <a:t>‹#›</a:t>
            </a:fld>
            <a:endParaRPr lang="en-US"/>
          </a:p>
        </p:txBody>
      </p:sp>
    </p:spTree>
    <p:extLst>
      <p:ext uri="{BB962C8B-B14F-4D97-AF65-F5344CB8AC3E}">
        <p14:creationId xmlns:p14="http://schemas.microsoft.com/office/powerpoint/2010/main" val="126844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2D40C-6CD0-53A9-CD40-489CAF8FE4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86F63C-2796-23D6-8D63-97F29EA4ACB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C1596E-EE40-36A0-DC8C-6CB6DE0B96B0}"/>
              </a:ext>
            </a:extLst>
          </p:cNvPr>
          <p:cNvSpPr>
            <a:spLocks noGrp="1"/>
          </p:cNvSpPr>
          <p:nvPr>
            <p:ph type="dt" sz="half" idx="10"/>
          </p:nvPr>
        </p:nvSpPr>
        <p:spPr/>
        <p:txBody>
          <a:bodyPr/>
          <a:lstStyle/>
          <a:p>
            <a:fld id="{5BDC98C3-04A4-4C8F-A4A0-9B7935A0B908}" type="datetimeFigureOut">
              <a:rPr lang="en-US" smtClean="0"/>
              <a:t>9/9/2025</a:t>
            </a:fld>
            <a:endParaRPr lang="en-US"/>
          </a:p>
        </p:txBody>
      </p:sp>
      <p:sp>
        <p:nvSpPr>
          <p:cNvPr id="5" name="Footer Placeholder 4">
            <a:extLst>
              <a:ext uri="{FF2B5EF4-FFF2-40B4-BE49-F238E27FC236}">
                <a16:creationId xmlns:a16="http://schemas.microsoft.com/office/drawing/2014/main" id="{F4644211-02DA-C833-B30D-E318044BED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039174-1F85-BCBA-C4D9-6EEDC48D1AED}"/>
              </a:ext>
            </a:extLst>
          </p:cNvPr>
          <p:cNvSpPr>
            <a:spLocks noGrp="1"/>
          </p:cNvSpPr>
          <p:nvPr>
            <p:ph type="sldNum" sz="quarter" idx="12"/>
          </p:nvPr>
        </p:nvSpPr>
        <p:spPr/>
        <p:txBody>
          <a:bodyPr/>
          <a:lstStyle/>
          <a:p>
            <a:fld id="{69969A79-C101-4ACE-9D85-8B24005DB2EC}" type="slidenum">
              <a:rPr lang="en-US" smtClean="0"/>
              <a:t>‹#›</a:t>
            </a:fld>
            <a:endParaRPr lang="en-US"/>
          </a:p>
        </p:txBody>
      </p:sp>
    </p:spTree>
    <p:extLst>
      <p:ext uri="{BB962C8B-B14F-4D97-AF65-F5344CB8AC3E}">
        <p14:creationId xmlns:p14="http://schemas.microsoft.com/office/powerpoint/2010/main" val="831186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CFAC3-0039-951C-3203-A00A6445CE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5B436D-F74B-57ED-8D7D-8BF024AAC2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F343B9-83F8-05B7-7AFC-D9C3A49316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2F926B-427D-9239-A362-63C6D0D0FF75}"/>
              </a:ext>
            </a:extLst>
          </p:cNvPr>
          <p:cNvSpPr>
            <a:spLocks noGrp="1"/>
          </p:cNvSpPr>
          <p:nvPr>
            <p:ph type="dt" sz="half" idx="10"/>
          </p:nvPr>
        </p:nvSpPr>
        <p:spPr/>
        <p:txBody>
          <a:bodyPr/>
          <a:lstStyle/>
          <a:p>
            <a:fld id="{5BDC98C3-04A4-4C8F-A4A0-9B7935A0B908}" type="datetimeFigureOut">
              <a:rPr lang="en-US" smtClean="0"/>
              <a:t>9/9/2025</a:t>
            </a:fld>
            <a:endParaRPr lang="en-US"/>
          </a:p>
        </p:txBody>
      </p:sp>
      <p:sp>
        <p:nvSpPr>
          <p:cNvPr id="6" name="Footer Placeholder 5">
            <a:extLst>
              <a:ext uri="{FF2B5EF4-FFF2-40B4-BE49-F238E27FC236}">
                <a16:creationId xmlns:a16="http://schemas.microsoft.com/office/drawing/2014/main" id="{D193A20C-6FC1-A4B4-616A-A639C616FC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86C22D-AB91-684E-98F5-3021F790F5B4}"/>
              </a:ext>
            </a:extLst>
          </p:cNvPr>
          <p:cNvSpPr>
            <a:spLocks noGrp="1"/>
          </p:cNvSpPr>
          <p:nvPr>
            <p:ph type="sldNum" sz="quarter" idx="12"/>
          </p:nvPr>
        </p:nvSpPr>
        <p:spPr/>
        <p:txBody>
          <a:bodyPr/>
          <a:lstStyle/>
          <a:p>
            <a:fld id="{69969A79-C101-4ACE-9D85-8B24005DB2EC}" type="slidenum">
              <a:rPr lang="en-US" smtClean="0"/>
              <a:t>‹#›</a:t>
            </a:fld>
            <a:endParaRPr lang="en-US"/>
          </a:p>
        </p:txBody>
      </p:sp>
    </p:spTree>
    <p:extLst>
      <p:ext uri="{BB962C8B-B14F-4D97-AF65-F5344CB8AC3E}">
        <p14:creationId xmlns:p14="http://schemas.microsoft.com/office/powerpoint/2010/main" val="3267189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92CB7-F469-7D68-D64B-29EDDE0C25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8F0C6A9-E789-788D-1890-95712032C3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E851BA-AAD6-B490-A979-0BD8CFACD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355A9CD-3D11-4266-015A-7D3AE71EA1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40FA74-3243-0296-9726-7902BE0F5A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6A5A4C-372E-6E7E-3AD2-2047378AE5E5}"/>
              </a:ext>
            </a:extLst>
          </p:cNvPr>
          <p:cNvSpPr>
            <a:spLocks noGrp="1"/>
          </p:cNvSpPr>
          <p:nvPr>
            <p:ph type="dt" sz="half" idx="10"/>
          </p:nvPr>
        </p:nvSpPr>
        <p:spPr/>
        <p:txBody>
          <a:bodyPr/>
          <a:lstStyle/>
          <a:p>
            <a:fld id="{5BDC98C3-04A4-4C8F-A4A0-9B7935A0B908}" type="datetimeFigureOut">
              <a:rPr lang="en-US" smtClean="0"/>
              <a:t>9/9/2025</a:t>
            </a:fld>
            <a:endParaRPr lang="en-US"/>
          </a:p>
        </p:txBody>
      </p:sp>
      <p:sp>
        <p:nvSpPr>
          <p:cNvPr id="8" name="Footer Placeholder 7">
            <a:extLst>
              <a:ext uri="{FF2B5EF4-FFF2-40B4-BE49-F238E27FC236}">
                <a16:creationId xmlns:a16="http://schemas.microsoft.com/office/drawing/2014/main" id="{F08AEA65-DBE2-4354-5A2F-87BD5900B9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B243ED-C60D-F24B-1104-0BD38D80C472}"/>
              </a:ext>
            </a:extLst>
          </p:cNvPr>
          <p:cNvSpPr>
            <a:spLocks noGrp="1"/>
          </p:cNvSpPr>
          <p:nvPr>
            <p:ph type="sldNum" sz="quarter" idx="12"/>
          </p:nvPr>
        </p:nvSpPr>
        <p:spPr/>
        <p:txBody>
          <a:bodyPr/>
          <a:lstStyle/>
          <a:p>
            <a:fld id="{69969A79-C101-4ACE-9D85-8B24005DB2EC}" type="slidenum">
              <a:rPr lang="en-US" smtClean="0"/>
              <a:t>‹#›</a:t>
            </a:fld>
            <a:endParaRPr lang="en-US"/>
          </a:p>
        </p:txBody>
      </p:sp>
    </p:spTree>
    <p:extLst>
      <p:ext uri="{BB962C8B-B14F-4D97-AF65-F5344CB8AC3E}">
        <p14:creationId xmlns:p14="http://schemas.microsoft.com/office/powerpoint/2010/main" val="808208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BD3D5-A4BF-9F0E-7553-12463AA724C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BD5AC31-5B24-4A4D-1DAE-04A2ABFD28A8}"/>
              </a:ext>
            </a:extLst>
          </p:cNvPr>
          <p:cNvSpPr>
            <a:spLocks noGrp="1"/>
          </p:cNvSpPr>
          <p:nvPr>
            <p:ph type="dt" sz="half" idx="10"/>
          </p:nvPr>
        </p:nvSpPr>
        <p:spPr/>
        <p:txBody>
          <a:bodyPr/>
          <a:lstStyle/>
          <a:p>
            <a:fld id="{5BDC98C3-04A4-4C8F-A4A0-9B7935A0B908}" type="datetimeFigureOut">
              <a:rPr lang="en-US" smtClean="0"/>
              <a:t>9/9/2025</a:t>
            </a:fld>
            <a:endParaRPr lang="en-US"/>
          </a:p>
        </p:txBody>
      </p:sp>
      <p:sp>
        <p:nvSpPr>
          <p:cNvPr id="4" name="Footer Placeholder 3">
            <a:extLst>
              <a:ext uri="{FF2B5EF4-FFF2-40B4-BE49-F238E27FC236}">
                <a16:creationId xmlns:a16="http://schemas.microsoft.com/office/drawing/2014/main" id="{1868CB15-9609-6154-CB18-2562832755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6D874C-D128-5159-68C6-D75963586E43}"/>
              </a:ext>
            </a:extLst>
          </p:cNvPr>
          <p:cNvSpPr>
            <a:spLocks noGrp="1"/>
          </p:cNvSpPr>
          <p:nvPr>
            <p:ph type="sldNum" sz="quarter" idx="12"/>
          </p:nvPr>
        </p:nvSpPr>
        <p:spPr/>
        <p:txBody>
          <a:bodyPr/>
          <a:lstStyle/>
          <a:p>
            <a:fld id="{69969A79-C101-4ACE-9D85-8B24005DB2EC}" type="slidenum">
              <a:rPr lang="en-US" smtClean="0"/>
              <a:t>‹#›</a:t>
            </a:fld>
            <a:endParaRPr lang="en-US"/>
          </a:p>
        </p:txBody>
      </p:sp>
    </p:spTree>
    <p:extLst>
      <p:ext uri="{BB962C8B-B14F-4D97-AF65-F5344CB8AC3E}">
        <p14:creationId xmlns:p14="http://schemas.microsoft.com/office/powerpoint/2010/main" val="3580407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2CD6BE-63CB-71A8-A917-944C15C8E79D}"/>
              </a:ext>
            </a:extLst>
          </p:cNvPr>
          <p:cNvSpPr>
            <a:spLocks noGrp="1"/>
          </p:cNvSpPr>
          <p:nvPr>
            <p:ph type="dt" sz="half" idx="10"/>
          </p:nvPr>
        </p:nvSpPr>
        <p:spPr/>
        <p:txBody>
          <a:bodyPr/>
          <a:lstStyle/>
          <a:p>
            <a:fld id="{5BDC98C3-04A4-4C8F-A4A0-9B7935A0B908}" type="datetimeFigureOut">
              <a:rPr lang="en-US" smtClean="0"/>
              <a:t>9/9/2025</a:t>
            </a:fld>
            <a:endParaRPr lang="en-US"/>
          </a:p>
        </p:txBody>
      </p:sp>
      <p:sp>
        <p:nvSpPr>
          <p:cNvPr id="3" name="Footer Placeholder 2">
            <a:extLst>
              <a:ext uri="{FF2B5EF4-FFF2-40B4-BE49-F238E27FC236}">
                <a16:creationId xmlns:a16="http://schemas.microsoft.com/office/drawing/2014/main" id="{A6997137-C03F-63FB-1BC4-B0A648E28F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81F6BA-0670-9A32-F5CA-8F44C5017787}"/>
              </a:ext>
            </a:extLst>
          </p:cNvPr>
          <p:cNvSpPr>
            <a:spLocks noGrp="1"/>
          </p:cNvSpPr>
          <p:nvPr>
            <p:ph type="sldNum" sz="quarter" idx="12"/>
          </p:nvPr>
        </p:nvSpPr>
        <p:spPr/>
        <p:txBody>
          <a:bodyPr/>
          <a:lstStyle/>
          <a:p>
            <a:fld id="{69969A79-C101-4ACE-9D85-8B24005DB2EC}" type="slidenum">
              <a:rPr lang="en-US" smtClean="0"/>
              <a:t>‹#›</a:t>
            </a:fld>
            <a:endParaRPr lang="en-US"/>
          </a:p>
        </p:txBody>
      </p:sp>
    </p:spTree>
    <p:extLst>
      <p:ext uri="{BB962C8B-B14F-4D97-AF65-F5344CB8AC3E}">
        <p14:creationId xmlns:p14="http://schemas.microsoft.com/office/powerpoint/2010/main" val="133405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E2278-D7BA-6B50-5F40-D23538619E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E7941B-745B-5B5D-8CEA-CF383EA64B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ECCEA71-7320-5F33-C7E6-2B36997451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612D43-AEE1-43A4-3561-9F41736A2213}"/>
              </a:ext>
            </a:extLst>
          </p:cNvPr>
          <p:cNvSpPr>
            <a:spLocks noGrp="1"/>
          </p:cNvSpPr>
          <p:nvPr>
            <p:ph type="dt" sz="half" idx="10"/>
          </p:nvPr>
        </p:nvSpPr>
        <p:spPr/>
        <p:txBody>
          <a:bodyPr/>
          <a:lstStyle/>
          <a:p>
            <a:fld id="{5BDC98C3-04A4-4C8F-A4A0-9B7935A0B908}" type="datetimeFigureOut">
              <a:rPr lang="en-US" smtClean="0"/>
              <a:t>9/9/2025</a:t>
            </a:fld>
            <a:endParaRPr lang="en-US"/>
          </a:p>
        </p:txBody>
      </p:sp>
      <p:sp>
        <p:nvSpPr>
          <p:cNvPr id="6" name="Footer Placeholder 5">
            <a:extLst>
              <a:ext uri="{FF2B5EF4-FFF2-40B4-BE49-F238E27FC236}">
                <a16:creationId xmlns:a16="http://schemas.microsoft.com/office/drawing/2014/main" id="{831A3742-9E91-37A4-8190-0E7EE394CC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4B2CE2-559A-BD0C-B089-956D313D8889}"/>
              </a:ext>
            </a:extLst>
          </p:cNvPr>
          <p:cNvSpPr>
            <a:spLocks noGrp="1"/>
          </p:cNvSpPr>
          <p:nvPr>
            <p:ph type="sldNum" sz="quarter" idx="12"/>
          </p:nvPr>
        </p:nvSpPr>
        <p:spPr/>
        <p:txBody>
          <a:bodyPr/>
          <a:lstStyle/>
          <a:p>
            <a:fld id="{69969A79-C101-4ACE-9D85-8B24005DB2EC}" type="slidenum">
              <a:rPr lang="en-US" smtClean="0"/>
              <a:t>‹#›</a:t>
            </a:fld>
            <a:endParaRPr lang="en-US"/>
          </a:p>
        </p:txBody>
      </p:sp>
    </p:spTree>
    <p:extLst>
      <p:ext uri="{BB962C8B-B14F-4D97-AF65-F5344CB8AC3E}">
        <p14:creationId xmlns:p14="http://schemas.microsoft.com/office/powerpoint/2010/main" val="337423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96CE-2E25-DD2E-6D68-16DF7EA32A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BD20B7-3B2F-0E82-EDE3-C29FCB945B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DABC9F4-505C-8393-5ECA-F36B6F47DF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47D0C8-0F53-C86C-1967-94CB5C9D9894}"/>
              </a:ext>
            </a:extLst>
          </p:cNvPr>
          <p:cNvSpPr>
            <a:spLocks noGrp="1"/>
          </p:cNvSpPr>
          <p:nvPr>
            <p:ph type="dt" sz="half" idx="10"/>
          </p:nvPr>
        </p:nvSpPr>
        <p:spPr/>
        <p:txBody>
          <a:bodyPr/>
          <a:lstStyle/>
          <a:p>
            <a:fld id="{5BDC98C3-04A4-4C8F-A4A0-9B7935A0B908}" type="datetimeFigureOut">
              <a:rPr lang="en-US" smtClean="0"/>
              <a:t>9/9/2025</a:t>
            </a:fld>
            <a:endParaRPr lang="en-US"/>
          </a:p>
        </p:txBody>
      </p:sp>
      <p:sp>
        <p:nvSpPr>
          <p:cNvPr id="6" name="Footer Placeholder 5">
            <a:extLst>
              <a:ext uri="{FF2B5EF4-FFF2-40B4-BE49-F238E27FC236}">
                <a16:creationId xmlns:a16="http://schemas.microsoft.com/office/drawing/2014/main" id="{3BD63BF0-9F77-5BDA-6491-F385C90F1E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BD643E-A561-4BCE-A5E0-A3EFB5377883}"/>
              </a:ext>
            </a:extLst>
          </p:cNvPr>
          <p:cNvSpPr>
            <a:spLocks noGrp="1"/>
          </p:cNvSpPr>
          <p:nvPr>
            <p:ph type="sldNum" sz="quarter" idx="12"/>
          </p:nvPr>
        </p:nvSpPr>
        <p:spPr/>
        <p:txBody>
          <a:bodyPr/>
          <a:lstStyle/>
          <a:p>
            <a:fld id="{69969A79-C101-4ACE-9D85-8B24005DB2EC}" type="slidenum">
              <a:rPr lang="en-US" smtClean="0"/>
              <a:t>‹#›</a:t>
            </a:fld>
            <a:endParaRPr lang="en-US"/>
          </a:p>
        </p:txBody>
      </p:sp>
    </p:spTree>
    <p:extLst>
      <p:ext uri="{BB962C8B-B14F-4D97-AF65-F5344CB8AC3E}">
        <p14:creationId xmlns:p14="http://schemas.microsoft.com/office/powerpoint/2010/main" val="4270987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057035-A049-066F-4E03-BEC1531B81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953A9B-B411-0846-E853-560F266575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07B71B-759F-B758-5BDA-F6C9A31422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BDC98C3-04A4-4C8F-A4A0-9B7935A0B908}" type="datetimeFigureOut">
              <a:rPr lang="en-US" smtClean="0"/>
              <a:t>9/9/2025</a:t>
            </a:fld>
            <a:endParaRPr lang="en-US"/>
          </a:p>
        </p:txBody>
      </p:sp>
      <p:sp>
        <p:nvSpPr>
          <p:cNvPr id="5" name="Footer Placeholder 4">
            <a:extLst>
              <a:ext uri="{FF2B5EF4-FFF2-40B4-BE49-F238E27FC236}">
                <a16:creationId xmlns:a16="http://schemas.microsoft.com/office/drawing/2014/main" id="{E5ED8C3C-DC11-31B8-7FC0-34F4AD333A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A2B95F4-1728-ED76-4C32-183ABE5BC1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9969A79-C101-4ACE-9D85-8B24005DB2EC}" type="slidenum">
              <a:rPr lang="en-US" smtClean="0"/>
              <a:t>‹#›</a:t>
            </a:fld>
            <a:endParaRPr lang="en-US"/>
          </a:p>
        </p:txBody>
      </p:sp>
    </p:spTree>
    <p:extLst>
      <p:ext uri="{BB962C8B-B14F-4D97-AF65-F5344CB8AC3E}">
        <p14:creationId xmlns:p14="http://schemas.microsoft.com/office/powerpoint/2010/main" val="909411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18.wmf"/><Relationship Id="rId3" Type="http://schemas.openxmlformats.org/officeDocument/2006/relationships/image" Target="../media/image13.wmf"/><Relationship Id="rId7" Type="http://schemas.openxmlformats.org/officeDocument/2006/relationships/image" Target="../media/image15.wmf"/><Relationship Id="rId12" Type="http://schemas.openxmlformats.org/officeDocument/2006/relationships/oleObject" Target="../embeddings/oleObject8.bin"/><Relationship Id="rId2" Type="http://schemas.openxmlformats.org/officeDocument/2006/relationships/oleObject" Target="../embeddings/oleObject3.bin"/><Relationship Id="rId1" Type="http://schemas.openxmlformats.org/officeDocument/2006/relationships/slideLayout" Target="../slideLayouts/slideLayout2.xml"/><Relationship Id="rId6" Type="http://schemas.openxmlformats.org/officeDocument/2006/relationships/oleObject" Target="../embeddings/oleObject5.bin"/><Relationship Id="rId11" Type="http://schemas.openxmlformats.org/officeDocument/2006/relationships/image" Target="../media/image17.wmf"/><Relationship Id="rId5" Type="http://schemas.openxmlformats.org/officeDocument/2006/relationships/image" Target="../media/image14.w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16.wmf"/></Relationships>
</file>

<file path=ppt/slides/_rels/slide49.xml.rels><?xml version="1.0" encoding="UTF-8" standalone="yes"?>
<Relationships xmlns="http://schemas.openxmlformats.org/package/2006/relationships"><Relationship Id="rId3" Type="http://schemas.openxmlformats.org/officeDocument/2006/relationships/image" Target="../media/image19.wmf"/><Relationship Id="rId7" Type="http://schemas.openxmlformats.org/officeDocument/2006/relationships/image" Target="../media/image21.wmf"/><Relationship Id="rId2" Type="http://schemas.openxmlformats.org/officeDocument/2006/relationships/oleObject" Target="../embeddings/oleObject9.bin"/><Relationship Id="rId1" Type="http://schemas.openxmlformats.org/officeDocument/2006/relationships/slideLayout" Target="../slideLayouts/slideLayout2.xml"/><Relationship Id="rId6" Type="http://schemas.openxmlformats.org/officeDocument/2006/relationships/oleObject" Target="../embeddings/oleObject11.bin"/><Relationship Id="rId5" Type="http://schemas.openxmlformats.org/officeDocument/2006/relationships/image" Target="../media/image20.wmf"/><Relationship Id="rId4" Type="http://schemas.openxmlformats.org/officeDocument/2006/relationships/oleObject" Target="../embeddings/oleObject10.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oleObject" Target="../embeddings/oleObject12.bin"/><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68362"/>
          </a:xfrm>
        </p:spPr>
        <p:txBody>
          <a:bodyPr/>
          <a:lstStyle/>
          <a:p>
            <a:r>
              <a:rPr lang="en-US" dirty="0"/>
              <a:t>Statistical Inference</a:t>
            </a:r>
          </a:p>
        </p:txBody>
      </p:sp>
      <p:sp>
        <p:nvSpPr>
          <p:cNvPr id="3" name="Content Placeholder 2"/>
          <p:cNvSpPr>
            <a:spLocks noGrp="1"/>
          </p:cNvSpPr>
          <p:nvPr>
            <p:ph idx="1"/>
          </p:nvPr>
        </p:nvSpPr>
        <p:spPr>
          <a:xfrm>
            <a:off x="1524000" y="1295400"/>
            <a:ext cx="9144000" cy="5562600"/>
          </a:xfrm>
        </p:spPr>
        <p:txBody>
          <a:bodyPr/>
          <a:lstStyle/>
          <a:p>
            <a:pPr marL="514350" indent="-514350" algn="ctr">
              <a:buAutoNum type="alphaUcPeriod"/>
            </a:pPr>
            <a:r>
              <a:rPr lang="en-US" dirty="0">
                <a:solidFill>
                  <a:srgbClr val="FF0000"/>
                </a:solidFill>
              </a:rPr>
              <a:t>Estimation</a:t>
            </a:r>
            <a:r>
              <a:rPr lang="en-US" dirty="0"/>
              <a:t>  and </a:t>
            </a:r>
            <a:r>
              <a:rPr lang="en-US" dirty="0">
                <a:solidFill>
                  <a:srgbClr val="00B050"/>
                </a:solidFill>
              </a:rPr>
              <a:t>B.</a:t>
            </a:r>
            <a:r>
              <a:rPr lang="en-US" dirty="0"/>
              <a:t> </a:t>
            </a:r>
            <a:r>
              <a:rPr lang="en-US" dirty="0">
                <a:solidFill>
                  <a:srgbClr val="00B050"/>
                </a:solidFill>
              </a:rPr>
              <a:t>Test of Hypothesis</a:t>
            </a:r>
          </a:p>
          <a:p>
            <a:pPr marL="514350" indent="-514350" algn="ctr">
              <a:buAutoNum type="alphaUcPeriod"/>
            </a:pPr>
            <a:endParaRPr lang="en-US" dirty="0">
              <a:solidFill>
                <a:srgbClr val="00B050"/>
              </a:solidFill>
            </a:endParaRPr>
          </a:p>
          <a:p>
            <a:pPr marL="514350" indent="-514350" algn="just">
              <a:buNone/>
            </a:pPr>
            <a:endParaRPr lang="en-US" dirty="0">
              <a:solidFill>
                <a:srgbClr val="00B050"/>
              </a:solidFill>
            </a:endParaRPr>
          </a:p>
          <a:p>
            <a:pPr marL="514350" indent="-514350" algn="just">
              <a:buNone/>
            </a:pPr>
            <a:r>
              <a:rPr lang="en-US" dirty="0">
                <a:solidFill>
                  <a:srgbClr val="00B050"/>
                </a:solidFill>
              </a:rPr>
              <a:t>Properties of a good estimator:</a:t>
            </a:r>
          </a:p>
          <a:p>
            <a:pPr marL="514350" indent="-514350" algn="just">
              <a:buNone/>
            </a:pPr>
            <a:r>
              <a:rPr lang="en-US" dirty="0">
                <a:solidFill>
                  <a:srgbClr val="00B050"/>
                </a:solidFill>
              </a:rPr>
              <a:t> 			1. </a:t>
            </a:r>
            <a:r>
              <a:rPr lang="en-US" dirty="0" err="1">
                <a:solidFill>
                  <a:srgbClr val="00B050"/>
                </a:solidFill>
              </a:rPr>
              <a:t>Unbiasedness</a:t>
            </a:r>
            <a:endParaRPr lang="en-US" dirty="0">
              <a:solidFill>
                <a:srgbClr val="00B050"/>
              </a:solidFill>
            </a:endParaRPr>
          </a:p>
          <a:p>
            <a:pPr marL="514350" indent="-514350" algn="just">
              <a:buNone/>
            </a:pPr>
            <a:r>
              <a:rPr lang="en-US" dirty="0">
                <a:solidFill>
                  <a:srgbClr val="00B050"/>
                </a:solidFill>
              </a:rPr>
              <a:t> 			2. Consistency</a:t>
            </a:r>
          </a:p>
          <a:p>
            <a:pPr marL="514350" indent="-514350" algn="just">
              <a:buNone/>
            </a:pPr>
            <a:r>
              <a:rPr lang="en-US" dirty="0">
                <a:solidFill>
                  <a:srgbClr val="00B050"/>
                </a:solidFill>
              </a:rPr>
              <a:t> 			3. Sufficiency and</a:t>
            </a:r>
          </a:p>
          <a:p>
            <a:pPr marL="514350" indent="-514350" algn="just">
              <a:buNone/>
            </a:pPr>
            <a:r>
              <a:rPr lang="en-US" dirty="0">
                <a:solidFill>
                  <a:srgbClr val="00B050"/>
                </a:solidFill>
              </a:rPr>
              <a:t> 			4. Efficiency</a:t>
            </a:r>
          </a:p>
          <a:p>
            <a:pPr marL="514350" indent="-514350" algn="ctr">
              <a:buNone/>
            </a:pPr>
            <a:endParaRPr lang="en-US" dirty="0"/>
          </a:p>
        </p:txBody>
      </p:sp>
      <p:sp>
        <p:nvSpPr>
          <p:cNvPr id="7" name="TextBox 6"/>
          <p:cNvSpPr txBox="1"/>
          <p:nvPr/>
        </p:nvSpPr>
        <p:spPr>
          <a:xfrm>
            <a:off x="1752600" y="2057400"/>
            <a:ext cx="2438400" cy="400110"/>
          </a:xfrm>
          <a:prstGeom prst="rect">
            <a:avLst/>
          </a:prstGeom>
          <a:noFill/>
        </p:spPr>
        <p:txBody>
          <a:bodyPr wrap="square" rtlCol="0">
            <a:spAutoFit/>
          </a:bodyPr>
          <a:lstStyle/>
          <a:p>
            <a:r>
              <a:rPr lang="en-US" sz="2000" dirty="0"/>
              <a:t>1. Point Estimation</a:t>
            </a:r>
          </a:p>
        </p:txBody>
      </p:sp>
      <p:sp>
        <p:nvSpPr>
          <p:cNvPr id="8" name="TextBox 7"/>
          <p:cNvSpPr txBox="1"/>
          <p:nvPr/>
        </p:nvSpPr>
        <p:spPr>
          <a:xfrm>
            <a:off x="3810000" y="2057400"/>
            <a:ext cx="2590800" cy="400110"/>
          </a:xfrm>
          <a:prstGeom prst="rect">
            <a:avLst/>
          </a:prstGeom>
          <a:noFill/>
        </p:spPr>
        <p:txBody>
          <a:bodyPr wrap="square" rtlCol="0">
            <a:spAutoFit/>
          </a:bodyPr>
          <a:lstStyle/>
          <a:p>
            <a:r>
              <a:rPr lang="en-US" sz="2000" dirty="0"/>
              <a:t>2. Interval Estimation</a:t>
            </a:r>
          </a:p>
        </p:txBody>
      </p:sp>
      <p:cxnSp>
        <p:nvCxnSpPr>
          <p:cNvPr id="10" name="Straight Arrow Connector 9"/>
          <p:cNvCxnSpPr/>
          <p:nvPr/>
        </p:nvCxnSpPr>
        <p:spPr>
          <a:xfrm rot="10800000" flipV="1">
            <a:off x="3352800" y="1752600"/>
            <a:ext cx="457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495800" y="1752600"/>
            <a:ext cx="457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248400" y="2069068"/>
            <a:ext cx="2286000" cy="400110"/>
          </a:xfrm>
          <a:prstGeom prst="rect">
            <a:avLst/>
          </a:prstGeom>
          <a:noFill/>
        </p:spPr>
        <p:txBody>
          <a:bodyPr wrap="square" rtlCol="0">
            <a:spAutoFit/>
          </a:bodyPr>
          <a:lstStyle/>
          <a:p>
            <a:r>
              <a:rPr lang="en-US" sz="2000" dirty="0">
                <a:solidFill>
                  <a:srgbClr val="C00000"/>
                </a:solidFill>
              </a:rPr>
              <a:t>1. Parametric Test</a:t>
            </a:r>
          </a:p>
        </p:txBody>
      </p:sp>
      <p:sp>
        <p:nvSpPr>
          <p:cNvPr id="15" name="TextBox 14"/>
          <p:cNvSpPr txBox="1"/>
          <p:nvPr/>
        </p:nvSpPr>
        <p:spPr>
          <a:xfrm>
            <a:off x="8153400" y="2057400"/>
            <a:ext cx="2971800" cy="400110"/>
          </a:xfrm>
          <a:prstGeom prst="rect">
            <a:avLst/>
          </a:prstGeom>
          <a:noFill/>
        </p:spPr>
        <p:txBody>
          <a:bodyPr wrap="square" rtlCol="0">
            <a:spAutoFit/>
          </a:bodyPr>
          <a:lstStyle/>
          <a:p>
            <a:r>
              <a:rPr lang="en-US" sz="2000" dirty="0">
                <a:solidFill>
                  <a:srgbClr val="C00000"/>
                </a:solidFill>
              </a:rPr>
              <a:t>  2. Non-Parametric Test</a:t>
            </a:r>
          </a:p>
        </p:txBody>
      </p:sp>
      <p:cxnSp>
        <p:nvCxnSpPr>
          <p:cNvPr id="17" name="Straight Arrow Connector 16"/>
          <p:cNvCxnSpPr/>
          <p:nvPr/>
        </p:nvCxnSpPr>
        <p:spPr>
          <a:xfrm rot="10800000" flipV="1">
            <a:off x="7162800" y="1752600"/>
            <a:ext cx="3810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8458200" y="1752600"/>
            <a:ext cx="533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6867CBB-95D1-D2AF-60AB-D35AE2751751}"/>
                  </a:ext>
                </a:extLst>
              </p:cNvPr>
              <p:cNvSpPr>
                <a:spLocks noGrp="1"/>
              </p:cNvSpPr>
              <p:nvPr>
                <p:ph idx="1"/>
              </p:nvPr>
            </p:nvSpPr>
            <p:spPr>
              <a:xfrm>
                <a:off x="0" y="0"/>
                <a:ext cx="12192000" cy="6858000"/>
              </a:xfrm>
            </p:spPr>
            <p:txBody>
              <a:bodyPr/>
              <a:lstStyle/>
              <a:p>
                <a:pPr marL="0" indent="0">
                  <a:buNone/>
                </a:pPr>
                <a:endParaRPr lang="en-US" dirty="0"/>
              </a:p>
              <a:p>
                <a:pPr marL="0" indent="0" algn="just">
                  <a:lnSpc>
                    <a:spcPct val="150000"/>
                  </a:lnSpc>
                  <a:spcBef>
                    <a:spcPts val="0"/>
                  </a:spcBef>
                  <a:buNone/>
                </a:pPr>
                <a:r>
                  <a:rPr lang="en-US" sz="3600" dirty="0">
                    <a:solidFill>
                      <a:srgbClr val="C00000"/>
                    </a:solidFill>
                  </a:rPr>
                  <a:t>Decision:</a:t>
                </a:r>
                <a:r>
                  <a:rPr lang="en-US" sz="3600" dirty="0"/>
                  <a:t> If we use any </a:t>
                </a:r>
                <a:r>
                  <a:rPr lang="en-US" sz="3600" dirty="0">
                    <a:solidFill>
                      <a:srgbClr val="C00000"/>
                    </a:solidFill>
                  </a:rPr>
                  <a:t>software for analysis</a:t>
                </a:r>
                <a:r>
                  <a:rPr lang="en-US" sz="3600" dirty="0"/>
                  <a:t>, then we may take decision as follows:</a:t>
                </a:r>
              </a:p>
              <a:p>
                <a:pPr marL="0" indent="0" algn="just">
                  <a:lnSpc>
                    <a:spcPct val="150000"/>
                  </a:lnSpc>
                  <a:spcBef>
                    <a:spcPts val="0"/>
                  </a:spcBef>
                  <a:buNone/>
                </a:pPr>
                <a:r>
                  <a:rPr lang="en-US" sz="3600" dirty="0"/>
                  <a:t> if </a:t>
                </a:r>
                <a:r>
                  <a:rPr lang="en-US" sz="3600" dirty="0">
                    <a:solidFill>
                      <a:srgbClr val="7030A0"/>
                    </a:solidFill>
                  </a:rPr>
                  <a:t>p-value</a:t>
                </a:r>
                <a:r>
                  <a:rPr lang="en-US" sz="3600" dirty="0">
                    <a:solidFill>
                      <a:srgbClr val="C00000"/>
                    </a:solidFill>
                  </a:rPr>
                  <a:t>&lt;</a:t>
                </a:r>
                <a:r>
                  <a:rPr lang="en-US" sz="3600" dirty="0">
                    <a:solidFill>
                      <a:srgbClr val="7030A0"/>
                    </a:solidFill>
                  </a:rPr>
                  <a:t>level of significance (</a:t>
                </a:r>
                <a14:m>
                  <m:oMath xmlns:m="http://schemas.openxmlformats.org/officeDocument/2006/math">
                    <m:r>
                      <a:rPr lang="el-GR" sz="3600" i="1" dirty="0">
                        <a:solidFill>
                          <a:srgbClr val="7030A0"/>
                        </a:solidFill>
                        <a:latin typeface="Cambria Math" panose="02040503050406030204" pitchFamily="18" charset="0"/>
                        <a:ea typeface="Cambria Math" panose="02040503050406030204" pitchFamily="18" charset="0"/>
                      </a:rPr>
                      <m:t>∝</m:t>
                    </m:r>
                  </m:oMath>
                </a14:m>
                <a:r>
                  <a:rPr lang="en-US" sz="3600" dirty="0">
                    <a:solidFill>
                      <a:srgbClr val="7030A0"/>
                    </a:solidFill>
                  </a:rPr>
                  <a:t>)</a:t>
                </a:r>
                <a:r>
                  <a:rPr lang="en-US" sz="3600" dirty="0"/>
                  <a:t>, then the test will be </a:t>
                </a:r>
                <a:r>
                  <a:rPr lang="en-US" sz="3600" dirty="0">
                    <a:solidFill>
                      <a:srgbClr val="C00000"/>
                    </a:solidFill>
                  </a:rPr>
                  <a:t>significant</a:t>
                </a:r>
                <a:r>
                  <a:rPr lang="en-US" sz="3600" dirty="0"/>
                  <a:t>, and the null hypothesis </a:t>
                </a:r>
                <a14:m>
                  <m:oMath xmlns:m="http://schemas.openxmlformats.org/officeDocument/2006/math">
                    <m:r>
                      <a:rPr lang="en-US" sz="3600" b="0" i="0" smtClean="0">
                        <a:latin typeface="Cambria Math" panose="02040503050406030204" pitchFamily="18" charset="0"/>
                      </a:rPr>
                      <m:t>(</m:t>
                    </m:r>
                    <m:sSub>
                      <m:sSubPr>
                        <m:ctrlPr>
                          <a:rPr lang="en-US" sz="3600" i="1">
                            <a:latin typeface="Cambria Math" panose="02040503050406030204" pitchFamily="18" charset="0"/>
                          </a:rPr>
                        </m:ctrlPr>
                      </m:sSubPr>
                      <m:e>
                        <m:r>
                          <a:rPr lang="en-US" sz="3600" i="1">
                            <a:latin typeface="Cambria Math" panose="02040503050406030204" pitchFamily="18" charset="0"/>
                          </a:rPr>
                          <m:t>𝐻</m:t>
                        </m:r>
                      </m:e>
                      <m:sub>
                        <m:r>
                          <a:rPr lang="en-US" sz="3600" i="1">
                            <a:latin typeface="Cambria Math" panose="02040503050406030204" pitchFamily="18" charset="0"/>
                          </a:rPr>
                          <m:t>0</m:t>
                        </m:r>
                      </m:sub>
                    </m:sSub>
                  </m:oMath>
                </a14:m>
                <a:r>
                  <a:rPr lang="en-US" sz="3600" dirty="0"/>
                  <a:t>) will be </a:t>
                </a:r>
                <a:r>
                  <a:rPr lang="en-US" sz="3600" dirty="0">
                    <a:solidFill>
                      <a:srgbClr val="C00000"/>
                    </a:solidFill>
                  </a:rPr>
                  <a:t>rejected</a:t>
                </a:r>
                <a:r>
                  <a:rPr lang="en-US" sz="3600" dirty="0"/>
                  <a:t>, otherwise accept the null hypothesis, </a:t>
                </a:r>
                <a14:m>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𝐻</m:t>
                        </m:r>
                      </m:e>
                      <m:sub>
                        <m:r>
                          <a:rPr lang="en-US" sz="3600" i="1">
                            <a:latin typeface="Cambria Math" panose="02040503050406030204" pitchFamily="18" charset="0"/>
                          </a:rPr>
                          <m:t>0</m:t>
                        </m:r>
                      </m:sub>
                    </m:sSub>
                  </m:oMath>
                </a14:m>
                <a:r>
                  <a:rPr lang="en-US" sz="3600" dirty="0"/>
                  <a:t>.</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A6867CBB-95D1-D2AF-60AB-D35AE2751751}"/>
                  </a:ext>
                </a:extLst>
              </p:cNvPr>
              <p:cNvSpPr>
                <a:spLocks noGrp="1" noRot="1" noChangeAspect="1" noMove="1" noResize="1" noEditPoints="1" noAdjustHandles="1" noChangeArrowheads="1" noChangeShapeType="1" noTextEdit="1"/>
              </p:cNvSpPr>
              <p:nvPr>
                <p:ph idx="1"/>
              </p:nvPr>
            </p:nvSpPr>
            <p:spPr>
              <a:xfrm>
                <a:off x="0" y="0"/>
                <a:ext cx="12192000" cy="6858000"/>
              </a:xfrm>
              <a:blipFill>
                <a:blip r:embed="rId2"/>
                <a:stretch>
                  <a:fillRect l="-1500" r="-150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0106CE8-E301-D803-B329-67186057D7ED}"/>
              </a:ext>
            </a:extLst>
          </p:cNvPr>
          <p:cNvSpPr>
            <a:spLocks noGrp="1"/>
          </p:cNvSpPr>
          <p:nvPr>
            <p:ph type="sldNum" sz="quarter" idx="12"/>
          </p:nvPr>
        </p:nvSpPr>
        <p:spPr/>
        <p:txBody>
          <a:bodyPr/>
          <a:lstStyle/>
          <a:p>
            <a:fld id="{EA9DBB98-F9ED-4B32-B8C4-0EE2E1AD299A}" type="slidenum">
              <a:rPr lang="en-US" smtClean="0"/>
              <a:t>10</a:t>
            </a:fld>
            <a:endParaRPr lang="en-US"/>
          </a:p>
        </p:txBody>
      </p:sp>
    </p:spTree>
    <p:extLst>
      <p:ext uri="{BB962C8B-B14F-4D97-AF65-F5344CB8AC3E}">
        <p14:creationId xmlns:p14="http://schemas.microsoft.com/office/powerpoint/2010/main" val="3006349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301C04-ABC1-264C-9D43-9267157EDF05}"/>
              </a:ext>
            </a:extLst>
          </p:cNvPr>
          <p:cNvSpPr>
            <a:spLocks noGrp="1"/>
          </p:cNvSpPr>
          <p:nvPr>
            <p:ph idx="1"/>
          </p:nvPr>
        </p:nvSpPr>
        <p:spPr>
          <a:xfrm>
            <a:off x="0" y="0"/>
            <a:ext cx="12192000" cy="6858000"/>
          </a:xfrm>
        </p:spPr>
        <p:txBody>
          <a:bodyPr>
            <a:noAutofit/>
          </a:bodyPr>
          <a:lstStyle/>
          <a:p>
            <a:pPr marL="0" indent="0">
              <a:lnSpc>
                <a:spcPct val="114000"/>
              </a:lnSpc>
              <a:spcBef>
                <a:spcPts val="0"/>
              </a:spcBef>
              <a:buNone/>
            </a:pPr>
            <a:r>
              <a:rPr lang="en-US" sz="3400" dirty="0">
                <a:solidFill>
                  <a:srgbClr val="C00000"/>
                </a:solidFill>
              </a:rPr>
              <a:t>What is Confidence Interval?</a:t>
            </a:r>
          </a:p>
          <a:p>
            <a:pPr marL="0" indent="0" algn="just">
              <a:lnSpc>
                <a:spcPct val="114000"/>
              </a:lnSpc>
              <a:spcBef>
                <a:spcPts val="0"/>
              </a:spcBef>
              <a:buNone/>
            </a:pPr>
            <a:r>
              <a:rPr lang="en-US" sz="3400" dirty="0"/>
              <a:t>	In statistics, a confidence interval (CI) is a range of values used to estimate an unknown statistical parameter, such as a population mean. Rather than reporting a single point estimate (e.g., "the average reading time is 6 hours per day"), a confidence interval provides a range, such as 4 to 6 hours, along with a specified </a:t>
            </a:r>
            <a:r>
              <a:rPr lang="en-US" sz="3400" dirty="0">
                <a:solidFill>
                  <a:srgbClr val="C00000"/>
                </a:solidFill>
              </a:rPr>
              <a:t>confidence level</a:t>
            </a:r>
            <a:r>
              <a:rPr lang="en-US" sz="3400" dirty="0"/>
              <a:t>, typically 95%. This indicates that if the same sampling procedure were </a:t>
            </a:r>
            <a:r>
              <a:rPr lang="en-US" sz="3400" dirty="0">
                <a:solidFill>
                  <a:srgbClr val="C00000"/>
                </a:solidFill>
              </a:rPr>
              <a:t>repeated 100 times</a:t>
            </a:r>
            <a:r>
              <a:rPr lang="en-US" sz="3400" dirty="0"/>
              <a:t>, </a:t>
            </a:r>
            <a:r>
              <a:rPr lang="en-US" sz="3400" dirty="0">
                <a:solidFill>
                  <a:srgbClr val="7030A0"/>
                </a:solidFill>
              </a:rPr>
              <a:t>approximately 95 of the resulting intervals </a:t>
            </a:r>
            <a:r>
              <a:rPr lang="en-US" sz="3400" dirty="0"/>
              <a:t>would be </a:t>
            </a:r>
            <a:r>
              <a:rPr lang="en-US" sz="3400" dirty="0">
                <a:solidFill>
                  <a:srgbClr val="C00000"/>
                </a:solidFill>
              </a:rPr>
              <a:t>expected to contain</a:t>
            </a:r>
            <a:r>
              <a:rPr lang="en-US" sz="3400" dirty="0"/>
              <a:t> the true population mean. </a:t>
            </a:r>
          </a:p>
          <a:p>
            <a:pPr marL="0" indent="0" algn="just">
              <a:lnSpc>
                <a:spcPct val="114000"/>
              </a:lnSpc>
              <a:spcBef>
                <a:spcPts val="0"/>
              </a:spcBef>
              <a:buNone/>
            </a:pPr>
            <a:r>
              <a:rPr lang="en-US" sz="3400" dirty="0"/>
              <a:t>Generally, we use 95%, 99% and 90% confidence level.</a:t>
            </a:r>
          </a:p>
        </p:txBody>
      </p:sp>
      <p:sp>
        <p:nvSpPr>
          <p:cNvPr id="4" name="Slide Number Placeholder 3">
            <a:extLst>
              <a:ext uri="{FF2B5EF4-FFF2-40B4-BE49-F238E27FC236}">
                <a16:creationId xmlns:a16="http://schemas.microsoft.com/office/drawing/2014/main" id="{E67EB4D5-C7A3-30C1-13FB-5C86671E1162}"/>
              </a:ext>
            </a:extLst>
          </p:cNvPr>
          <p:cNvSpPr>
            <a:spLocks noGrp="1"/>
          </p:cNvSpPr>
          <p:nvPr>
            <p:ph type="sldNum" sz="quarter" idx="12"/>
          </p:nvPr>
        </p:nvSpPr>
        <p:spPr/>
        <p:txBody>
          <a:bodyPr/>
          <a:lstStyle/>
          <a:p>
            <a:fld id="{EA9DBB98-F9ED-4B32-B8C4-0EE2E1AD299A}" type="slidenum">
              <a:rPr lang="en-US" smtClean="0"/>
              <a:t>11</a:t>
            </a:fld>
            <a:endParaRPr lang="en-US"/>
          </a:p>
        </p:txBody>
      </p:sp>
    </p:spTree>
    <p:extLst>
      <p:ext uri="{BB962C8B-B14F-4D97-AF65-F5344CB8AC3E}">
        <p14:creationId xmlns:p14="http://schemas.microsoft.com/office/powerpoint/2010/main" val="2995773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4A386E3-ED17-9FB5-3E03-493C3940AC89}"/>
              </a:ext>
            </a:extLst>
          </p:cNvPr>
          <p:cNvPicPr>
            <a:picLocks noGrp="1" noChangeAspect="1"/>
          </p:cNvPicPr>
          <p:nvPr>
            <p:ph idx="1"/>
          </p:nvPr>
        </p:nvPicPr>
        <p:blipFill>
          <a:blip r:embed="rId2"/>
          <a:stretch>
            <a:fillRect/>
          </a:stretch>
        </p:blipFill>
        <p:spPr>
          <a:xfrm>
            <a:off x="462183" y="171332"/>
            <a:ext cx="10891617" cy="6477266"/>
          </a:xfrm>
          <a:prstGeom prst="rect">
            <a:avLst/>
          </a:prstGeom>
        </p:spPr>
      </p:pic>
      <p:sp>
        <p:nvSpPr>
          <p:cNvPr id="4" name="Slide Number Placeholder 3">
            <a:extLst>
              <a:ext uri="{FF2B5EF4-FFF2-40B4-BE49-F238E27FC236}">
                <a16:creationId xmlns:a16="http://schemas.microsoft.com/office/drawing/2014/main" id="{3A007105-BB3F-7AC9-2C22-C0B2DADC226D}"/>
              </a:ext>
            </a:extLst>
          </p:cNvPr>
          <p:cNvSpPr>
            <a:spLocks noGrp="1"/>
          </p:cNvSpPr>
          <p:nvPr>
            <p:ph type="sldNum" sz="quarter" idx="12"/>
          </p:nvPr>
        </p:nvSpPr>
        <p:spPr/>
        <p:txBody>
          <a:bodyPr/>
          <a:lstStyle/>
          <a:p>
            <a:fld id="{EA9DBB98-F9ED-4B32-B8C4-0EE2E1AD299A}" type="slidenum">
              <a:rPr lang="en-US" smtClean="0"/>
              <a:t>12</a:t>
            </a:fld>
            <a:endParaRPr lang="en-US"/>
          </a:p>
        </p:txBody>
      </p:sp>
    </p:spTree>
    <p:extLst>
      <p:ext uri="{BB962C8B-B14F-4D97-AF65-F5344CB8AC3E}">
        <p14:creationId xmlns:p14="http://schemas.microsoft.com/office/powerpoint/2010/main" val="3349298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66212ED-ACA1-35EB-74E1-AB21D9A59539}"/>
                  </a:ext>
                </a:extLst>
              </p:cNvPr>
              <p:cNvSpPr>
                <a:spLocks noGrp="1"/>
              </p:cNvSpPr>
              <p:nvPr>
                <p:ph idx="1"/>
              </p:nvPr>
            </p:nvSpPr>
            <p:spPr>
              <a:xfrm>
                <a:off x="0" y="0"/>
                <a:ext cx="12192000" cy="6858000"/>
              </a:xfrm>
            </p:spPr>
            <p:txBody>
              <a:bodyPr/>
              <a:lstStyle/>
              <a:p>
                <a:pPr marL="0" indent="0">
                  <a:buNone/>
                </a:pPr>
                <a:endParaRPr lang="en-US" sz="3600" dirty="0">
                  <a:solidFill>
                    <a:srgbClr val="C00000"/>
                  </a:solidFill>
                </a:endParaRPr>
              </a:p>
              <a:p>
                <a:pPr marL="0" indent="0">
                  <a:buNone/>
                </a:pPr>
                <a:r>
                  <a:rPr lang="en-US" sz="3600" dirty="0">
                    <a:solidFill>
                      <a:srgbClr val="C00000"/>
                    </a:solidFill>
                  </a:rPr>
                  <a:t>Construction of 95% CI.</a:t>
                </a:r>
              </a:p>
              <a:p>
                <a:pPr marL="0" indent="0">
                  <a:buNone/>
                </a:pPr>
                <a:endParaRPr lang="en-US" dirty="0"/>
              </a:p>
              <a:p>
                <a:pPr marL="0" indent="0">
                  <a:buNone/>
                </a:pPr>
                <a:endParaRPr lang="en-US" dirty="0"/>
              </a:p>
              <a:p>
                <a:pPr marL="0" indent="0">
                  <a:buNone/>
                </a:pPr>
                <a:r>
                  <a:rPr lang="en-US" dirty="0"/>
                  <a:t>Where,</a:t>
                </a:r>
              </a:p>
              <a:p>
                <a:pPr marL="0" indent="0">
                  <a:buNone/>
                </a:pPr>
                <a:r>
                  <a:rPr lang="en-US" dirty="0"/>
                  <a:t>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i="1">
                        <a:latin typeface="Cambria Math" panose="02040503050406030204" pitchFamily="18" charset="0"/>
                      </a:rPr>
                      <m:t>=</m:t>
                    </m:r>
                  </m:oMath>
                </a14:m>
                <a:r>
                  <a:rPr lang="en-US" dirty="0"/>
                  <a:t> Sample mean</a:t>
                </a:r>
              </a:p>
              <a:p>
                <a:pPr marL="0" indent="0">
                  <a:buNone/>
                </a:pPr>
                <a:r>
                  <a:rPr lang="en-US" dirty="0"/>
                  <a:t>	Z =  Confidence level value</a:t>
                </a:r>
              </a:p>
              <a:p>
                <a:pPr marL="0" indent="0">
                  <a:buNone/>
                </a:pPr>
                <a:r>
                  <a:rPr lang="en-US" dirty="0"/>
                  <a:t>	S = Sample standard deviation</a:t>
                </a:r>
              </a:p>
              <a:p>
                <a:pPr marL="0" indent="0">
                  <a:buNone/>
                </a:pPr>
                <a:r>
                  <a:rPr lang="en-US" dirty="0"/>
                  <a:t>	n = Sample size</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866212ED-ACA1-35EB-74E1-AB21D9A59539}"/>
                  </a:ext>
                </a:extLst>
              </p:cNvPr>
              <p:cNvSpPr>
                <a:spLocks noGrp="1" noRot="1" noChangeAspect="1" noMove="1" noResize="1" noEditPoints="1" noAdjustHandles="1" noChangeArrowheads="1" noChangeShapeType="1" noTextEdit="1"/>
              </p:cNvSpPr>
              <p:nvPr>
                <p:ph idx="1"/>
              </p:nvPr>
            </p:nvSpPr>
            <p:spPr>
              <a:xfrm>
                <a:off x="0" y="0"/>
                <a:ext cx="12192000" cy="6858000"/>
              </a:xfrm>
              <a:blipFill>
                <a:blip r:embed="rId2"/>
                <a:stretch>
                  <a:fillRect l="-150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7BF14F6-E518-6260-E7C8-E015ABBC86D8}"/>
              </a:ext>
            </a:extLst>
          </p:cNvPr>
          <p:cNvSpPr>
            <a:spLocks noGrp="1"/>
          </p:cNvSpPr>
          <p:nvPr>
            <p:ph type="sldNum" sz="quarter" idx="12"/>
          </p:nvPr>
        </p:nvSpPr>
        <p:spPr/>
        <p:txBody>
          <a:bodyPr/>
          <a:lstStyle/>
          <a:p>
            <a:fld id="{EA9DBB98-F9ED-4B32-B8C4-0EE2E1AD299A}" type="slidenum">
              <a:rPr lang="en-US" smtClean="0"/>
              <a:t>13</a:t>
            </a:fld>
            <a:endParaRPr lang="en-US"/>
          </a:p>
        </p:txBody>
      </p:sp>
      <p:pic>
        <p:nvPicPr>
          <p:cNvPr id="5" name="Picture 4">
            <a:extLst>
              <a:ext uri="{FF2B5EF4-FFF2-40B4-BE49-F238E27FC236}">
                <a16:creationId xmlns:a16="http://schemas.microsoft.com/office/drawing/2014/main" id="{7876B47A-17D2-CDF5-D03C-D6E0B72D3C3B}"/>
              </a:ext>
            </a:extLst>
          </p:cNvPr>
          <p:cNvPicPr>
            <a:picLocks noChangeAspect="1"/>
          </p:cNvPicPr>
          <p:nvPr/>
        </p:nvPicPr>
        <p:blipFill>
          <a:blip r:embed="rId3"/>
          <a:stretch>
            <a:fillRect/>
          </a:stretch>
        </p:blipFill>
        <p:spPr>
          <a:xfrm>
            <a:off x="4551409" y="1105800"/>
            <a:ext cx="5786669" cy="1920240"/>
          </a:xfrm>
          <a:prstGeom prst="rect">
            <a:avLst/>
          </a:prstGeom>
        </p:spPr>
      </p:pic>
    </p:spTree>
    <p:extLst>
      <p:ext uri="{BB962C8B-B14F-4D97-AF65-F5344CB8AC3E}">
        <p14:creationId xmlns:p14="http://schemas.microsoft.com/office/powerpoint/2010/main" val="2549905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1876B03-8938-B4EC-B322-AF2FE21F7C9C}"/>
                  </a:ext>
                </a:extLst>
              </p:cNvPr>
              <p:cNvSpPr>
                <a:spLocks noGrp="1"/>
              </p:cNvSpPr>
              <p:nvPr>
                <p:ph idx="1"/>
              </p:nvPr>
            </p:nvSpPr>
            <p:spPr>
              <a:xfrm>
                <a:off x="0" y="0"/>
                <a:ext cx="12192000" cy="6858000"/>
              </a:xfrm>
            </p:spPr>
            <p:txBody>
              <a:bodyPr>
                <a:normAutofit/>
              </a:bodyPr>
              <a:lstStyle/>
              <a:p>
                <a:pPr marL="0" indent="0" algn="just">
                  <a:buNone/>
                </a:pPr>
                <a:r>
                  <a:rPr lang="en-US" sz="3600" dirty="0">
                    <a:solidFill>
                      <a:srgbClr val="C00000"/>
                    </a:solidFill>
                  </a:rPr>
                  <a:t>Construct a 95% CI for population mean for the following information:</a:t>
                </a:r>
              </a:p>
              <a:p>
                <a:pPr marL="0" indent="0">
                  <a:buNone/>
                </a:pPr>
                <a:endParaRPr lang="en-US" sz="1000" dirty="0"/>
              </a:p>
              <a:p>
                <a:pPr marL="0" indent="0">
                  <a:buNone/>
                </a:pPr>
                <a:r>
                  <a:rPr lang="en-US" sz="3600" dirty="0"/>
                  <a:t>    Sample mean (</a:t>
                </a:r>
                <a14:m>
                  <m:oMath xmlns:m="http://schemas.openxmlformats.org/officeDocument/2006/math">
                    <m:acc>
                      <m:accPr>
                        <m:chr m:val="̅"/>
                        <m:ctrlPr>
                          <a:rPr lang="en-US" sz="3600" i="1">
                            <a:latin typeface="Cambria Math" panose="02040503050406030204" pitchFamily="18" charset="0"/>
                          </a:rPr>
                        </m:ctrlPr>
                      </m:accPr>
                      <m:e>
                        <m:r>
                          <a:rPr lang="en-US" sz="3600" i="1">
                            <a:latin typeface="Cambria Math" panose="02040503050406030204" pitchFamily="18" charset="0"/>
                          </a:rPr>
                          <m:t>𝑥</m:t>
                        </m:r>
                      </m:e>
                    </m:acc>
                  </m:oMath>
                </a14:m>
                <a:r>
                  <a:rPr lang="en-US" sz="3600" dirty="0"/>
                  <a:t>) = 86 kg</a:t>
                </a:r>
              </a:p>
              <a:p>
                <a:pPr marL="0" indent="0">
                  <a:buNone/>
                </a:pPr>
                <a:r>
                  <a:rPr lang="en-US" sz="3600" dirty="0"/>
                  <a:t>    Sample standard deviation (S) = 6.2 kg</a:t>
                </a:r>
              </a:p>
              <a:p>
                <a:pPr marL="0" indent="0">
                  <a:buNone/>
                </a:pPr>
                <a:r>
                  <a:rPr lang="en-US" sz="3600" dirty="0"/>
                  <a:t>    Sample size (n) = 46</a:t>
                </a:r>
              </a:p>
              <a:p>
                <a:pPr marL="0" indent="0">
                  <a:buNone/>
                </a:pPr>
                <a:endParaRPr lang="en-US" sz="3600" dirty="0"/>
              </a:p>
            </p:txBody>
          </p:sp>
        </mc:Choice>
        <mc:Fallback xmlns="">
          <p:sp>
            <p:nvSpPr>
              <p:cNvPr id="3" name="Content Placeholder 2">
                <a:extLst>
                  <a:ext uri="{FF2B5EF4-FFF2-40B4-BE49-F238E27FC236}">
                    <a16:creationId xmlns:a16="http://schemas.microsoft.com/office/drawing/2014/main" id="{D1876B03-8938-B4EC-B322-AF2FE21F7C9C}"/>
                  </a:ext>
                </a:extLst>
              </p:cNvPr>
              <p:cNvSpPr>
                <a:spLocks noGrp="1" noRot="1" noChangeAspect="1" noMove="1" noResize="1" noEditPoints="1" noAdjustHandles="1" noChangeArrowheads="1" noChangeShapeType="1" noTextEdit="1"/>
              </p:cNvSpPr>
              <p:nvPr>
                <p:ph idx="1"/>
              </p:nvPr>
            </p:nvSpPr>
            <p:spPr>
              <a:xfrm>
                <a:off x="0" y="0"/>
                <a:ext cx="12192000" cy="6858000"/>
              </a:xfrm>
              <a:blipFill>
                <a:blip r:embed="rId2"/>
                <a:stretch>
                  <a:fillRect l="-1500" t="-2044" r="-150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33136FD-B83A-3E06-58A6-A2E6911C0BB0}"/>
              </a:ext>
            </a:extLst>
          </p:cNvPr>
          <p:cNvSpPr>
            <a:spLocks noGrp="1"/>
          </p:cNvSpPr>
          <p:nvPr>
            <p:ph type="sldNum" sz="quarter" idx="12"/>
          </p:nvPr>
        </p:nvSpPr>
        <p:spPr/>
        <p:txBody>
          <a:bodyPr/>
          <a:lstStyle/>
          <a:p>
            <a:fld id="{EA9DBB98-F9ED-4B32-B8C4-0EE2E1AD299A}" type="slidenum">
              <a:rPr lang="en-US" smtClean="0"/>
              <a:t>14</a:t>
            </a:fld>
            <a:endParaRPr lang="en-US"/>
          </a:p>
        </p:txBody>
      </p:sp>
      <p:pic>
        <p:nvPicPr>
          <p:cNvPr id="7" name="Picture 6">
            <a:extLst>
              <a:ext uri="{FF2B5EF4-FFF2-40B4-BE49-F238E27FC236}">
                <a16:creationId xmlns:a16="http://schemas.microsoft.com/office/drawing/2014/main" id="{7049F050-9053-139C-2B0C-5383DEF49A25}"/>
              </a:ext>
            </a:extLst>
          </p:cNvPr>
          <p:cNvPicPr>
            <a:picLocks noChangeAspect="1"/>
          </p:cNvPicPr>
          <p:nvPr/>
        </p:nvPicPr>
        <p:blipFill>
          <a:blip r:embed="rId3"/>
          <a:stretch>
            <a:fillRect/>
          </a:stretch>
        </p:blipFill>
        <p:spPr>
          <a:xfrm>
            <a:off x="958491" y="3429000"/>
            <a:ext cx="10395310" cy="2790825"/>
          </a:xfrm>
          <a:prstGeom prst="rect">
            <a:avLst/>
          </a:prstGeom>
        </p:spPr>
      </p:pic>
    </p:spTree>
    <p:extLst>
      <p:ext uri="{BB962C8B-B14F-4D97-AF65-F5344CB8AC3E}">
        <p14:creationId xmlns:p14="http://schemas.microsoft.com/office/powerpoint/2010/main" val="3315987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2F3F6B-09E5-8E5C-1F4F-330E2F0ABB0B}"/>
              </a:ext>
            </a:extLst>
          </p:cNvPr>
          <p:cNvSpPr>
            <a:spLocks noGrp="1"/>
          </p:cNvSpPr>
          <p:nvPr>
            <p:ph idx="1"/>
          </p:nvPr>
        </p:nvSpPr>
        <p:spPr>
          <a:xfrm>
            <a:off x="0" y="0"/>
            <a:ext cx="12192000" cy="6858000"/>
          </a:xfrm>
        </p:spPr>
        <p:txBody>
          <a:bodyPr>
            <a:normAutofit/>
          </a:bodyPr>
          <a:lstStyle/>
          <a:p>
            <a:pPr marL="0" marR="0" algn="just">
              <a:lnSpc>
                <a:spcPct val="125000"/>
              </a:lnSpc>
              <a:buNone/>
              <a:tabLst>
                <a:tab pos="285750" algn="l"/>
                <a:tab pos="514350" algn="l"/>
              </a:tabLst>
            </a:pPr>
            <a:endParaRPr lang="en-US" sz="1000" dirty="0">
              <a:solidFill>
                <a:srgbClr val="C00000"/>
              </a:solidFill>
              <a:effectLst/>
              <a:latin typeface="Times New Roman" panose="02020603050405020304" pitchFamily="18" charset="0"/>
              <a:ea typeface="Times New Roman" panose="02020603050405020304" pitchFamily="18" charset="0"/>
            </a:endParaRPr>
          </a:p>
          <a:p>
            <a:pPr marL="0" marR="0" algn="just">
              <a:lnSpc>
                <a:spcPct val="125000"/>
              </a:lnSpc>
              <a:buNone/>
              <a:tabLst>
                <a:tab pos="285750" algn="l"/>
                <a:tab pos="514350" algn="l"/>
              </a:tabLst>
            </a:pPr>
            <a:r>
              <a:rPr lang="en-US" sz="3400" dirty="0">
                <a:solidFill>
                  <a:srgbClr val="C00000"/>
                </a:solidFill>
                <a:effectLst/>
                <a:latin typeface="Times New Roman" panose="02020603050405020304" pitchFamily="18" charset="0"/>
                <a:ea typeface="Times New Roman" panose="02020603050405020304" pitchFamily="18" charset="0"/>
              </a:rPr>
              <a:t>Problem: </a:t>
            </a:r>
            <a:r>
              <a:rPr lang="en-US" sz="3400" dirty="0">
                <a:effectLst/>
                <a:latin typeface="Times New Roman" panose="02020603050405020304" pitchFamily="18" charset="0"/>
                <a:ea typeface="Times New Roman" panose="02020603050405020304" pitchFamily="18" charset="0"/>
              </a:rPr>
              <a:t>Suppose, the obtained marks of 10 randomly selected students of CSE department of statistics of 59 batch are </a:t>
            </a:r>
          </a:p>
          <a:p>
            <a:pPr marL="0" marR="0" algn="just">
              <a:lnSpc>
                <a:spcPct val="125000"/>
              </a:lnSpc>
              <a:buNone/>
              <a:tabLst>
                <a:tab pos="285750" algn="l"/>
                <a:tab pos="514350" algn="l"/>
              </a:tabLst>
            </a:pPr>
            <a:r>
              <a:rPr lang="en-US" sz="3400" dirty="0">
                <a:effectLst/>
                <a:latin typeface="Times New Roman" panose="02020603050405020304" pitchFamily="18" charset="0"/>
                <a:ea typeface="Times New Roman" panose="02020603050405020304" pitchFamily="18" charset="0"/>
              </a:rPr>
              <a:t>				63, 63, 66, 70, 70, 67, 71, 68, 69 and 71 respectively.</a:t>
            </a:r>
          </a:p>
          <a:p>
            <a:pPr marL="0" marR="0" algn="just">
              <a:lnSpc>
                <a:spcPct val="125000"/>
              </a:lnSpc>
              <a:buNone/>
              <a:tabLst>
                <a:tab pos="285750" algn="l"/>
                <a:tab pos="514350" algn="l"/>
              </a:tabLst>
            </a:pPr>
            <a:r>
              <a:rPr lang="en-US" sz="3400" dirty="0">
                <a:effectLst/>
                <a:latin typeface="Times New Roman" panose="02020603050405020304" pitchFamily="18" charset="0"/>
                <a:ea typeface="Times New Roman" panose="02020603050405020304" pitchFamily="18" charset="0"/>
              </a:rPr>
              <a:t>On the basis of the above data could we consider that the </a:t>
            </a:r>
            <a:r>
              <a:rPr lang="en-US" sz="3400" dirty="0">
                <a:solidFill>
                  <a:srgbClr val="FF0000"/>
                </a:solidFill>
                <a:effectLst/>
                <a:latin typeface="Times New Roman" panose="02020603050405020304" pitchFamily="18" charset="0"/>
                <a:ea typeface="Times New Roman" panose="02020603050405020304" pitchFamily="18" charset="0"/>
              </a:rPr>
              <a:t>average marks of the batch is 66 </a:t>
            </a:r>
            <a:r>
              <a:rPr lang="en-US" sz="3400" dirty="0">
                <a:effectLst/>
                <a:latin typeface="Times New Roman" panose="02020603050405020304" pitchFamily="18" charset="0"/>
                <a:ea typeface="Times New Roman" panose="02020603050405020304" pitchFamily="18" charset="0"/>
              </a:rPr>
              <a:t>with sample standard deviation 3.011?</a:t>
            </a:r>
          </a:p>
          <a:p>
            <a:pPr marL="0" marR="0" algn="just">
              <a:lnSpc>
                <a:spcPct val="125000"/>
              </a:lnSpc>
              <a:buNone/>
              <a:tabLst>
                <a:tab pos="285750" algn="l"/>
                <a:tab pos="514350" algn="l"/>
              </a:tabLst>
            </a:pPr>
            <a:endParaRPr lang="en-US" sz="1000" dirty="0">
              <a:effectLst/>
              <a:latin typeface="Times New Roman" panose="02020603050405020304" pitchFamily="18" charset="0"/>
              <a:ea typeface="Times New Roman" panose="02020603050405020304" pitchFamily="18" charset="0"/>
            </a:endParaRPr>
          </a:p>
          <a:p>
            <a:pPr marL="0" marR="0" algn="just">
              <a:lnSpc>
                <a:spcPct val="125000"/>
              </a:lnSpc>
              <a:buNone/>
              <a:tabLst>
                <a:tab pos="285750" algn="l"/>
                <a:tab pos="514350" algn="l"/>
              </a:tabLst>
            </a:pPr>
            <a:r>
              <a:rPr lang="en-US" sz="3400" dirty="0">
                <a:solidFill>
                  <a:srgbClr val="C00000"/>
                </a:solidFill>
                <a:effectLst/>
                <a:latin typeface="Times New Roman" panose="02020603050405020304" pitchFamily="18" charset="0"/>
                <a:ea typeface="Times New Roman" panose="02020603050405020304" pitchFamily="18" charset="0"/>
              </a:rPr>
              <a:t>Solution: </a:t>
            </a:r>
            <a:r>
              <a:rPr lang="en-US" sz="3400" dirty="0">
                <a:effectLst/>
                <a:latin typeface="Times New Roman" panose="02020603050405020304" pitchFamily="18" charset="0"/>
                <a:ea typeface="Times New Roman" panose="02020603050405020304" pitchFamily="18" charset="0"/>
              </a:rPr>
              <a:t>Here, H</a:t>
            </a:r>
            <a:r>
              <a:rPr lang="en-US" sz="3400" baseline="-25000" dirty="0">
                <a:effectLst/>
                <a:latin typeface="Times New Roman" panose="02020603050405020304" pitchFamily="18" charset="0"/>
                <a:ea typeface="Times New Roman" panose="02020603050405020304" pitchFamily="18" charset="0"/>
              </a:rPr>
              <a:t>0</a:t>
            </a:r>
            <a:r>
              <a:rPr lang="en-US" sz="3400" dirty="0">
                <a:effectLst/>
                <a:latin typeface="Times New Roman" panose="02020603050405020304" pitchFamily="18" charset="0"/>
                <a:ea typeface="Times New Roman" panose="02020603050405020304" pitchFamily="18" charset="0"/>
              </a:rPr>
              <a:t> : µ = 66 and  H</a:t>
            </a:r>
            <a:r>
              <a:rPr lang="en-US" sz="3400" baseline="-25000" dirty="0">
                <a:effectLst/>
                <a:latin typeface="Times New Roman" panose="02020603050405020304" pitchFamily="18" charset="0"/>
                <a:ea typeface="Times New Roman" panose="02020603050405020304" pitchFamily="18" charset="0"/>
              </a:rPr>
              <a:t>1</a:t>
            </a:r>
            <a:r>
              <a:rPr lang="en-US" sz="3400" dirty="0">
                <a:effectLst/>
                <a:latin typeface="Times New Roman" panose="02020603050405020304" pitchFamily="18" charset="0"/>
                <a:ea typeface="Times New Roman" panose="02020603050405020304" pitchFamily="18" charset="0"/>
              </a:rPr>
              <a:t> : µ </a:t>
            </a:r>
            <a:r>
              <a:rPr lang="en-US" sz="3400" dirty="0">
                <a:effectLst/>
                <a:latin typeface="Times New Roman" panose="02020603050405020304" pitchFamily="18" charset="0"/>
                <a:ea typeface="Times New Roman" panose="02020603050405020304" pitchFamily="18" charset="0"/>
                <a:sym typeface="Symbol" panose="05050102010706020507" pitchFamily="18" charset="2"/>
              </a:rPr>
              <a:t></a:t>
            </a:r>
            <a:r>
              <a:rPr lang="en-US" sz="3400" dirty="0">
                <a:effectLst/>
                <a:latin typeface="Times New Roman" panose="02020603050405020304" pitchFamily="18" charset="0"/>
                <a:ea typeface="Times New Roman" panose="02020603050405020304" pitchFamily="18" charset="0"/>
              </a:rPr>
              <a:t> 66</a:t>
            </a:r>
          </a:p>
          <a:p>
            <a:pPr marL="0" indent="0">
              <a:buNone/>
            </a:pPr>
            <a:endParaRPr lang="en-US" sz="3400" dirty="0"/>
          </a:p>
        </p:txBody>
      </p:sp>
      <p:sp>
        <p:nvSpPr>
          <p:cNvPr id="4" name="Slide Number Placeholder 3">
            <a:extLst>
              <a:ext uri="{FF2B5EF4-FFF2-40B4-BE49-F238E27FC236}">
                <a16:creationId xmlns:a16="http://schemas.microsoft.com/office/drawing/2014/main" id="{EDE9C8EB-D9F7-34D9-339B-187008068D26}"/>
              </a:ext>
            </a:extLst>
          </p:cNvPr>
          <p:cNvSpPr>
            <a:spLocks noGrp="1"/>
          </p:cNvSpPr>
          <p:nvPr>
            <p:ph type="sldNum" sz="quarter" idx="12"/>
          </p:nvPr>
        </p:nvSpPr>
        <p:spPr/>
        <p:txBody>
          <a:bodyPr/>
          <a:lstStyle/>
          <a:p>
            <a:fld id="{EA9DBB98-F9ED-4B32-B8C4-0EE2E1AD299A}" type="slidenum">
              <a:rPr lang="en-US" smtClean="0"/>
              <a:t>15</a:t>
            </a:fld>
            <a:endParaRPr lang="en-US"/>
          </a:p>
        </p:txBody>
      </p:sp>
    </p:spTree>
    <p:extLst>
      <p:ext uri="{BB962C8B-B14F-4D97-AF65-F5344CB8AC3E}">
        <p14:creationId xmlns:p14="http://schemas.microsoft.com/office/powerpoint/2010/main" val="2882143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8889FB4-22C5-4728-1D31-D3EEE9E2F976}"/>
              </a:ext>
            </a:extLst>
          </p:cNvPr>
          <p:cNvSpPr>
            <a:spLocks noGrp="1"/>
          </p:cNvSpPr>
          <p:nvPr>
            <p:ph type="sldNum" sz="quarter" idx="12"/>
          </p:nvPr>
        </p:nvSpPr>
        <p:spPr/>
        <p:txBody>
          <a:bodyPr/>
          <a:lstStyle/>
          <a:p>
            <a:fld id="{EA9DBB98-F9ED-4B32-B8C4-0EE2E1AD299A}" type="slidenum">
              <a:rPr lang="en-US" smtClean="0"/>
              <a:t>16</a:t>
            </a:fld>
            <a:endParaRPr lang="en-US"/>
          </a:p>
        </p:txBody>
      </p:sp>
      <mc:AlternateContent xmlns:mc="http://schemas.openxmlformats.org/markup-compatibility/2006" xmlns:a14="http://schemas.microsoft.com/office/drawing/2010/main">
        <mc:Choice Requires="a14">
          <p:sp>
            <p:nvSpPr>
              <p:cNvPr id="20" name="Content Placeholder 19">
                <a:extLst>
                  <a:ext uri="{FF2B5EF4-FFF2-40B4-BE49-F238E27FC236}">
                    <a16:creationId xmlns:a16="http://schemas.microsoft.com/office/drawing/2014/main" id="{47492752-4B4C-343E-EF18-D0144F36A057}"/>
                  </a:ext>
                </a:extLst>
              </p:cNvPr>
              <p:cNvSpPr>
                <a:spLocks noGrp="1"/>
              </p:cNvSpPr>
              <p:nvPr>
                <p:ph idx="1"/>
              </p:nvPr>
            </p:nvSpPr>
            <p:spPr>
              <a:xfrm>
                <a:off x="0" y="0"/>
                <a:ext cx="12192000" cy="6858000"/>
              </a:xfrm>
            </p:spPr>
            <p:txBody>
              <a:bodyPr>
                <a:normAutofit/>
              </a:bodyPr>
              <a:lstStyle/>
              <a:p>
                <a:pPr marL="0" indent="0">
                  <a:buNone/>
                </a:pPr>
                <a:endParaRPr lang="en-US" sz="1000" dirty="0">
                  <a:latin typeface="Times New Roman" panose="02020603050405020304" pitchFamily="18" charset="0"/>
                  <a:cs typeface="Times New Roman" panose="02020603050405020304" pitchFamily="18" charset="0"/>
                </a:endParaRPr>
              </a:p>
              <a:p>
                <a:pPr marL="0" indent="0">
                  <a:buNone/>
                </a:pPr>
                <a:endParaRPr lang="en-US" sz="1000" dirty="0">
                  <a:latin typeface="Times New Roman" panose="02020603050405020304" pitchFamily="18" charset="0"/>
                  <a:cs typeface="Times New Roman" panose="02020603050405020304" pitchFamily="18" charset="0"/>
                </a:endParaRPr>
              </a:p>
              <a:p>
                <a:pPr marL="0" indent="0">
                  <a:buNone/>
                </a:pPr>
                <a:r>
                  <a:rPr lang="en-US" sz="3200" dirty="0">
                    <a:latin typeface="Times New Roman" panose="02020603050405020304" pitchFamily="18" charset="0"/>
                    <a:cs typeface="Times New Roman" panose="02020603050405020304" pitchFamily="18" charset="0"/>
                  </a:rPr>
                  <a:t>Sample mean, </a:t>
                </a:r>
                <a14:m>
                  <m:oMath xmlns:m="http://schemas.openxmlformats.org/officeDocument/2006/math">
                    <m:acc>
                      <m:accPr>
                        <m:chr m:val="̅"/>
                        <m:ctrlPr>
                          <a:rPr lang="en-US" sz="3200" i="1" smtClean="0">
                            <a:latin typeface="Cambria Math" panose="02040503050406030204" pitchFamily="18" charset="0"/>
                          </a:rPr>
                        </m:ctrlPr>
                      </m:accPr>
                      <m:e>
                        <m:r>
                          <a:rPr lang="en-US" sz="3200" b="0" i="1" smtClean="0">
                            <a:latin typeface="Cambria Math" panose="02040503050406030204" pitchFamily="18" charset="0"/>
                          </a:rPr>
                          <m:t>𝑥</m:t>
                        </m:r>
                      </m:e>
                    </m:acc>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nary>
                          <m:naryPr>
                            <m:chr m:val="∑"/>
                            <m:subHide m:val="on"/>
                            <m:supHide m:val="on"/>
                            <m:ctrlPr>
                              <a:rPr lang="en-US" sz="3200" b="0" i="1" smtClean="0">
                                <a:latin typeface="Cambria Math" panose="02040503050406030204" pitchFamily="18" charset="0"/>
                              </a:rPr>
                            </m:ctrlPr>
                          </m:naryPr>
                          <m:sub/>
                          <m:sup/>
                          <m:e>
                            <m:r>
                              <a:rPr lang="en-US" sz="3200" b="0" i="1" smtClean="0">
                                <a:latin typeface="Cambria Math" panose="02040503050406030204" pitchFamily="18" charset="0"/>
                              </a:rPr>
                              <m:t>𝑥</m:t>
                            </m:r>
                          </m:e>
                        </m:nary>
                      </m:num>
                      <m:den>
                        <m:r>
                          <a:rPr lang="en-US" sz="3200" b="0" i="1" smtClean="0">
                            <a:latin typeface="Cambria Math" panose="02040503050406030204" pitchFamily="18" charset="0"/>
                          </a:rPr>
                          <m:t>𝑛</m:t>
                        </m:r>
                      </m:den>
                    </m:f>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678</m:t>
                        </m:r>
                      </m:num>
                      <m:den>
                        <m:r>
                          <a:rPr lang="en-US" sz="3200" b="0" i="1" smtClean="0">
                            <a:latin typeface="Cambria Math" panose="02040503050406030204" pitchFamily="18" charset="0"/>
                          </a:rPr>
                          <m:t>10</m:t>
                        </m:r>
                      </m:den>
                    </m:f>
                  </m:oMath>
                </a14:m>
                <a:r>
                  <a:rPr lang="en-US" sz="3200" dirty="0">
                    <a:latin typeface="Times New Roman" panose="02020603050405020304" pitchFamily="18" charset="0"/>
                    <a:cs typeface="Times New Roman" panose="02020603050405020304" pitchFamily="18" charset="0"/>
                  </a:rPr>
                  <a:t>= 67.8   </a:t>
                </a:r>
              </a:p>
              <a:p>
                <a:pPr marL="0" indent="0">
                  <a:buNone/>
                </a:pPr>
                <a:r>
                  <a:rPr lang="en-US" sz="3200" dirty="0">
                    <a:latin typeface="Times New Roman" panose="02020603050405020304" pitchFamily="18" charset="0"/>
                    <a:cs typeface="Times New Roman" panose="02020603050405020304" pitchFamily="18" charset="0"/>
                  </a:rPr>
                  <a:t>Given, Sample Standard Deviation, S = 3.011</a:t>
                </a:r>
              </a:p>
              <a:p>
                <a:pPr marL="0" indent="0">
                  <a:buNone/>
                </a:pPr>
                <a:endParaRPr lang="en-US" sz="3200" dirty="0">
                  <a:latin typeface="Times New Roman" panose="02020603050405020304" pitchFamily="18" charset="0"/>
                  <a:cs typeface="Times New Roman" panose="02020603050405020304" pitchFamily="18" charset="0"/>
                </a:endParaRPr>
              </a:p>
              <a:p>
                <a:pPr marL="0" indent="0">
                  <a:buNone/>
                </a:pPr>
                <a:endParaRPr lang="en-US" sz="3200" dirty="0">
                  <a:latin typeface="Times New Roman" panose="02020603050405020304" pitchFamily="18" charset="0"/>
                  <a:cs typeface="Times New Roman" panose="02020603050405020304" pitchFamily="18" charset="0"/>
                </a:endParaRPr>
              </a:p>
              <a:p>
                <a:pPr marL="0" indent="0">
                  <a:buNone/>
                </a:pPr>
                <a:endParaRPr lang="en-US" sz="3200" dirty="0">
                  <a:latin typeface="Times New Roman" panose="02020603050405020304" pitchFamily="18" charset="0"/>
                  <a:cs typeface="Times New Roman" panose="02020603050405020304" pitchFamily="18" charset="0"/>
                </a:endParaRPr>
              </a:p>
              <a:p>
                <a:pPr marL="0" indent="0">
                  <a:buNone/>
                </a:pPr>
                <a:endParaRPr lang="en-US" sz="1500" dirty="0">
                  <a:latin typeface="Times New Roman" panose="02020603050405020304" pitchFamily="18" charset="0"/>
                  <a:cs typeface="Times New Roman" panose="02020603050405020304" pitchFamily="18" charset="0"/>
                </a:endParaRPr>
              </a:p>
              <a:p>
                <a:pPr marL="0" indent="0" algn="just">
                  <a:buNone/>
                </a:pPr>
                <a:r>
                  <a:rPr lang="en-US" sz="3200" dirty="0">
                    <a:latin typeface="Times New Roman" panose="02020603050405020304" pitchFamily="18" charset="0"/>
                    <a:cs typeface="Times New Roman" panose="02020603050405020304" pitchFamily="18" charset="0"/>
                  </a:rPr>
                  <a:t>The critical value of t at 5% level of significance with 9 </a:t>
                </a:r>
                <a:r>
                  <a:rPr lang="en-US" sz="3200" dirty="0" err="1">
                    <a:latin typeface="Times New Roman" panose="02020603050405020304" pitchFamily="18" charset="0"/>
                    <a:cs typeface="Times New Roman" panose="02020603050405020304" pitchFamily="18" charset="0"/>
                  </a:rPr>
                  <a:t>d.f.</a:t>
                </a:r>
                <a:r>
                  <a:rPr lang="en-US" sz="3200" dirty="0">
                    <a:latin typeface="Times New Roman" panose="02020603050405020304" pitchFamily="18" charset="0"/>
                    <a:cs typeface="Times New Roman" panose="02020603050405020304" pitchFamily="18" charset="0"/>
                  </a:rPr>
                  <a:t> is 2.26</a:t>
                </a:r>
              </a:p>
              <a:p>
                <a:pPr marL="0" indent="0" algn="just">
                  <a:buNone/>
                </a:pPr>
                <a:endParaRPr lang="en-US" sz="1500" dirty="0">
                  <a:latin typeface="Times New Roman" panose="02020603050405020304" pitchFamily="18" charset="0"/>
                  <a:cs typeface="Times New Roman" panose="02020603050405020304" pitchFamily="18" charset="0"/>
                </a:endParaRPr>
              </a:p>
              <a:p>
                <a:pPr marL="0" indent="0" algn="ctr">
                  <a:buNone/>
                </a:pPr>
                <a:r>
                  <a:rPr lang="en-US" sz="3200" dirty="0">
                    <a:solidFill>
                      <a:srgbClr val="FF0000"/>
                    </a:solidFill>
                    <a:latin typeface="Times New Roman" panose="02020603050405020304" pitchFamily="18" charset="0"/>
                    <a:cs typeface="Times New Roman" panose="02020603050405020304" pitchFamily="18" charset="0"/>
                  </a:rPr>
                  <a:t>Decision: </a:t>
                </a:r>
                <a:r>
                  <a:rPr lang="en-US" sz="3200" dirty="0">
                    <a:latin typeface="Times New Roman" panose="02020603050405020304" pitchFamily="18" charset="0"/>
                    <a:cs typeface="Times New Roman" panose="02020603050405020304" pitchFamily="18" charset="0"/>
                  </a:rPr>
                  <a:t>The calculated value 1.89 is less than the critical value 2.26. Hence the test is </a:t>
                </a:r>
                <a:r>
                  <a:rPr lang="en-US" sz="3200" dirty="0">
                    <a:solidFill>
                      <a:srgbClr val="C00000"/>
                    </a:solidFill>
                    <a:latin typeface="Times New Roman" panose="02020603050405020304" pitchFamily="18" charset="0"/>
                    <a:cs typeface="Times New Roman" panose="02020603050405020304" pitchFamily="18" charset="0"/>
                  </a:rPr>
                  <a:t>insignificant</a:t>
                </a:r>
                <a:r>
                  <a:rPr lang="en-US" sz="3200" dirty="0">
                    <a:latin typeface="Times New Roman" panose="02020603050405020304" pitchFamily="18" charset="0"/>
                    <a:cs typeface="Times New Roman" panose="02020603050405020304" pitchFamily="18" charset="0"/>
                  </a:rPr>
                  <a:t>, and we may </a:t>
                </a:r>
                <a:r>
                  <a:rPr lang="en-US" sz="3200" dirty="0">
                    <a:solidFill>
                      <a:srgbClr val="C00000"/>
                    </a:solidFill>
                    <a:latin typeface="Times New Roman" panose="02020603050405020304" pitchFamily="18" charset="0"/>
                    <a:cs typeface="Times New Roman" panose="02020603050405020304" pitchFamily="18" charset="0"/>
                  </a:rPr>
                  <a:t>accept the null hypothesis</a:t>
                </a:r>
                <a:r>
                  <a:rPr lang="en-US" sz="3200" dirty="0">
                    <a:latin typeface="Times New Roman" panose="02020603050405020304" pitchFamily="18" charset="0"/>
                    <a:cs typeface="Times New Roman" panose="02020603050405020304" pitchFamily="18" charset="0"/>
                  </a:rPr>
                  <a:t>.</a:t>
                </a:r>
              </a:p>
            </p:txBody>
          </p:sp>
        </mc:Choice>
        <mc:Fallback xmlns="">
          <p:sp>
            <p:nvSpPr>
              <p:cNvPr id="20" name="Content Placeholder 19">
                <a:extLst>
                  <a:ext uri="{FF2B5EF4-FFF2-40B4-BE49-F238E27FC236}">
                    <a16:creationId xmlns:a16="http://schemas.microsoft.com/office/drawing/2014/main" id="{47492752-4B4C-343E-EF18-D0144F36A057}"/>
                  </a:ext>
                </a:extLst>
              </p:cNvPr>
              <p:cNvSpPr>
                <a:spLocks noGrp="1" noRot="1" noChangeAspect="1" noMove="1" noResize="1" noEditPoints="1" noAdjustHandles="1" noChangeArrowheads="1" noChangeShapeType="1" noTextEdit="1"/>
              </p:cNvSpPr>
              <p:nvPr>
                <p:ph idx="1"/>
              </p:nvPr>
            </p:nvSpPr>
            <p:spPr>
              <a:xfrm>
                <a:off x="0" y="0"/>
                <a:ext cx="12192000" cy="6858000"/>
              </a:xfrm>
              <a:blipFill>
                <a:blip r:embed="rId2"/>
                <a:stretch>
                  <a:fillRect l="-1250"/>
                </a:stretch>
              </a:blipFill>
            </p:spPr>
            <p:txBody>
              <a:bodyPr/>
              <a:lstStyle/>
              <a:p>
                <a:r>
                  <a:rPr lang="en-US">
                    <a:noFill/>
                  </a:rPr>
                  <a:t> </a:t>
                </a:r>
              </a:p>
            </p:txBody>
          </p:sp>
        </mc:Fallback>
      </mc:AlternateContent>
      <p:grpSp>
        <p:nvGrpSpPr>
          <p:cNvPr id="25" name="Group 13">
            <a:extLst>
              <a:ext uri="{FF2B5EF4-FFF2-40B4-BE49-F238E27FC236}">
                <a16:creationId xmlns:a16="http://schemas.microsoft.com/office/drawing/2014/main" id="{12B230BC-4C59-E915-D123-7B7E16D5E3B2}"/>
              </a:ext>
            </a:extLst>
          </p:cNvPr>
          <p:cNvGrpSpPr>
            <a:grpSpLocks noChangeAspect="1"/>
          </p:cNvGrpSpPr>
          <p:nvPr/>
        </p:nvGrpSpPr>
        <p:grpSpPr bwMode="auto">
          <a:xfrm>
            <a:off x="187325" y="2122974"/>
            <a:ext cx="23928388" cy="1684338"/>
            <a:chOff x="118" y="1293"/>
            <a:chExt cx="15073" cy="1061"/>
          </a:xfrm>
        </p:grpSpPr>
        <p:sp>
          <p:nvSpPr>
            <p:cNvPr id="26" name="AutoShape 12">
              <a:extLst>
                <a:ext uri="{FF2B5EF4-FFF2-40B4-BE49-F238E27FC236}">
                  <a16:creationId xmlns:a16="http://schemas.microsoft.com/office/drawing/2014/main" id="{A3BAA8A8-54CC-AAF0-67A3-6146735F0F67}"/>
                </a:ext>
              </a:extLst>
            </p:cNvPr>
            <p:cNvSpPr>
              <a:spLocks noChangeAspect="1" noChangeArrowheads="1" noTextEdit="1"/>
            </p:cNvSpPr>
            <p:nvPr/>
          </p:nvSpPr>
          <p:spPr bwMode="auto">
            <a:xfrm>
              <a:off x="118" y="1294"/>
              <a:ext cx="15073" cy="1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14">
              <a:extLst>
                <a:ext uri="{FF2B5EF4-FFF2-40B4-BE49-F238E27FC236}">
                  <a16:creationId xmlns:a16="http://schemas.microsoft.com/office/drawing/2014/main" id="{D565DF95-066E-8681-D837-68B8342FABCC}"/>
                </a:ext>
              </a:extLst>
            </p:cNvPr>
            <p:cNvSpPr>
              <a:spLocks noChangeArrowheads="1"/>
            </p:cNvSpPr>
            <p:nvPr/>
          </p:nvSpPr>
          <p:spPr bwMode="auto">
            <a:xfrm>
              <a:off x="118" y="1450"/>
              <a:ext cx="1706"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000" b="0" i="0" u="none" strike="noStrike" cap="none" normalizeH="0" baseline="0">
                  <a:ln>
                    <a:noFill/>
                  </a:ln>
                  <a:solidFill>
                    <a:srgbClr val="000000"/>
                  </a:solidFill>
                  <a:effectLst/>
                  <a:latin typeface="Times New Roman" panose="02020603050405020304" pitchFamily="18" charset="0"/>
                </a:rPr>
                <a:t>The test statistic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nvGrpSpPr>
            <p:cNvPr id="28" name="Group 46">
              <a:extLst>
                <a:ext uri="{FF2B5EF4-FFF2-40B4-BE49-F238E27FC236}">
                  <a16:creationId xmlns:a16="http://schemas.microsoft.com/office/drawing/2014/main" id="{1A7AC7BE-DD58-48C2-B505-6002F7C6638C}"/>
                </a:ext>
              </a:extLst>
            </p:cNvPr>
            <p:cNvGrpSpPr>
              <a:grpSpLocks/>
            </p:cNvGrpSpPr>
            <p:nvPr/>
          </p:nvGrpSpPr>
          <p:grpSpPr bwMode="auto">
            <a:xfrm>
              <a:off x="1867" y="1293"/>
              <a:ext cx="2200" cy="682"/>
              <a:chOff x="1867" y="1293"/>
              <a:chExt cx="2200" cy="682"/>
            </a:xfrm>
          </p:grpSpPr>
          <p:sp>
            <p:nvSpPr>
              <p:cNvPr id="34" name="Line 15">
                <a:extLst>
                  <a:ext uri="{FF2B5EF4-FFF2-40B4-BE49-F238E27FC236}">
                    <a16:creationId xmlns:a16="http://schemas.microsoft.com/office/drawing/2014/main" id="{43A10BCD-9CFF-0B64-7497-3A76DF2990B0}"/>
                  </a:ext>
                </a:extLst>
              </p:cNvPr>
              <p:cNvSpPr>
                <a:spLocks noChangeShapeType="1"/>
              </p:cNvSpPr>
              <p:nvPr/>
            </p:nvSpPr>
            <p:spPr bwMode="auto">
              <a:xfrm>
                <a:off x="2187" y="1369"/>
                <a:ext cx="108" cy="0"/>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Line 16">
                <a:extLst>
                  <a:ext uri="{FF2B5EF4-FFF2-40B4-BE49-F238E27FC236}">
                    <a16:creationId xmlns:a16="http://schemas.microsoft.com/office/drawing/2014/main" id="{8D1A798F-420D-6437-F6E3-3A58B1D2A791}"/>
                  </a:ext>
                </a:extLst>
              </p:cNvPr>
              <p:cNvSpPr>
                <a:spLocks noChangeShapeType="1"/>
              </p:cNvSpPr>
              <p:nvPr/>
            </p:nvSpPr>
            <p:spPr bwMode="auto">
              <a:xfrm flipV="1">
                <a:off x="2448" y="1800"/>
                <a:ext cx="27" cy="16"/>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Line 17">
                <a:extLst>
                  <a:ext uri="{FF2B5EF4-FFF2-40B4-BE49-F238E27FC236}">
                    <a16:creationId xmlns:a16="http://schemas.microsoft.com/office/drawing/2014/main" id="{619AA1CA-3B3D-2A8F-DA05-AAC646B31D08}"/>
                  </a:ext>
                </a:extLst>
              </p:cNvPr>
              <p:cNvSpPr>
                <a:spLocks noChangeShapeType="1"/>
              </p:cNvSpPr>
              <p:nvPr/>
            </p:nvSpPr>
            <p:spPr bwMode="auto">
              <a:xfrm>
                <a:off x="2475" y="1806"/>
                <a:ext cx="38" cy="73"/>
              </a:xfrm>
              <a:prstGeom prst="line">
                <a:avLst/>
              </a:prstGeom>
              <a:noFill/>
              <a:ln w="349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Line 18">
                <a:extLst>
                  <a:ext uri="{FF2B5EF4-FFF2-40B4-BE49-F238E27FC236}">
                    <a16:creationId xmlns:a16="http://schemas.microsoft.com/office/drawing/2014/main" id="{0295E261-100D-6F9B-C5C3-F4F98C40B16F}"/>
                  </a:ext>
                </a:extLst>
              </p:cNvPr>
              <p:cNvSpPr>
                <a:spLocks noChangeShapeType="1"/>
              </p:cNvSpPr>
              <p:nvPr/>
            </p:nvSpPr>
            <p:spPr bwMode="auto">
              <a:xfrm flipV="1">
                <a:off x="2519" y="1654"/>
                <a:ext cx="54" cy="225"/>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Line 19">
                <a:extLst>
                  <a:ext uri="{FF2B5EF4-FFF2-40B4-BE49-F238E27FC236}">
                    <a16:creationId xmlns:a16="http://schemas.microsoft.com/office/drawing/2014/main" id="{7B711EC8-DAEC-4992-A806-E0271379A8C3}"/>
                  </a:ext>
                </a:extLst>
              </p:cNvPr>
              <p:cNvSpPr>
                <a:spLocks noChangeShapeType="1"/>
              </p:cNvSpPr>
              <p:nvPr/>
            </p:nvSpPr>
            <p:spPr bwMode="auto">
              <a:xfrm>
                <a:off x="2573" y="1654"/>
                <a:ext cx="143" cy="0"/>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Line 20">
                <a:extLst>
                  <a:ext uri="{FF2B5EF4-FFF2-40B4-BE49-F238E27FC236}">
                    <a16:creationId xmlns:a16="http://schemas.microsoft.com/office/drawing/2014/main" id="{F8818956-FF05-BEF4-56EF-5EC0C92B3880}"/>
                  </a:ext>
                </a:extLst>
              </p:cNvPr>
              <p:cNvSpPr>
                <a:spLocks noChangeShapeType="1"/>
              </p:cNvSpPr>
              <p:nvPr/>
            </p:nvSpPr>
            <p:spPr bwMode="auto">
              <a:xfrm>
                <a:off x="2166" y="1608"/>
                <a:ext cx="602" cy="0"/>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Line 21">
                <a:extLst>
                  <a:ext uri="{FF2B5EF4-FFF2-40B4-BE49-F238E27FC236}">
                    <a16:creationId xmlns:a16="http://schemas.microsoft.com/office/drawing/2014/main" id="{516AA196-B4DA-0FED-1E05-1C75CDAD4FCE}"/>
                  </a:ext>
                </a:extLst>
              </p:cNvPr>
              <p:cNvSpPr>
                <a:spLocks noChangeShapeType="1"/>
              </p:cNvSpPr>
              <p:nvPr/>
            </p:nvSpPr>
            <p:spPr bwMode="auto">
              <a:xfrm flipV="1">
                <a:off x="3639" y="1803"/>
                <a:ext cx="27" cy="16"/>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Line 22">
                <a:extLst>
                  <a:ext uri="{FF2B5EF4-FFF2-40B4-BE49-F238E27FC236}">
                    <a16:creationId xmlns:a16="http://schemas.microsoft.com/office/drawing/2014/main" id="{4B8F9D63-CB78-1532-31B3-F8EE868DD657}"/>
                  </a:ext>
                </a:extLst>
              </p:cNvPr>
              <p:cNvSpPr>
                <a:spLocks noChangeShapeType="1"/>
              </p:cNvSpPr>
              <p:nvPr/>
            </p:nvSpPr>
            <p:spPr bwMode="auto">
              <a:xfrm>
                <a:off x="3666" y="1808"/>
                <a:ext cx="38" cy="75"/>
              </a:xfrm>
              <a:prstGeom prst="line">
                <a:avLst/>
              </a:prstGeom>
              <a:noFill/>
              <a:ln w="349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Line 23">
                <a:extLst>
                  <a:ext uri="{FF2B5EF4-FFF2-40B4-BE49-F238E27FC236}">
                    <a16:creationId xmlns:a16="http://schemas.microsoft.com/office/drawing/2014/main" id="{4240A152-4204-C24F-7FAA-42F0A3C4E384}"/>
                  </a:ext>
                </a:extLst>
              </p:cNvPr>
              <p:cNvSpPr>
                <a:spLocks noChangeShapeType="1"/>
              </p:cNvSpPr>
              <p:nvPr/>
            </p:nvSpPr>
            <p:spPr bwMode="auto">
              <a:xfrm flipV="1">
                <a:off x="3709" y="1654"/>
                <a:ext cx="54" cy="229"/>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Line 24">
                <a:extLst>
                  <a:ext uri="{FF2B5EF4-FFF2-40B4-BE49-F238E27FC236}">
                    <a16:creationId xmlns:a16="http://schemas.microsoft.com/office/drawing/2014/main" id="{8014331B-9EEC-C698-A2BB-6BEA01B3F9E1}"/>
                  </a:ext>
                </a:extLst>
              </p:cNvPr>
              <p:cNvSpPr>
                <a:spLocks noChangeShapeType="1"/>
              </p:cNvSpPr>
              <p:nvPr/>
            </p:nvSpPr>
            <p:spPr bwMode="auto">
              <a:xfrm>
                <a:off x="3763" y="1654"/>
                <a:ext cx="218" cy="0"/>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Line 25">
                <a:extLst>
                  <a:ext uri="{FF2B5EF4-FFF2-40B4-BE49-F238E27FC236}">
                    <a16:creationId xmlns:a16="http://schemas.microsoft.com/office/drawing/2014/main" id="{0EA1E3D8-1E00-BF4A-8E0E-5CA03A468DE1}"/>
                  </a:ext>
                </a:extLst>
              </p:cNvPr>
              <p:cNvSpPr>
                <a:spLocks noChangeShapeType="1"/>
              </p:cNvSpPr>
              <p:nvPr/>
            </p:nvSpPr>
            <p:spPr bwMode="auto">
              <a:xfrm>
                <a:off x="3005" y="1608"/>
                <a:ext cx="997" cy="0"/>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Rectangle 26">
                <a:extLst>
                  <a:ext uri="{FF2B5EF4-FFF2-40B4-BE49-F238E27FC236}">
                    <a16:creationId xmlns:a16="http://schemas.microsoft.com/office/drawing/2014/main" id="{47F3F039-B29B-1400-6DAE-A996B3D84585}"/>
                  </a:ext>
                </a:extLst>
              </p:cNvPr>
              <p:cNvSpPr>
                <a:spLocks noChangeArrowheads="1"/>
              </p:cNvSpPr>
              <p:nvPr/>
            </p:nvSpPr>
            <p:spPr bwMode="auto">
              <a:xfrm>
                <a:off x="3753" y="1673"/>
                <a:ext cx="314"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700" b="0" i="0" u="none" strike="noStrike" cap="none" normalizeH="0" baseline="0">
                    <a:ln>
                      <a:noFill/>
                    </a:ln>
                    <a:solidFill>
                      <a:srgbClr val="000000"/>
                    </a:solidFill>
                    <a:effectLst/>
                    <a:latin typeface="Times New Roman" panose="02020603050405020304" pitchFamily="18" charset="0"/>
                  </a:rPr>
                  <a:t>10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6" name="Rectangle 27">
                <a:extLst>
                  <a:ext uri="{FF2B5EF4-FFF2-40B4-BE49-F238E27FC236}">
                    <a16:creationId xmlns:a16="http://schemas.microsoft.com/office/drawing/2014/main" id="{C9ACAFF8-A920-24CA-AE96-2370F172BB8D}"/>
                  </a:ext>
                </a:extLst>
              </p:cNvPr>
              <p:cNvSpPr>
                <a:spLocks noChangeArrowheads="1"/>
              </p:cNvSpPr>
              <p:nvPr/>
            </p:nvSpPr>
            <p:spPr bwMode="auto">
              <a:xfrm>
                <a:off x="3524" y="1673"/>
                <a:ext cx="152"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700" b="0" i="0" u="none" strike="noStrike" cap="none" normalizeH="0" baseline="0">
                    <a:ln>
                      <a:noFill/>
                    </a:ln>
                    <a:solidFill>
                      <a:srgbClr val="000000"/>
                    </a:solidFill>
                    <a:effectLst/>
                    <a:latin typeface="Times New Roman" panose="02020603050405020304" pitchFamily="18"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7" name="Rectangle 28">
                <a:extLst>
                  <a:ext uri="{FF2B5EF4-FFF2-40B4-BE49-F238E27FC236}">
                    <a16:creationId xmlns:a16="http://schemas.microsoft.com/office/drawing/2014/main" id="{BC3BDC55-95DC-D3E2-7D26-E089F583ED95}"/>
                  </a:ext>
                </a:extLst>
              </p:cNvPr>
              <p:cNvSpPr>
                <a:spLocks noChangeArrowheads="1"/>
              </p:cNvSpPr>
              <p:nvPr/>
            </p:nvSpPr>
            <p:spPr bwMode="auto">
              <a:xfrm>
                <a:off x="3179" y="1673"/>
                <a:ext cx="426"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700" b="0" i="0" u="none" strike="noStrike" cap="none" normalizeH="0" baseline="0">
                    <a:ln>
                      <a:noFill/>
                    </a:ln>
                    <a:solidFill>
                      <a:srgbClr val="000000"/>
                    </a:solidFill>
                    <a:effectLst/>
                    <a:latin typeface="Times New Roman" panose="02020603050405020304" pitchFamily="18" charset="0"/>
                  </a:rPr>
                  <a:t>011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8" name="Rectangle 29">
                <a:extLst>
                  <a:ext uri="{FF2B5EF4-FFF2-40B4-BE49-F238E27FC236}">
                    <a16:creationId xmlns:a16="http://schemas.microsoft.com/office/drawing/2014/main" id="{F3354919-AB47-CD47-93BB-67C0D0AAE128}"/>
                  </a:ext>
                </a:extLst>
              </p:cNvPr>
              <p:cNvSpPr>
                <a:spLocks noChangeArrowheads="1"/>
              </p:cNvSpPr>
              <p:nvPr/>
            </p:nvSpPr>
            <p:spPr bwMode="auto">
              <a:xfrm>
                <a:off x="3125" y="1673"/>
                <a:ext cx="146"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700" b="0" i="0" u="none" strike="noStrike" cap="none" normalizeH="0" baseline="0">
                    <a:ln>
                      <a:noFill/>
                    </a:ln>
                    <a:solidFill>
                      <a:srgbClr val="000000"/>
                    </a:solidFill>
                    <a:effectLst/>
                    <a:latin typeface="Times New Roman" panose="02020603050405020304" pitchFamily="18"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9" name="Rectangle 30">
                <a:extLst>
                  <a:ext uri="{FF2B5EF4-FFF2-40B4-BE49-F238E27FC236}">
                    <a16:creationId xmlns:a16="http://schemas.microsoft.com/office/drawing/2014/main" id="{78C9C305-B7CA-208C-3938-F4C3C5CF8938}"/>
                  </a:ext>
                </a:extLst>
              </p:cNvPr>
              <p:cNvSpPr>
                <a:spLocks noChangeArrowheads="1"/>
              </p:cNvSpPr>
              <p:nvPr/>
            </p:nvSpPr>
            <p:spPr bwMode="auto">
              <a:xfrm>
                <a:off x="3017" y="1673"/>
                <a:ext cx="202"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700" b="0" i="0" u="none" strike="noStrike" cap="none" normalizeH="0" baseline="0">
                    <a:ln>
                      <a:noFill/>
                    </a:ln>
                    <a:solidFill>
                      <a:srgbClr val="000000"/>
                    </a:solidFill>
                    <a:effectLst/>
                    <a:latin typeface="Times New Roman" panose="02020603050405020304" pitchFamily="18" charset="0"/>
                  </a:rPr>
                  <a:t>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0" name="Rectangle 31">
                <a:extLst>
                  <a:ext uri="{FF2B5EF4-FFF2-40B4-BE49-F238E27FC236}">
                    <a16:creationId xmlns:a16="http://schemas.microsoft.com/office/drawing/2014/main" id="{6AD39363-74B9-9247-FF25-D021D9E0EFCC}"/>
                  </a:ext>
                </a:extLst>
              </p:cNvPr>
              <p:cNvSpPr>
                <a:spLocks noChangeArrowheads="1"/>
              </p:cNvSpPr>
              <p:nvPr/>
            </p:nvSpPr>
            <p:spPr bwMode="auto">
              <a:xfrm>
                <a:off x="3679" y="1329"/>
                <a:ext cx="314"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700" b="0" i="0" u="none" strike="noStrike" cap="none" normalizeH="0" baseline="0">
                    <a:ln>
                      <a:noFill/>
                    </a:ln>
                    <a:solidFill>
                      <a:srgbClr val="000000"/>
                    </a:solidFill>
                    <a:effectLst/>
                    <a:latin typeface="Times New Roman" panose="02020603050405020304" pitchFamily="18" charset="0"/>
                  </a:rPr>
                  <a:t>66</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1" name="Rectangle 32">
                <a:extLst>
                  <a:ext uri="{FF2B5EF4-FFF2-40B4-BE49-F238E27FC236}">
                    <a16:creationId xmlns:a16="http://schemas.microsoft.com/office/drawing/2014/main" id="{322BFA75-5612-E5CF-EE1F-A83F84809F50}"/>
                  </a:ext>
                </a:extLst>
              </p:cNvPr>
              <p:cNvSpPr>
                <a:spLocks noChangeArrowheads="1"/>
              </p:cNvSpPr>
              <p:nvPr/>
            </p:nvSpPr>
            <p:spPr bwMode="auto">
              <a:xfrm>
                <a:off x="3386" y="1329"/>
                <a:ext cx="202"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700" b="0" i="0" u="none" strike="noStrike" cap="none" normalizeH="0" baseline="0">
                    <a:ln>
                      <a:noFill/>
                    </a:ln>
                    <a:solidFill>
                      <a:srgbClr val="000000"/>
                    </a:solidFill>
                    <a:effectLst/>
                    <a:latin typeface="Times New Roman" panose="02020603050405020304" pitchFamily="18" charset="0"/>
                  </a:rPr>
                  <a:t>8</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2" name="Rectangle 33">
                <a:extLst>
                  <a:ext uri="{FF2B5EF4-FFF2-40B4-BE49-F238E27FC236}">
                    <a16:creationId xmlns:a16="http://schemas.microsoft.com/office/drawing/2014/main" id="{D21139FE-9D20-2410-37FE-806D07DC107C}"/>
                  </a:ext>
                </a:extLst>
              </p:cNvPr>
              <p:cNvSpPr>
                <a:spLocks noChangeArrowheads="1"/>
              </p:cNvSpPr>
              <p:nvPr/>
            </p:nvSpPr>
            <p:spPr bwMode="auto">
              <a:xfrm>
                <a:off x="3332" y="1329"/>
                <a:ext cx="146"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700" b="0" i="0" u="none" strike="noStrike" cap="none" normalizeH="0" baseline="0">
                    <a:ln>
                      <a:noFill/>
                    </a:ln>
                    <a:solidFill>
                      <a:srgbClr val="000000"/>
                    </a:solidFill>
                    <a:effectLst/>
                    <a:latin typeface="Times New Roman" panose="02020603050405020304" pitchFamily="18"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3" name="Rectangle 34">
                <a:extLst>
                  <a:ext uri="{FF2B5EF4-FFF2-40B4-BE49-F238E27FC236}">
                    <a16:creationId xmlns:a16="http://schemas.microsoft.com/office/drawing/2014/main" id="{9AA00CEC-8438-EA49-1E24-34987D9A64BD}"/>
                  </a:ext>
                </a:extLst>
              </p:cNvPr>
              <p:cNvSpPr>
                <a:spLocks noChangeArrowheads="1"/>
              </p:cNvSpPr>
              <p:nvPr/>
            </p:nvSpPr>
            <p:spPr bwMode="auto">
              <a:xfrm>
                <a:off x="3116" y="1329"/>
                <a:ext cx="314"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700" b="0" i="0" u="none" strike="noStrike" cap="none" normalizeH="0" baseline="0">
                    <a:ln>
                      <a:noFill/>
                    </a:ln>
                    <a:solidFill>
                      <a:srgbClr val="000000"/>
                    </a:solidFill>
                    <a:effectLst/>
                    <a:latin typeface="Times New Roman" panose="02020603050405020304" pitchFamily="18" charset="0"/>
                  </a:rPr>
                  <a:t>67</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4" name="Rectangle 35">
                <a:extLst>
                  <a:ext uri="{FF2B5EF4-FFF2-40B4-BE49-F238E27FC236}">
                    <a16:creationId xmlns:a16="http://schemas.microsoft.com/office/drawing/2014/main" id="{715D08B1-EDF8-85B3-F562-C5C6BAE9402A}"/>
                  </a:ext>
                </a:extLst>
              </p:cNvPr>
              <p:cNvSpPr>
                <a:spLocks noChangeArrowheads="1"/>
              </p:cNvSpPr>
              <p:nvPr/>
            </p:nvSpPr>
            <p:spPr bwMode="auto">
              <a:xfrm>
                <a:off x="2586" y="1673"/>
                <a:ext cx="202"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700" b="0" i="0" u="none" strike="noStrike" cap="none" normalizeH="0" baseline="0">
                    <a:ln>
                      <a:noFill/>
                    </a:ln>
                    <a:solidFill>
                      <a:srgbClr val="000000"/>
                    </a:solidFill>
                    <a:effectLst/>
                    <a:latin typeface="Times New Roman" panose="02020603050405020304" pitchFamily="18" charset="0"/>
                  </a:rPr>
                  <a:t>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5" name="Rectangle 36">
                <a:extLst>
                  <a:ext uri="{FF2B5EF4-FFF2-40B4-BE49-F238E27FC236}">
                    <a16:creationId xmlns:a16="http://schemas.microsoft.com/office/drawing/2014/main" id="{F9765E25-2D51-2E66-CDEF-3AD984E7DEAE}"/>
                  </a:ext>
                </a:extLst>
              </p:cNvPr>
              <p:cNvSpPr>
                <a:spLocks noChangeArrowheads="1"/>
              </p:cNvSpPr>
              <p:nvPr/>
            </p:nvSpPr>
            <p:spPr bwMode="auto">
              <a:xfrm>
                <a:off x="2334" y="1673"/>
                <a:ext cx="152"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700" b="0" i="0" u="none" strike="noStrike" cap="none" normalizeH="0" baseline="0">
                    <a:ln>
                      <a:noFill/>
                    </a:ln>
                    <a:solidFill>
                      <a:srgbClr val="000000"/>
                    </a:solidFill>
                    <a:effectLst/>
                    <a:latin typeface="Times New Roman" panose="02020603050405020304" pitchFamily="18"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6" name="Rectangle 37">
                <a:extLst>
                  <a:ext uri="{FF2B5EF4-FFF2-40B4-BE49-F238E27FC236}">
                    <a16:creationId xmlns:a16="http://schemas.microsoft.com/office/drawing/2014/main" id="{15F6DFDD-C7EE-FCD7-4922-FA3E126FF9CD}"/>
                  </a:ext>
                </a:extLst>
              </p:cNvPr>
              <p:cNvSpPr>
                <a:spLocks noChangeArrowheads="1"/>
              </p:cNvSpPr>
              <p:nvPr/>
            </p:nvSpPr>
            <p:spPr bwMode="auto">
              <a:xfrm>
                <a:off x="2207" y="1673"/>
                <a:ext cx="177"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700" b="0" i="0" u="none" strike="noStrike" cap="none" normalizeH="0" baseline="0">
                    <a:ln>
                      <a:noFill/>
                    </a:ln>
                    <a:solidFill>
                      <a:srgbClr val="000000"/>
                    </a:solidFill>
                    <a:effectLst/>
                    <a:latin typeface="Times New Roman" panose="02020603050405020304" pitchFamily="18" charset="0"/>
                  </a:rPr>
                  <a:t>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7" name="Rectangle 38">
                <a:extLst>
                  <a:ext uri="{FF2B5EF4-FFF2-40B4-BE49-F238E27FC236}">
                    <a16:creationId xmlns:a16="http://schemas.microsoft.com/office/drawing/2014/main" id="{02326C22-76DF-019D-5B3D-ACB572FB8A86}"/>
                  </a:ext>
                </a:extLst>
              </p:cNvPr>
              <p:cNvSpPr>
                <a:spLocks noChangeArrowheads="1"/>
              </p:cNvSpPr>
              <p:nvPr/>
            </p:nvSpPr>
            <p:spPr bwMode="auto">
              <a:xfrm>
                <a:off x="2187" y="1316"/>
                <a:ext cx="202"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700" b="0" i="0" u="none" strike="noStrike" cap="none" normalizeH="0" baseline="0">
                    <a:ln>
                      <a:noFill/>
                    </a:ln>
                    <a:solidFill>
                      <a:srgbClr val="000000"/>
                    </a:solidFill>
                    <a:effectLst/>
                    <a:latin typeface="Times New Roman" panose="02020603050405020304" pitchFamily="18" charset="0"/>
                  </a:rPr>
                  <a:t>x</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8" name="Rectangle 39">
                <a:extLst>
                  <a:ext uri="{FF2B5EF4-FFF2-40B4-BE49-F238E27FC236}">
                    <a16:creationId xmlns:a16="http://schemas.microsoft.com/office/drawing/2014/main" id="{F31355CC-5AB4-4825-142F-7B44072AA4C9}"/>
                  </a:ext>
                </a:extLst>
              </p:cNvPr>
              <p:cNvSpPr>
                <a:spLocks noChangeArrowheads="1"/>
              </p:cNvSpPr>
              <p:nvPr/>
            </p:nvSpPr>
            <p:spPr bwMode="auto">
              <a:xfrm>
                <a:off x="1867" y="1467"/>
                <a:ext cx="152"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700" b="0" i="0" u="none" strike="noStrike" cap="none" normalizeH="0" baseline="0">
                    <a:ln>
                      <a:noFill/>
                    </a:ln>
                    <a:solidFill>
                      <a:srgbClr val="000000"/>
                    </a:solidFill>
                    <a:effectLst/>
                    <a:latin typeface="Times New Roman" panose="02020603050405020304" pitchFamily="18" charset="0"/>
                  </a:rPr>
                  <a:t>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9" name="Rectangle 40">
                <a:extLst>
                  <a:ext uri="{FF2B5EF4-FFF2-40B4-BE49-F238E27FC236}">
                    <a16:creationId xmlns:a16="http://schemas.microsoft.com/office/drawing/2014/main" id="{318EA22C-FB1B-43B6-099D-CD2CB1C4D197}"/>
                  </a:ext>
                </a:extLst>
              </p:cNvPr>
              <p:cNvSpPr>
                <a:spLocks noChangeArrowheads="1"/>
              </p:cNvSpPr>
              <p:nvPr/>
            </p:nvSpPr>
            <p:spPr bwMode="auto">
              <a:xfrm>
                <a:off x="2635" y="1410"/>
                <a:ext cx="159"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a:ln>
                      <a:noFill/>
                    </a:ln>
                    <a:solidFill>
                      <a:srgbClr val="000000"/>
                    </a:solidFill>
                    <a:effectLst/>
                    <a:latin typeface="Times New Roman" panose="02020603050405020304" pitchFamily="18" charset="0"/>
                  </a:rPr>
                  <a:t>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0" name="Rectangle 41">
                <a:extLst>
                  <a:ext uri="{FF2B5EF4-FFF2-40B4-BE49-F238E27FC236}">
                    <a16:creationId xmlns:a16="http://schemas.microsoft.com/office/drawing/2014/main" id="{602F4F38-F16E-6939-C52C-BCCA70256BE2}"/>
                  </a:ext>
                </a:extLst>
              </p:cNvPr>
              <p:cNvSpPr>
                <a:spLocks noChangeArrowheads="1"/>
              </p:cNvSpPr>
              <p:nvPr/>
            </p:nvSpPr>
            <p:spPr bwMode="auto">
              <a:xfrm>
                <a:off x="3526" y="1306"/>
                <a:ext cx="257"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700" b="0" i="0" u="none" strike="noStrike" cap="none" normalizeH="0" baseline="0" dirty="0">
                    <a:ln>
                      <a:noFill/>
                    </a:ln>
                    <a:solidFill>
                      <a:srgbClr val="000000"/>
                    </a:solidFill>
                    <a:effectLst/>
                    <a:latin typeface="Symbol" panose="05050102010706020507" pitchFamily="18" charset="2"/>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1" name="Rectangle 42">
                <a:extLst>
                  <a:ext uri="{FF2B5EF4-FFF2-40B4-BE49-F238E27FC236}">
                    <a16:creationId xmlns:a16="http://schemas.microsoft.com/office/drawing/2014/main" id="{CCF728DC-A924-89BA-D675-8E03F253EABF}"/>
                  </a:ext>
                </a:extLst>
              </p:cNvPr>
              <p:cNvSpPr>
                <a:spLocks noChangeArrowheads="1"/>
              </p:cNvSpPr>
              <p:nvPr/>
            </p:nvSpPr>
            <p:spPr bwMode="auto">
              <a:xfrm>
                <a:off x="2829" y="1444"/>
                <a:ext cx="257"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700" b="0" i="0" u="none" strike="noStrike" cap="none" normalizeH="0" baseline="0">
                    <a:ln>
                      <a:noFill/>
                    </a:ln>
                    <a:solidFill>
                      <a:srgbClr val="000000"/>
                    </a:solidFill>
                    <a:effectLst/>
                    <a:latin typeface="Symbol" panose="05050102010706020507" pitchFamily="18" charset="2"/>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2" name="Rectangle 43">
                <a:extLst>
                  <a:ext uri="{FF2B5EF4-FFF2-40B4-BE49-F238E27FC236}">
                    <a16:creationId xmlns:a16="http://schemas.microsoft.com/office/drawing/2014/main" id="{0530CFF2-1F6F-76E0-D359-6B0C0BFEA059}"/>
                  </a:ext>
                </a:extLst>
              </p:cNvPr>
              <p:cNvSpPr>
                <a:spLocks noChangeArrowheads="1"/>
              </p:cNvSpPr>
              <p:nvPr/>
            </p:nvSpPr>
            <p:spPr bwMode="auto">
              <a:xfrm>
                <a:off x="2490" y="1293"/>
                <a:ext cx="263"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700" b="0" i="0" u="none" strike="noStrike" cap="none" normalizeH="0" baseline="0">
                    <a:ln>
                      <a:noFill/>
                    </a:ln>
                    <a:solidFill>
                      <a:srgbClr val="000000"/>
                    </a:solidFill>
                    <a:effectLst/>
                    <a:latin typeface="Symbol" panose="05050102010706020507" pitchFamily="18" charset="2"/>
                  </a:rPr>
                  <a:t>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3" name="Rectangle 44">
                <a:extLst>
                  <a:ext uri="{FF2B5EF4-FFF2-40B4-BE49-F238E27FC236}">
                    <a16:creationId xmlns:a16="http://schemas.microsoft.com/office/drawing/2014/main" id="{1F5E09BA-643D-09D5-DEAC-D9F74EDEE692}"/>
                  </a:ext>
                </a:extLst>
              </p:cNvPr>
              <p:cNvSpPr>
                <a:spLocks noChangeArrowheads="1"/>
              </p:cNvSpPr>
              <p:nvPr/>
            </p:nvSpPr>
            <p:spPr bwMode="auto">
              <a:xfrm>
                <a:off x="2340" y="1293"/>
                <a:ext cx="257"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700" b="0" i="0" u="none" strike="noStrike" cap="none" normalizeH="0" baseline="0">
                    <a:ln>
                      <a:noFill/>
                    </a:ln>
                    <a:solidFill>
                      <a:srgbClr val="000000"/>
                    </a:solidFill>
                    <a:effectLst/>
                    <a:latin typeface="Symbol" panose="05050102010706020507" pitchFamily="18" charset="2"/>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4" name="Rectangle 45">
                <a:extLst>
                  <a:ext uri="{FF2B5EF4-FFF2-40B4-BE49-F238E27FC236}">
                    <a16:creationId xmlns:a16="http://schemas.microsoft.com/office/drawing/2014/main" id="{141BC157-9E90-9E80-8AE2-D512AC55E698}"/>
                  </a:ext>
                </a:extLst>
              </p:cNvPr>
              <p:cNvSpPr>
                <a:spLocks noChangeArrowheads="1"/>
              </p:cNvSpPr>
              <p:nvPr/>
            </p:nvSpPr>
            <p:spPr bwMode="auto">
              <a:xfrm>
                <a:off x="1989" y="1444"/>
                <a:ext cx="257"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700" b="0" i="0" u="none" strike="noStrike" cap="none" normalizeH="0" baseline="0">
                    <a:ln>
                      <a:noFill/>
                    </a:ln>
                    <a:solidFill>
                      <a:srgbClr val="000000"/>
                    </a:solidFill>
                    <a:effectLst/>
                    <a:latin typeface="Symbol" panose="05050102010706020507" pitchFamily="18" charset="2"/>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sp>
          <p:nvSpPr>
            <p:cNvPr id="29" name="Rectangle 47">
              <a:extLst>
                <a:ext uri="{FF2B5EF4-FFF2-40B4-BE49-F238E27FC236}">
                  <a16:creationId xmlns:a16="http://schemas.microsoft.com/office/drawing/2014/main" id="{3D96614C-C139-2643-38EC-BBB1B149AE0C}"/>
                </a:ext>
              </a:extLst>
            </p:cNvPr>
            <p:cNvSpPr>
              <a:spLocks noChangeArrowheads="1"/>
            </p:cNvSpPr>
            <p:nvPr/>
          </p:nvSpPr>
          <p:spPr bwMode="auto">
            <a:xfrm>
              <a:off x="4049" y="1450"/>
              <a:ext cx="2209"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000" b="0" i="0" u="none" strike="noStrike" cap="none" normalizeH="0" baseline="0" dirty="0">
                  <a:ln>
                    <a:noFill/>
                  </a:ln>
                  <a:solidFill>
                    <a:srgbClr val="000000"/>
                  </a:solidFill>
                  <a:effectLst/>
                  <a:latin typeface="Times New Roman" panose="02020603050405020304" pitchFamily="18" charset="0"/>
                </a:rPr>
                <a:t>= 1.89 (app); with (10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48">
              <a:extLst>
                <a:ext uri="{FF2B5EF4-FFF2-40B4-BE49-F238E27FC236}">
                  <a16:creationId xmlns:a16="http://schemas.microsoft.com/office/drawing/2014/main" id="{3F7DC032-9027-62B5-1BDB-87D11DE7417C}"/>
                </a:ext>
              </a:extLst>
            </p:cNvPr>
            <p:cNvSpPr>
              <a:spLocks noChangeArrowheads="1"/>
            </p:cNvSpPr>
            <p:nvPr/>
          </p:nvSpPr>
          <p:spPr bwMode="auto">
            <a:xfrm>
              <a:off x="6281" y="1450"/>
              <a:ext cx="176"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000" b="0" i="0" u="none" strike="noStrike" cap="none" normalizeH="0" baseline="0">
                  <a:ln>
                    <a:noFill/>
                  </a:ln>
                  <a:solidFill>
                    <a:srgbClr val="000000"/>
                  </a:solidFill>
                  <a:effectLst/>
                  <a:latin typeface="Times New Roman" panose="02020603050405020304" pitchFamily="18"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1" name="Rectangle 49">
              <a:extLst>
                <a:ext uri="{FF2B5EF4-FFF2-40B4-BE49-F238E27FC236}">
                  <a16:creationId xmlns:a16="http://schemas.microsoft.com/office/drawing/2014/main" id="{06B5852E-BD6B-9F4A-8620-EBA8D504390C}"/>
                </a:ext>
              </a:extLst>
            </p:cNvPr>
            <p:cNvSpPr>
              <a:spLocks noChangeArrowheads="1"/>
            </p:cNvSpPr>
            <p:nvPr/>
          </p:nvSpPr>
          <p:spPr bwMode="auto">
            <a:xfrm>
              <a:off x="6359" y="1450"/>
              <a:ext cx="78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000" b="0" i="0" u="none" strike="noStrike" cap="none" normalizeH="0" baseline="0" dirty="0">
                  <a:ln>
                    <a:noFill/>
                  </a:ln>
                  <a:solidFill>
                    <a:srgbClr val="000000"/>
                  </a:solidFill>
                  <a:effectLst/>
                  <a:latin typeface="Times New Roman" panose="02020603050405020304" pitchFamily="18" charset="0"/>
                </a:rPr>
                <a:t>1=9) </a:t>
              </a:r>
              <a:r>
                <a:rPr kumimoji="0" lang="en-US" altLang="en-US" sz="3000" b="0" i="0" u="none" strike="noStrike" cap="none" normalizeH="0" baseline="0" dirty="0" err="1">
                  <a:ln>
                    <a:noFill/>
                  </a:ln>
                  <a:solidFill>
                    <a:srgbClr val="000000"/>
                  </a:solidFill>
                  <a:effectLst/>
                  <a:latin typeface="Times New Roman" panose="02020603050405020304" pitchFamily="18" charset="0"/>
                </a:rPr>
                <a:t>df</a:t>
              </a:r>
              <a:r>
                <a:rPr kumimoji="0" lang="en-US" altLang="en-US" sz="3000" b="0" i="0" u="none" strike="noStrike" cap="none" normalizeH="0" baseline="0" dirty="0">
                  <a:ln>
                    <a:noFill/>
                  </a:ln>
                  <a:solidFill>
                    <a:srgbClr val="000000"/>
                  </a:solidFill>
                  <a:effectLst/>
                  <a:latin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3" name="Rectangle 51">
              <a:extLst>
                <a:ext uri="{FF2B5EF4-FFF2-40B4-BE49-F238E27FC236}">
                  <a16:creationId xmlns:a16="http://schemas.microsoft.com/office/drawing/2014/main" id="{55C46BE1-5478-6A9A-1C4A-97A74DF6C1FB}"/>
                </a:ext>
              </a:extLst>
            </p:cNvPr>
            <p:cNvSpPr>
              <a:spLocks noChangeArrowheads="1"/>
            </p:cNvSpPr>
            <p:nvPr/>
          </p:nvSpPr>
          <p:spPr bwMode="auto">
            <a:xfrm>
              <a:off x="434" y="2022"/>
              <a:ext cx="156"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000" b="0" i="0" u="none" strike="noStrike" cap="none" normalizeH="0" baseline="0">
                  <a:ln>
                    <a:noFill/>
                  </a:ln>
                  <a:solidFill>
                    <a:srgbClr val="000000"/>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3023881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EBDE38-63F9-E23B-20BC-17715E016697}"/>
              </a:ext>
            </a:extLst>
          </p:cNvPr>
          <p:cNvSpPr>
            <a:spLocks noGrp="1"/>
          </p:cNvSpPr>
          <p:nvPr>
            <p:ph idx="1"/>
          </p:nvPr>
        </p:nvSpPr>
        <p:spPr>
          <a:xfrm>
            <a:off x="0" y="0"/>
            <a:ext cx="12192000" cy="6858000"/>
          </a:xfrm>
        </p:spPr>
        <p:txBody>
          <a:bodyPr/>
          <a:lstStyle/>
          <a:p>
            <a:pPr marL="0" indent="0">
              <a:buNone/>
            </a:pPr>
            <a:r>
              <a:rPr lang="en-US" dirty="0"/>
              <a:t>Conditions for Chi-square test?</a:t>
            </a:r>
          </a:p>
          <a:p>
            <a:pPr algn="just">
              <a:buNone/>
            </a:pPr>
            <a:r>
              <a:rPr lang="en-US" dirty="0">
                <a:solidFill>
                  <a:srgbClr val="C00000"/>
                </a:solidFill>
              </a:rPr>
              <a:t>There are Certain Conditions for the Validity of the Test :</a:t>
            </a:r>
          </a:p>
          <a:p>
            <a:pPr marL="514350" indent="-514350" algn="just">
              <a:buFont typeface="+mj-lt"/>
              <a:buAutoNum type="arabicPeriod"/>
            </a:pPr>
            <a:r>
              <a:rPr lang="en-US" dirty="0"/>
              <a:t>Sample observations should be independent.</a:t>
            </a:r>
          </a:p>
          <a:p>
            <a:pPr marL="514350" indent="-514350" algn="just">
              <a:buFont typeface="+mj-lt"/>
              <a:buAutoNum type="arabicPeriod"/>
            </a:pPr>
            <a:r>
              <a:rPr lang="en-US" dirty="0"/>
              <a:t>Number of observations should be large (N &gt; 50).</a:t>
            </a:r>
          </a:p>
          <a:p>
            <a:pPr marL="514350" indent="-514350" algn="just">
              <a:buFont typeface="+mj-lt"/>
              <a:buAutoNum type="arabicPeriod"/>
            </a:pPr>
            <a:r>
              <a:rPr lang="en-US" dirty="0"/>
              <a:t>The expected frequency in each cell should be at least 5. If the expected frequency of any class is less than 5, the group is combined with its preceding or following group (whose expected frequency is at least 5) and for this the degrees of freedom of the </a:t>
            </a:r>
            <a:r>
              <a:rPr lang="en-US" i="1" dirty="0">
                <a:sym typeface="Symbol"/>
              </a:rPr>
              <a:t></a:t>
            </a:r>
            <a:r>
              <a:rPr lang="en-US" baseline="30000" dirty="0"/>
              <a:t>2</a:t>
            </a:r>
            <a:r>
              <a:rPr lang="en-US" dirty="0"/>
              <a:t> statistic will be reduced.</a:t>
            </a:r>
          </a:p>
          <a:p>
            <a:pPr marL="0" indent="0">
              <a:buNone/>
            </a:pPr>
            <a:endParaRPr lang="en-US" dirty="0"/>
          </a:p>
        </p:txBody>
      </p:sp>
    </p:spTree>
    <p:extLst>
      <p:ext uri="{BB962C8B-B14F-4D97-AF65-F5344CB8AC3E}">
        <p14:creationId xmlns:p14="http://schemas.microsoft.com/office/powerpoint/2010/main" val="4008322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a:buNone/>
            </a:pPr>
            <a:r>
              <a:rPr lang="en-US" dirty="0"/>
              <a:t>The test statistic is</a:t>
            </a:r>
          </a:p>
          <a:p>
            <a:pPr>
              <a:buNone/>
            </a:pPr>
            <a:endParaRPr lang="en-US" dirty="0"/>
          </a:p>
          <a:p>
            <a:pPr>
              <a:buNone/>
            </a:pPr>
            <a:r>
              <a:rPr lang="en-US" dirty="0"/>
              <a:t>with 1 </a:t>
            </a:r>
            <a:r>
              <a:rPr lang="en-US" dirty="0" err="1"/>
              <a:t>d.f</a:t>
            </a:r>
            <a:r>
              <a:rPr lang="en-US" dirty="0"/>
              <a:t>.</a:t>
            </a:r>
          </a:p>
          <a:p>
            <a:pPr algn="just">
              <a:buNone/>
            </a:pPr>
            <a:r>
              <a:rPr lang="en-US" b="1" dirty="0"/>
              <a:t>Example: </a:t>
            </a:r>
            <a:r>
              <a:rPr lang="en-US" dirty="0"/>
              <a:t>	The following are the results of an investigation to examine the effectiveness of a new antivirus program in laptop:</a:t>
            </a:r>
          </a:p>
          <a:p>
            <a:pPr algn="just">
              <a:buNone/>
            </a:pPr>
            <a:endParaRPr lang="en-US" dirty="0"/>
          </a:p>
          <a:p>
            <a:pPr algn="just">
              <a:buNone/>
            </a:pPr>
            <a:endParaRPr lang="en-US" dirty="0"/>
          </a:p>
          <a:p>
            <a:pPr algn="just">
              <a:buNone/>
            </a:pPr>
            <a:endParaRPr lang="en-US" dirty="0"/>
          </a:p>
          <a:p>
            <a:pPr algn="ctr">
              <a:buNone/>
            </a:pPr>
            <a:endParaRPr lang="en-US" sz="3000" dirty="0"/>
          </a:p>
          <a:p>
            <a:pPr algn="ctr">
              <a:buNone/>
            </a:pPr>
            <a:r>
              <a:rPr lang="en-US" sz="3000" dirty="0"/>
              <a:t>H</a:t>
            </a:r>
            <a:r>
              <a:rPr lang="en-US" sz="3000" baseline="-25000" dirty="0"/>
              <a:t>0</a:t>
            </a:r>
            <a:r>
              <a:rPr lang="en-US" sz="3000" dirty="0"/>
              <a:t> : The antivirus is not effective.</a:t>
            </a:r>
          </a:p>
          <a:p>
            <a:pPr algn="ctr">
              <a:buNone/>
            </a:pPr>
            <a:r>
              <a:rPr lang="en-US" sz="3000" dirty="0"/>
              <a:t>Comment on the hypothesis at 5% level of significance. </a:t>
            </a:r>
          </a:p>
          <a:p>
            <a:pPr algn="ctr">
              <a:buNone/>
            </a:pPr>
            <a:r>
              <a:rPr lang="en-US" sz="3000" dirty="0">
                <a:solidFill>
                  <a:srgbClr val="FF0000"/>
                </a:solidFill>
              </a:rPr>
              <a:t>Tabulated values is 6.635</a:t>
            </a:r>
          </a:p>
          <a:p>
            <a:pPr algn="just">
              <a:buNone/>
            </a:pPr>
            <a:endParaRPr lang="en-US" dirty="0"/>
          </a:p>
          <a:p>
            <a:pPr>
              <a:buNone/>
            </a:pPr>
            <a:endParaRPr lang="en-US" dirty="0"/>
          </a:p>
          <a:p>
            <a:pPr>
              <a:buNone/>
            </a:pPr>
            <a:endParaRPr lang="en-US" dirty="0"/>
          </a:p>
          <a:p>
            <a:pPr>
              <a:buNone/>
            </a:pPr>
            <a:endParaRPr lang="en-US" dirty="0"/>
          </a:p>
          <a:p>
            <a:endParaRPr lang="en-US" dirty="0"/>
          </a:p>
        </p:txBody>
      </p:sp>
      <p:graphicFrame>
        <p:nvGraphicFramePr>
          <p:cNvPr id="30722" name="Object 2"/>
          <p:cNvGraphicFramePr>
            <a:graphicFrameLocks noChangeAspect="1"/>
          </p:cNvGraphicFramePr>
          <p:nvPr/>
        </p:nvGraphicFramePr>
        <p:xfrm>
          <a:off x="3886200" y="457200"/>
          <a:ext cx="3947330" cy="990600"/>
        </p:xfrm>
        <a:graphic>
          <a:graphicData uri="http://schemas.openxmlformats.org/presentationml/2006/ole">
            <mc:AlternateContent xmlns:mc="http://schemas.openxmlformats.org/markup-compatibility/2006">
              <mc:Choice xmlns:v="urn:schemas-microsoft-com:vml" Requires="v">
                <p:oleObj name="Equation" r:id="rId2" imgW="1664229" imgH="417117" progId="Equation.3">
                  <p:embed/>
                </p:oleObj>
              </mc:Choice>
              <mc:Fallback>
                <p:oleObj name="Equation" r:id="rId2" imgW="1664229" imgH="417117" progId="Equation.3">
                  <p:embed/>
                  <p:pic>
                    <p:nvPicPr>
                      <p:cNvPr id="30722"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457200"/>
                        <a:ext cx="394733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Table 3">
            <a:extLst>
              <a:ext uri="{FF2B5EF4-FFF2-40B4-BE49-F238E27FC236}">
                <a16:creationId xmlns:a16="http://schemas.microsoft.com/office/drawing/2014/main" id="{FD3DA063-8561-25C3-7F03-934428E390E0}"/>
              </a:ext>
            </a:extLst>
          </p:cNvPr>
          <p:cNvGraphicFramePr>
            <a:graphicFrameLocks noGrp="1"/>
          </p:cNvGraphicFramePr>
          <p:nvPr>
            <p:extLst>
              <p:ext uri="{D42A27DB-BD31-4B8C-83A1-F6EECF244321}">
                <p14:modId xmlns:p14="http://schemas.microsoft.com/office/powerpoint/2010/main" val="2943086050"/>
              </p:ext>
            </p:extLst>
          </p:nvPr>
        </p:nvGraphicFramePr>
        <p:xfrm>
          <a:off x="2697785" y="2539147"/>
          <a:ext cx="4876800" cy="1483360"/>
        </p:xfrm>
        <a:graphic>
          <a:graphicData uri="http://schemas.openxmlformats.org/drawingml/2006/table">
            <a:tbl>
              <a:tblPr firstRow="1" bandRow="1">
                <a:tableStyleId>{5940675A-B579-460E-94D1-54222C63F5DA}</a:tableStyleId>
              </a:tblPr>
              <a:tblGrid>
                <a:gridCol w="1625600">
                  <a:extLst>
                    <a:ext uri="{9D8B030D-6E8A-4147-A177-3AD203B41FA5}">
                      <a16:colId xmlns:a16="http://schemas.microsoft.com/office/drawing/2014/main" val="245486650"/>
                    </a:ext>
                  </a:extLst>
                </a:gridCol>
                <a:gridCol w="1625600">
                  <a:extLst>
                    <a:ext uri="{9D8B030D-6E8A-4147-A177-3AD203B41FA5}">
                      <a16:colId xmlns:a16="http://schemas.microsoft.com/office/drawing/2014/main" val="1306737909"/>
                    </a:ext>
                  </a:extLst>
                </a:gridCol>
                <a:gridCol w="1625600">
                  <a:extLst>
                    <a:ext uri="{9D8B030D-6E8A-4147-A177-3AD203B41FA5}">
                      <a16:colId xmlns:a16="http://schemas.microsoft.com/office/drawing/2014/main" val="2544002998"/>
                    </a:ext>
                  </a:extLst>
                </a:gridCol>
              </a:tblGrid>
              <a:tr h="370840">
                <a:tc rowSpan="2">
                  <a:txBody>
                    <a:bodyPr/>
                    <a:lstStyle/>
                    <a:p>
                      <a:r>
                        <a:rPr lang="en-US" dirty="0"/>
                        <a:t>Antivirus Status </a:t>
                      </a:r>
                    </a:p>
                  </a:txBody>
                  <a:tcPr/>
                </a:tc>
                <a:tc gridSpan="2">
                  <a:txBody>
                    <a:bodyPr/>
                    <a:lstStyle/>
                    <a:p>
                      <a:pPr algn="ctr"/>
                      <a:r>
                        <a:rPr lang="en-US" dirty="0"/>
                        <a:t>Have used Antivirus</a:t>
                      </a:r>
                    </a:p>
                  </a:txBody>
                  <a:tcPr/>
                </a:tc>
                <a:tc hMerge="1">
                  <a:txBody>
                    <a:bodyPr/>
                    <a:lstStyle/>
                    <a:p>
                      <a:endParaRPr lang="en-US" dirty="0"/>
                    </a:p>
                  </a:txBody>
                  <a:tcPr/>
                </a:tc>
                <a:extLst>
                  <a:ext uri="{0D108BD9-81ED-4DB2-BD59-A6C34878D82A}">
                    <a16:rowId xmlns:a16="http://schemas.microsoft.com/office/drawing/2014/main" val="4222907626"/>
                  </a:ext>
                </a:extLst>
              </a:tr>
              <a:tr h="370840">
                <a:tc vMerge="1">
                  <a:txBody>
                    <a:bodyPr/>
                    <a:lstStyle/>
                    <a:p>
                      <a:endParaRPr lang="en-US" dirty="0"/>
                    </a:p>
                  </a:txBody>
                  <a:tcPr/>
                </a:tc>
                <a:tc>
                  <a:txBody>
                    <a:bodyPr/>
                    <a:lstStyle/>
                    <a:p>
                      <a:pPr algn="ctr"/>
                      <a:r>
                        <a:rPr lang="en-US" dirty="0"/>
                        <a:t>Yes</a:t>
                      </a:r>
                    </a:p>
                  </a:txBody>
                  <a:tcPr/>
                </a:tc>
                <a:tc>
                  <a:txBody>
                    <a:bodyPr/>
                    <a:lstStyle/>
                    <a:p>
                      <a:pPr algn="ctr"/>
                      <a:r>
                        <a:rPr lang="en-US" dirty="0"/>
                        <a:t>No</a:t>
                      </a:r>
                    </a:p>
                  </a:txBody>
                  <a:tcPr/>
                </a:tc>
                <a:extLst>
                  <a:ext uri="{0D108BD9-81ED-4DB2-BD59-A6C34878D82A}">
                    <a16:rowId xmlns:a16="http://schemas.microsoft.com/office/drawing/2014/main" val="1225744669"/>
                  </a:ext>
                </a:extLst>
              </a:tr>
              <a:tr h="370840">
                <a:tc>
                  <a:txBody>
                    <a:bodyPr/>
                    <a:lstStyle/>
                    <a:p>
                      <a:r>
                        <a:rPr lang="en-US" dirty="0"/>
                        <a:t>Working</a:t>
                      </a:r>
                    </a:p>
                  </a:txBody>
                  <a:tcPr/>
                </a:tc>
                <a:tc>
                  <a:txBody>
                    <a:bodyPr/>
                    <a:lstStyle/>
                    <a:p>
                      <a:pPr algn="ctr"/>
                      <a:r>
                        <a:rPr lang="en-US" dirty="0"/>
                        <a:t>45</a:t>
                      </a:r>
                    </a:p>
                  </a:txBody>
                  <a:tcPr/>
                </a:tc>
                <a:tc>
                  <a:txBody>
                    <a:bodyPr/>
                    <a:lstStyle/>
                    <a:p>
                      <a:pPr algn="ctr"/>
                      <a:r>
                        <a:rPr lang="en-US" dirty="0"/>
                        <a:t>15</a:t>
                      </a:r>
                    </a:p>
                  </a:txBody>
                  <a:tcPr/>
                </a:tc>
                <a:extLst>
                  <a:ext uri="{0D108BD9-81ED-4DB2-BD59-A6C34878D82A}">
                    <a16:rowId xmlns:a16="http://schemas.microsoft.com/office/drawing/2014/main" val="2769911540"/>
                  </a:ext>
                </a:extLst>
              </a:tr>
              <a:tr h="370840">
                <a:tc>
                  <a:txBody>
                    <a:bodyPr/>
                    <a:lstStyle/>
                    <a:p>
                      <a:r>
                        <a:rPr lang="en-US" dirty="0"/>
                        <a:t>Not Working</a:t>
                      </a:r>
                    </a:p>
                  </a:txBody>
                  <a:tcPr/>
                </a:tc>
                <a:tc>
                  <a:txBody>
                    <a:bodyPr/>
                    <a:lstStyle/>
                    <a:p>
                      <a:pPr algn="ctr"/>
                      <a:r>
                        <a:rPr lang="en-US" dirty="0"/>
                        <a:t>10</a:t>
                      </a:r>
                    </a:p>
                  </a:txBody>
                  <a:tcPr/>
                </a:tc>
                <a:tc>
                  <a:txBody>
                    <a:bodyPr/>
                    <a:lstStyle/>
                    <a:p>
                      <a:pPr algn="ctr"/>
                      <a:r>
                        <a:rPr lang="en-US" dirty="0"/>
                        <a:t>50</a:t>
                      </a:r>
                    </a:p>
                  </a:txBody>
                  <a:tcPr/>
                </a:tc>
                <a:extLst>
                  <a:ext uri="{0D108BD9-81ED-4DB2-BD59-A6C34878D82A}">
                    <a16:rowId xmlns:a16="http://schemas.microsoft.com/office/drawing/2014/main" val="2553555442"/>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4C32273-9933-5E29-D5B4-690C44E16F52}"/>
              </a:ext>
            </a:extLst>
          </p:cNvPr>
          <p:cNvPicPr>
            <a:picLocks noGrp="1" noChangeAspect="1"/>
          </p:cNvPicPr>
          <p:nvPr>
            <p:ph idx="1"/>
          </p:nvPr>
        </p:nvPicPr>
        <p:blipFill>
          <a:blip r:embed="rId2"/>
          <a:stretch>
            <a:fillRect/>
          </a:stretch>
        </p:blipFill>
        <p:spPr>
          <a:xfrm>
            <a:off x="186812" y="18506"/>
            <a:ext cx="11916697" cy="6814156"/>
          </a:xfrm>
        </p:spPr>
      </p:pic>
      <p:sp>
        <p:nvSpPr>
          <p:cNvPr id="5" name="TextBox 4">
            <a:extLst>
              <a:ext uri="{FF2B5EF4-FFF2-40B4-BE49-F238E27FC236}">
                <a16:creationId xmlns:a16="http://schemas.microsoft.com/office/drawing/2014/main" id="{85E5B76A-360D-EAB2-4CE9-D2889DC43451}"/>
              </a:ext>
            </a:extLst>
          </p:cNvPr>
          <p:cNvSpPr txBox="1"/>
          <p:nvPr/>
        </p:nvSpPr>
        <p:spPr>
          <a:xfrm>
            <a:off x="5368412" y="176981"/>
            <a:ext cx="4050891" cy="461665"/>
          </a:xfrm>
          <a:prstGeom prst="rect">
            <a:avLst/>
          </a:prstGeom>
          <a:noFill/>
        </p:spPr>
        <p:txBody>
          <a:bodyPr wrap="square" rtlCol="0">
            <a:spAutoFit/>
          </a:bodyPr>
          <a:lstStyle/>
          <a:p>
            <a:pPr algn="ctr"/>
            <a:r>
              <a:rPr lang="en-US" sz="2400" dirty="0">
                <a:solidFill>
                  <a:srgbClr val="C00000"/>
                </a:solidFill>
              </a:rPr>
              <a:t>Methods of Data Collection</a:t>
            </a:r>
          </a:p>
        </p:txBody>
      </p:sp>
    </p:spTree>
    <p:extLst>
      <p:ext uri="{BB962C8B-B14F-4D97-AF65-F5344CB8AC3E}">
        <p14:creationId xmlns:p14="http://schemas.microsoft.com/office/powerpoint/2010/main" val="3573249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CAAE1A-27DB-8B1B-F7C5-774DBF775086}"/>
              </a:ext>
            </a:extLst>
          </p:cNvPr>
          <p:cNvSpPr>
            <a:spLocks noGrp="1"/>
          </p:cNvSpPr>
          <p:nvPr>
            <p:ph idx="1"/>
          </p:nvPr>
        </p:nvSpPr>
        <p:spPr>
          <a:xfrm>
            <a:off x="0" y="0"/>
            <a:ext cx="12192000" cy="6858000"/>
          </a:xfrm>
        </p:spPr>
        <p:txBody>
          <a:bodyPr>
            <a:normAutofit/>
          </a:bodyPr>
          <a:lstStyle/>
          <a:p>
            <a:pPr marL="0" indent="0">
              <a:buNone/>
            </a:pPr>
            <a:endParaRPr lang="en-US" sz="1000" dirty="0"/>
          </a:p>
          <a:p>
            <a:pPr marL="0" indent="0">
              <a:buNone/>
            </a:pPr>
            <a:r>
              <a:rPr lang="en-US" sz="3600" dirty="0">
                <a:solidFill>
                  <a:srgbClr val="C00000"/>
                </a:solidFill>
              </a:rPr>
              <a:t>What is Hypothesis?</a:t>
            </a:r>
          </a:p>
          <a:p>
            <a:pPr marL="0" indent="0" algn="just">
              <a:buNone/>
            </a:pPr>
            <a:r>
              <a:rPr lang="en-US" sz="3600" dirty="0"/>
              <a:t>A hypothesis is an </a:t>
            </a:r>
            <a:r>
              <a:rPr lang="en-US" sz="3600" dirty="0">
                <a:solidFill>
                  <a:srgbClr val="C00000"/>
                </a:solidFill>
              </a:rPr>
              <a:t>assumption</a:t>
            </a:r>
            <a:r>
              <a:rPr lang="en-US" sz="3600" dirty="0"/>
              <a:t> or </a:t>
            </a:r>
            <a:r>
              <a:rPr lang="en-US" sz="3600" dirty="0">
                <a:solidFill>
                  <a:srgbClr val="00B050"/>
                </a:solidFill>
              </a:rPr>
              <a:t>statement</a:t>
            </a:r>
            <a:r>
              <a:rPr lang="en-US" sz="3600" dirty="0"/>
              <a:t> about the unknown characteristic(s) of the population of investigation.</a:t>
            </a:r>
          </a:p>
          <a:p>
            <a:pPr marL="0" indent="0" algn="just">
              <a:buNone/>
            </a:pPr>
            <a:r>
              <a:rPr lang="en-US" sz="3600" dirty="0"/>
              <a:t>A hypothesis expresses an expected relationship between two variables in a study and is developed before conducting any research. </a:t>
            </a:r>
          </a:p>
          <a:p>
            <a:pPr marL="0" indent="0" algn="just">
              <a:buNone/>
            </a:pPr>
            <a:r>
              <a:rPr lang="en-US" sz="3600" dirty="0"/>
              <a:t>Hypotheses are not opinions but rather are expected relationships based on facts and observations. </a:t>
            </a:r>
          </a:p>
          <a:p>
            <a:pPr marL="0" indent="0" algn="just">
              <a:buNone/>
            </a:pPr>
            <a:r>
              <a:rPr lang="en-US" sz="3600" dirty="0"/>
              <a:t>They help support scientific research and expand existing knowledge.</a:t>
            </a:r>
          </a:p>
        </p:txBody>
      </p:sp>
    </p:spTree>
    <p:extLst>
      <p:ext uri="{BB962C8B-B14F-4D97-AF65-F5344CB8AC3E}">
        <p14:creationId xmlns:p14="http://schemas.microsoft.com/office/powerpoint/2010/main" val="24065761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CD3036-7369-8001-4467-F2070AC4ADD2}"/>
              </a:ext>
            </a:extLst>
          </p:cNvPr>
          <p:cNvSpPr>
            <a:spLocks noGrp="1"/>
          </p:cNvSpPr>
          <p:nvPr>
            <p:ph idx="1"/>
          </p:nvPr>
        </p:nvSpPr>
        <p:spPr>
          <a:xfrm>
            <a:off x="0" y="0"/>
            <a:ext cx="12192000" cy="6858000"/>
          </a:xfrm>
        </p:spPr>
        <p:txBody>
          <a:bodyPr>
            <a:normAutofit/>
          </a:bodyPr>
          <a:lstStyle/>
          <a:p>
            <a:pPr marL="0" indent="0">
              <a:lnSpc>
                <a:spcPct val="112000"/>
              </a:lnSpc>
              <a:spcBef>
                <a:spcPts val="0"/>
              </a:spcBef>
              <a:buNone/>
            </a:pPr>
            <a:r>
              <a:rPr lang="en-US" sz="3600" dirty="0">
                <a:solidFill>
                  <a:srgbClr val="C00000"/>
                </a:solidFill>
              </a:rPr>
              <a:t>The questionnaire:</a:t>
            </a:r>
          </a:p>
          <a:p>
            <a:pPr marL="0" indent="0" algn="just">
              <a:lnSpc>
                <a:spcPct val="112000"/>
              </a:lnSpc>
              <a:spcBef>
                <a:spcPts val="0"/>
              </a:spcBef>
              <a:buNone/>
            </a:pPr>
            <a:r>
              <a:rPr lang="en-US" sz="3600" dirty="0"/>
              <a:t>	A questionnaire is a written list of questions, the answers to which are recorded by respondents. In a questionnaire respondents read the questions, interpret what is expected and then write down the answers. The only difference between an interview schedule and a questionnaire is that in the former it is the interviewer who asks the questions (and if necessary, explains them) and records the respondent’s replies on an interview schedule, and in the latter replies are recorded by the respondents themselves. </a:t>
            </a:r>
          </a:p>
        </p:txBody>
      </p:sp>
    </p:spTree>
    <p:extLst>
      <p:ext uri="{BB962C8B-B14F-4D97-AF65-F5344CB8AC3E}">
        <p14:creationId xmlns:p14="http://schemas.microsoft.com/office/powerpoint/2010/main" val="2205682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9F762C-6BA4-C7CF-9660-89257335AB92}"/>
              </a:ext>
            </a:extLst>
          </p:cNvPr>
          <p:cNvSpPr>
            <a:spLocks noGrp="1"/>
          </p:cNvSpPr>
          <p:nvPr>
            <p:ph idx="1"/>
          </p:nvPr>
        </p:nvSpPr>
        <p:spPr>
          <a:xfrm>
            <a:off x="0" y="0"/>
            <a:ext cx="12192000" cy="6858000"/>
          </a:xfrm>
        </p:spPr>
        <p:txBody>
          <a:bodyPr/>
          <a:lstStyle/>
          <a:p>
            <a:pPr marL="0" indent="0" algn="just">
              <a:buNone/>
            </a:pPr>
            <a:r>
              <a:rPr lang="en-US" dirty="0"/>
              <a:t>In an </a:t>
            </a:r>
            <a:r>
              <a:rPr lang="en-US" dirty="0">
                <a:solidFill>
                  <a:srgbClr val="C00000"/>
                </a:solidFill>
              </a:rPr>
              <a:t>open-ended question </a:t>
            </a:r>
            <a:r>
              <a:rPr lang="en-US" dirty="0"/>
              <a:t>the possible responses are not given. In the case of a questionnaire, the respondent writes down the answers in his/her words.</a:t>
            </a:r>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r>
              <a:rPr lang="en-US" dirty="0"/>
              <a:t>In </a:t>
            </a:r>
            <a:r>
              <a:rPr lang="en-US" dirty="0">
                <a:solidFill>
                  <a:srgbClr val="C00000"/>
                </a:solidFill>
              </a:rPr>
              <a:t>a closed question </a:t>
            </a:r>
            <a:r>
              <a:rPr lang="en-US" dirty="0"/>
              <a:t>the possible answers are set out in the questionnaire or schedule and the respondent or the investigator ticks the category that best describes the respondent’s answer. </a:t>
            </a:r>
          </a:p>
          <a:p>
            <a:pPr marL="0" indent="0" algn="just">
              <a:buNone/>
            </a:pPr>
            <a:endParaRPr lang="en-US" dirty="0"/>
          </a:p>
        </p:txBody>
      </p:sp>
      <p:pic>
        <p:nvPicPr>
          <p:cNvPr id="5" name="Picture 4">
            <a:extLst>
              <a:ext uri="{FF2B5EF4-FFF2-40B4-BE49-F238E27FC236}">
                <a16:creationId xmlns:a16="http://schemas.microsoft.com/office/drawing/2014/main" id="{448C65CD-518C-657A-76DB-F5348DD1EB19}"/>
              </a:ext>
            </a:extLst>
          </p:cNvPr>
          <p:cNvPicPr>
            <a:picLocks noChangeAspect="1"/>
          </p:cNvPicPr>
          <p:nvPr/>
        </p:nvPicPr>
        <p:blipFill>
          <a:blip r:embed="rId2"/>
          <a:stretch>
            <a:fillRect/>
          </a:stretch>
        </p:blipFill>
        <p:spPr>
          <a:xfrm>
            <a:off x="2998136" y="875071"/>
            <a:ext cx="5464562" cy="2960585"/>
          </a:xfrm>
          <a:prstGeom prst="rect">
            <a:avLst/>
          </a:prstGeom>
        </p:spPr>
      </p:pic>
      <p:pic>
        <p:nvPicPr>
          <p:cNvPr id="7" name="Picture 6">
            <a:extLst>
              <a:ext uri="{FF2B5EF4-FFF2-40B4-BE49-F238E27FC236}">
                <a16:creationId xmlns:a16="http://schemas.microsoft.com/office/drawing/2014/main" id="{3C17ECA4-A618-46A9-2698-3505A716E186}"/>
              </a:ext>
            </a:extLst>
          </p:cNvPr>
          <p:cNvPicPr>
            <a:picLocks noChangeAspect="1"/>
          </p:cNvPicPr>
          <p:nvPr/>
        </p:nvPicPr>
        <p:blipFill>
          <a:blip r:embed="rId3"/>
          <a:stretch>
            <a:fillRect/>
          </a:stretch>
        </p:blipFill>
        <p:spPr>
          <a:xfrm>
            <a:off x="5619289" y="4878029"/>
            <a:ext cx="5537558" cy="1640758"/>
          </a:xfrm>
          <a:prstGeom prst="rect">
            <a:avLst/>
          </a:prstGeom>
        </p:spPr>
      </p:pic>
    </p:spTree>
    <p:extLst>
      <p:ext uri="{BB962C8B-B14F-4D97-AF65-F5344CB8AC3E}">
        <p14:creationId xmlns:p14="http://schemas.microsoft.com/office/powerpoint/2010/main" val="5796094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26EA9D-9F25-3569-33F2-4331DE88BA3B}"/>
              </a:ext>
            </a:extLst>
          </p:cNvPr>
          <p:cNvSpPr>
            <a:spLocks noGrp="1"/>
          </p:cNvSpPr>
          <p:nvPr>
            <p:ph idx="1"/>
          </p:nvPr>
        </p:nvSpPr>
        <p:spPr>
          <a:xfrm>
            <a:off x="0" y="0"/>
            <a:ext cx="12192000" cy="6858000"/>
          </a:xfrm>
        </p:spPr>
        <p:txBody>
          <a:bodyPr>
            <a:noAutofit/>
          </a:bodyPr>
          <a:lstStyle/>
          <a:p>
            <a:pPr marL="0" indent="0" algn="just">
              <a:lnSpc>
                <a:spcPct val="120000"/>
              </a:lnSpc>
              <a:spcBef>
                <a:spcPts val="0"/>
              </a:spcBef>
              <a:buNone/>
            </a:pPr>
            <a:r>
              <a:rPr lang="en-US" sz="3000" dirty="0">
                <a:solidFill>
                  <a:srgbClr val="C00000"/>
                </a:solidFill>
              </a:rPr>
              <a:t>Focus Group Interview:</a:t>
            </a:r>
            <a:r>
              <a:rPr lang="en-US" sz="3000" dirty="0"/>
              <a:t> The only difference between a focus group interview and an in-depth interview is that the former is undertaken with a group and the latter with an individual. In a focus group interview, you explore the perceptions, experiences and understandings of a group of people who have some experience in common with regard to a situation or event. For example, you may explore with relevant groups such issues as domestic violence, physical disability or refugees. In focus group interviews, broad discussion topics are developed beforehand, either by the researcher or by the group. These provide a broad frame for discussions which follow. The specific discussion points emerge as a part of the discussion. Members of a focus group express their opinions while discussing these issues.</a:t>
            </a:r>
          </a:p>
        </p:txBody>
      </p:sp>
    </p:spTree>
    <p:extLst>
      <p:ext uri="{BB962C8B-B14F-4D97-AF65-F5344CB8AC3E}">
        <p14:creationId xmlns:p14="http://schemas.microsoft.com/office/powerpoint/2010/main" val="1369208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D5313B-BC63-E19B-FDE5-268DD9781485}"/>
              </a:ext>
            </a:extLst>
          </p:cNvPr>
          <p:cNvSpPr>
            <a:spLocks noGrp="1"/>
          </p:cNvSpPr>
          <p:nvPr>
            <p:ph idx="1"/>
          </p:nvPr>
        </p:nvSpPr>
        <p:spPr>
          <a:xfrm>
            <a:off x="0" y="0"/>
            <a:ext cx="12192000" cy="6858000"/>
          </a:xfrm>
        </p:spPr>
        <p:txBody>
          <a:bodyPr>
            <a:normAutofit/>
          </a:bodyPr>
          <a:lstStyle/>
          <a:p>
            <a:pPr marL="0" indent="0" algn="just">
              <a:lnSpc>
                <a:spcPct val="130000"/>
              </a:lnSpc>
              <a:spcBef>
                <a:spcPts val="0"/>
              </a:spcBef>
              <a:buNone/>
            </a:pPr>
            <a:r>
              <a:rPr lang="en-US" sz="3600" dirty="0">
                <a:solidFill>
                  <a:srgbClr val="C00000"/>
                </a:solidFill>
              </a:rPr>
              <a:t>Characteristics of a good questionnaire:</a:t>
            </a:r>
          </a:p>
          <a:p>
            <a:pPr marL="0" indent="0" algn="just">
              <a:lnSpc>
                <a:spcPct val="130000"/>
              </a:lnSpc>
              <a:spcBef>
                <a:spcPts val="0"/>
              </a:spcBef>
              <a:buNone/>
            </a:pPr>
            <a:r>
              <a:rPr lang="en-US" sz="3600" dirty="0"/>
              <a:t>	A good questionnaire should be </a:t>
            </a:r>
            <a:r>
              <a:rPr lang="en-US" sz="3600" dirty="0">
                <a:solidFill>
                  <a:srgbClr val="C00000"/>
                </a:solidFill>
              </a:rPr>
              <a:t>valid</a:t>
            </a:r>
            <a:r>
              <a:rPr lang="en-US" sz="3600" dirty="0"/>
              <a:t>, </a:t>
            </a:r>
            <a:r>
              <a:rPr lang="en-US" sz="3600" dirty="0">
                <a:solidFill>
                  <a:srgbClr val="0070C0"/>
                </a:solidFill>
              </a:rPr>
              <a:t>reliable</a:t>
            </a:r>
            <a:r>
              <a:rPr lang="en-US" sz="3600" dirty="0"/>
              <a:t>, </a:t>
            </a:r>
            <a:r>
              <a:rPr lang="en-US" sz="3600" dirty="0">
                <a:solidFill>
                  <a:srgbClr val="7030A0"/>
                </a:solidFill>
              </a:rPr>
              <a:t>clear</a:t>
            </a:r>
            <a:r>
              <a:rPr lang="en-US" sz="3600" dirty="0"/>
              <a:t>, </a:t>
            </a:r>
            <a:r>
              <a:rPr lang="en-US" sz="3600" dirty="0">
                <a:solidFill>
                  <a:srgbClr val="00B050"/>
                </a:solidFill>
              </a:rPr>
              <a:t>concise, </a:t>
            </a:r>
            <a:r>
              <a:rPr lang="en-US" sz="3600" dirty="0">
                <a:solidFill>
                  <a:srgbClr val="C00000"/>
                </a:solidFill>
              </a:rPr>
              <a:t>sequential</a:t>
            </a:r>
            <a:r>
              <a:rPr lang="en-US" sz="3600" dirty="0"/>
              <a:t> and </a:t>
            </a:r>
            <a:r>
              <a:rPr lang="en-US" sz="3600" dirty="0">
                <a:solidFill>
                  <a:srgbClr val="0070C0"/>
                </a:solidFill>
              </a:rPr>
              <a:t>interesting</a:t>
            </a:r>
            <a:r>
              <a:rPr lang="en-US" sz="3600" dirty="0"/>
              <a:t>. It is important to design the questionnaire based on a conceptual framework, scrutinise each question for relevance and clarity, and think of the analysis you are going to perform at the end of the day. A final touch-up will make a difference in the response rate and always pilot-test the questionnaire to perfect the questionnaire.</a:t>
            </a:r>
          </a:p>
        </p:txBody>
      </p:sp>
    </p:spTree>
    <p:extLst>
      <p:ext uri="{BB962C8B-B14F-4D97-AF65-F5344CB8AC3E}">
        <p14:creationId xmlns:p14="http://schemas.microsoft.com/office/powerpoint/2010/main" val="3380372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Autofit/>
          </a:bodyPr>
          <a:lstStyle/>
          <a:p>
            <a:pPr algn="just">
              <a:buNone/>
            </a:pPr>
            <a:endParaRPr lang="en-US" sz="2000" b="1" dirty="0">
              <a:solidFill>
                <a:srgbClr val="FF0000"/>
              </a:solidFill>
            </a:endParaRPr>
          </a:p>
          <a:p>
            <a:pPr algn="just">
              <a:buNone/>
            </a:pPr>
            <a:r>
              <a:rPr lang="en-US" sz="3600" b="1" dirty="0">
                <a:solidFill>
                  <a:srgbClr val="FF0000"/>
                </a:solidFill>
              </a:rPr>
              <a:t>Data : </a:t>
            </a:r>
            <a:r>
              <a:rPr lang="en-US" sz="3600" dirty="0"/>
              <a:t>Data is plural word means collection of information. In singular word, a piece of information is called datum. Data means observations or evidences. The scientific educational researches require the data by means of some standardized research tools or self-designed instrument. Data are both qualitative and quantitative in nature. </a:t>
            </a:r>
            <a:r>
              <a:rPr lang="en-US" sz="3600" dirty="0">
                <a:solidFill>
                  <a:srgbClr val="0070C0"/>
                </a:solidFill>
              </a:rPr>
              <a:t>Data are things with which we think of.</a:t>
            </a:r>
          </a:p>
          <a:p>
            <a:pPr algn="just">
              <a:buNone/>
            </a:pPr>
            <a:r>
              <a:rPr lang="en-US" sz="3600" dirty="0"/>
              <a:t>	</a:t>
            </a:r>
          </a:p>
          <a:p>
            <a:pPr algn="just">
              <a:buNone/>
            </a:pPr>
            <a:r>
              <a:rPr lang="en-US" sz="3600" dirty="0"/>
              <a:t>	Data and facts are used in educational research, therefore, it is essential to understand them clearly.</a:t>
            </a:r>
          </a:p>
        </p:txBody>
      </p:sp>
      <p:sp>
        <p:nvSpPr>
          <p:cNvPr id="2" name="Slide Number Placeholder 1">
            <a:extLst>
              <a:ext uri="{FF2B5EF4-FFF2-40B4-BE49-F238E27FC236}">
                <a16:creationId xmlns:a16="http://schemas.microsoft.com/office/drawing/2014/main" id="{EC035F13-39BE-459E-F75F-04CA54FF1A89}"/>
              </a:ext>
            </a:extLst>
          </p:cNvPr>
          <p:cNvSpPr>
            <a:spLocks noGrp="1"/>
          </p:cNvSpPr>
          <p:nvPr>
            <p:ph type="sldNum" sz="quarter" idx="12"/>
          </p:nvPr>
        </p:nvSpPr>
        <p:spPr/>
        <p:txBody>
          <a:bodyPr/>
          <a:lstStyle/>
          <a:p>
            <a:fld id="{F9BC426B-438C-4865-9E1B-2303895633B1}" type="slidenum">
              <a:rPr lang="en-US" smtClean="0"/>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Autofit/>
          </a:bodyPr>
          <a:lstStyle/>
          <a:p>
            <a:pPr algn="just">
              <a:buNone/>
            </a:pPr>
            <a:r>
              <a:rPr lang="en-US" sz="3400" dirty="0">
                <a:solidFill>
                  <a:srgbClr val="C00000"/>
                </a:solidFill>
              </a:rPr>
              <a:t>Needs of Data: </a:t>
            </a:r>
            <a:r>
              <a:rPr lang="en-US" sz="3400" dirty="0"/>
              <a:t>The data are needed in a research work to serve the following purposes:</a:t>
            </a:r>
          </a:p>
          <a:p>
            <a:pPr marL="514350" indent="-514350" algn="just">
              <a:buFont typeface="+mj-lt"/>
              <a:buAutoNum type="arabicPeriod"/>
            </a:pPr>
            <a:r>
              <a:rPr lang="en-US" sz="3400" dirty="0">
                <a:solidFill>
                  <a:srgbClr val="7030A0"/>
                </a:solidFill>
              </a:rPr>
              <a:t>Collection of data is very essential in any educational research to provide a </a:t>
            </a:r>
            <a:r>
              <a:rPr lang="en-US" sz="3400" dirty="0">
                <a:solidFill>
                  <a:srgbClr val="FF0000"/>
                </a:solidFill>
              </a:rPr>
              <a:t>solid foundation </a:t>
            </a:r>
            <a:r>
              <a:rPr lang="en-US" sz="3400" dirty="0">
                <a:solidFill>
                  <a:srgbClr val="7030A0"/>
                </a:solidFill>
              </a:rPr>
              <a:t>for it.</a:t>
            </a:r>
          </a:p>
          <a:p>
            <a:pPr marL="514350" indent="-514350" algn="just">
              <a:buFont typeface="+mj-lt"/>
              <a:buAutoNum type="arabicPeriod"/>
            </a:pPr>
            <a:r>
              <a:rPr lang="en-US" sz="3400" dirty="0"/>
              <a:t>It is something like the </a:t>
            </a:r>
            <a:r>
              <a:rPr lang="en-US" sz="3400" dirty="0">
                <a:solidFill>
                  <a:srgbClr val="0070C0"/>
                </a:solidFill>
              </a:rPr>
              <a:t>raw material</a:t>
            </a:r>
            <a:r>
              <a:rPr lang="en-US" sz="3400" dirty="0"/>
              <a:t> that is used in the production of data. Quality of data determines the quality of research.</a:t>
            </a:r>
          </a:p>
          <a:p>
            <a:pPr marL="514350" indent="-514350" algn="just">
              <a:buFont typeface="+mj-lt"/>
              <a:buAutoNum type="arabicPeriod"/>
            </a:pPr>
            <a:r>
              <a:rPr lang="en-US" sz="3400" dirty="0">
                <a:solidFill>
                  <a:srgbClr val="C00000"/>
                </a:solidFill>
              </a:rPr>
              <a:t>It provides a definite direction and definite answer to a research inquiry. Whatever inquiry has to give a definite answer to an investigation. Data are very essential for a scientific research.</a:t>
            </a:r>
          </a:p>
          <a:p>
            <a:pPr marL="514350" indent="-514350" algn="just">
              <a:buFont typeface="+mj-lt"/>
              <a:buAutoNum type="arabicPeriod"/>
            </a:pPr>
            <a:r>
              <a:rPr lang="en-US" sz="3400" dirty="0"/>
              <a:t>The data are needed to substantiate the various arguments in research findings.</a:t>
            </a:r>
          </a:p>
        </p:txBody>
      </p:sp>
      <p:sp>
        <p:nvSpPr>
          <p:cNvPr id="2" name="Slide Number Placeholder 1">
            <a:extLst>
              <a:ext uri="{FF2B5EF4-FFF2-40B4-BE49-F238E27FC236}">
                <a16:creationId xmlns:a16="http://schemas.microsoft.com/office/drawing/2014/main" id="{077B2ECA-9531-44E9-0DDE-463D198836EC}"/>
              </a:ext>
            </a:extLst>
          </p:cNvPr>
          <p:cNvSpPr>
            <a:spLocks noGrp="1"/>
          </p:cNvSpPr>
          <p:nvPr>
            <p:ph type="sldNum" sz="quarter" idx="12"/>
          </p:nvPr>
        </p:nvSpPr>
        <p:spPr/>
        <p:txBody>
          <a:bodyPr/>
          <a:lstStyle/>
          <a:p>
            <a:fld id="{F9BC426B-438C-4865-9E1B-2303895633B1}" type="slidenum">
              <a:rPr lang="en-US" smtClean="0"/>
              <a:t>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481B14-1FF3-096E-52CA-4BD9EDB44924}"/>
              </a:ext>
            </a:extLst>
          </p:cNvPr>
          <p:cNvSpPr>
            <a:spLocks noGrp="1"/>
          </p:cNvSpPr>
          <p:nvPr>
            <p:ph idx="1"/>
          </p:nvPr>
        </p:nvSpPr>
        <p:spPr>
          <a:xfrm>
            <a:off x="0" y="0"/>
            <a:ext cx="12192000" cy="6858000"/>
          </a:xfrm>
        </p:spPr>
        <p:txBody>
          <a:bodyPr>
            <a:noAutofit/>
          </a:bodyPr>
          <a:lstStyle/>
          <a:p>
            <a:pPr marL="742950" indent="-742950" algn="just">
              <a:buFont typeface="+mj-lt"/>
              <a:buAutoNum type="arabicPeriod" startAt="5"/>
            </a:pPr>
            <a:r>
              <a:rPr lang="en-US" sz="3600" dirty="0">
                <a:solidFill>
                  <a:srgbClr val="FF0000"/>
                </a:solidFill>
              </a:rPr>
              <a:t>The main purpose of data collection is to verify the hypotheses.</a:t>
            </a:r>
          </a:p>
          <a:p>
            <a:pPr marL="742950" indent="-742950" algn="just">
              <a:buFont typeface="+mj-lt"/>
              <a:buAutoNum type="arabicPeriod" startAt="5"/>
            </a:pPr>
            <a:r>
              <a:rPr lang="en-US" sz="3600" dirty="0"/>
              <a:t>Statistical data are used in two basic problems of any investigation: </a:t>
            </a:r>
            <a:r>
              <a:rPr lang="en-US" sz="3600" i="1" dirty="0"/>
              <a:t>a) Estimation of population parameters, and</a:t>
            </a:r>
            <a:r>
              <a:rPr lang="en-US" sz="3600" dirty="0"/>
              <a:t>	</a:t>
            </a:r>
            <a:r>
              <a:rPr lang="en-US" sz="3600" i="1" dirty="0"/>
              <a:t>b) The hypotheses testing.</a:t>
            </a:r>
          </a:p>
          <a:p>
            <a:pPr marL="742950" indent="-742950" algn="just">
              <a:buFont typeface="+mj-lt"/>
              <a:buAutoNum type="arabicPeriod" startAt="5"/>
            </a:pPr>
            <a:r>
              <a:rPr lang="en-US" sz="3600" dirty="0">
                <a:solidFill>
                  <a:srgbClr val="0070C0"/>
                </a:solidFill>
              </a:rPr>
              <a:t>The qualitative data are used to find out the facts and quantitative data are employed to formulate new theory or principles.</a:t>
            </a:r>
          </a:p>
          <a:p>
            <a:pPr marL="742950" indent="-742950" algn="just">
              <a:buFont typeface="+mj-lt"/>
              <a:buAutoNum type="arabicPeriod" startAt="5"/>
            </a:pPr>
            <a:r>
              <a:rPr lang="en-US" sz="3600" dirty="0"/>
              <a:t>Data are also employed to ascertain the effectiveness of new device for its practical utility.</a:t>
            </a:r>
          </a:p>
          <a:p>
            <a:pPr marL="742950" indent="-742950" algn="just">
              <a:buFont typeface="+mj-lt"/>
              <a:buAutoNum type="arabicPeriod" startAt="5"/>
            </a:pPr>
            <a:r>
              <a:rPr lang="en-US" sz="3600" dirty="0">
                <a:solidFill>
                  <a:srgbClr val="C00000"/>
                </a:solidFill>
              </a:rPr>
              <a:t>Data are necessary to provide the solution of the problem.</a:t>
            </a:r>
          </a:p>
          <a:p>
            <a:pPr marL="742950" indent="-742950">
              <a:buFont typeface="+mj-lt"/>
              <a:buAutoNum type="arabicPeriod" startAt="5"/>
            </a:pPr>
            <a:endParaRPr lang="en-US" sz="3600" dirty="0">
              <a:solidFill>
                <a:srgbClr val="C00000"/>
              </a:solidFill>
            </a:endParaRPr>
          </a:p>
          <a:p>
            <a:pPr marL="742950" indent="-742950">
              <a:buFont typeface="+mj-lt"/>
              <a:buAutoNum type="arabicPeriod" startAt="5"/>
            </a:pPr>
            <a:endParaRPr lang="en-US" sz="3600" dirty="0"/>
          </a:p>
        </p:txBody>
      </p:sp>
      <p:sp>
        <p:nvSpPr>
          <p:cNvPr id="4" name="Slide Number Placeholder 3">
            <a:extLst>
              <a:ext uri="{FF2B5EF4-FFF2-40B4-BE49-F238E27FC236}">
                <a16:creationId xmlns:a16="http://schemas.microsoft.com/office/drawing/2014/main" id="{91E2EBAD-360B-FDEA-874E-BF4E689CC697}"/>
              </a:ext>
            </a:extLst>
          </p:cNvPr>
          <p:cNvSpPr>
            <a:spLocks noGrp="1"/>
          </p:cNvSpPr>
          <p:nvPr>
            <p:ph type="sldNum" sz="quarter" idx="12"/>
          </p:nvPr>
        </p:nvSpPr>
        <p:spPr/>
        <p:txBody>
          <a:bodyPr/>
          <a:lstStyle/>
          <a:p>
            <a:fld id="{F9BC426B-438C-4865-9E1B-2303895633B1}" type="slidenum">
              <a:rPr lang="en-US" smtClean="0"/>
              <a:t>26</a:t>
            </a:fld>
            <a:endParaRPr lang="en-US"/>
          </a:p>
        </p:txBody>
      </p:sp>
    </p:spTree>
    <p:extLst>
      <p:ext uri="{BB962C8B-B14F-4D97-AF65-F5344CB8AC3E}">
        <p14:creationId xmlns:p14="http://schemas.microsoft.com/office/powerpoint/2010/main" val="14302606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a:buNone/>
            </a:pPr>
            <a:r>
              <a:rPr lang="en-US" sz="3000" dirty="0">
                <a:solidFill>
                  <a:srgbClr val="C00000"/>
                </a:solidFill>
              </a:rPr>
              <a:t>Types of Data in research point:</a:t>
            </a:r>
          </a:p>
          <a:p>
            <a:pPr>
              <a:buNone/>
            </a:pPr>
            <a:r>
              <a:rPr lang="en-US" sz="3000" dirty="0"/>
              <a:t>The data can be classified into two broad categories:</a:t>
            </a:r>
          </a:p>
          <a:p>
            <a:pPr>
              <a:buNone/>
            </a:pPr>
            <a:r>
              <a:rPr lang="en-US" sz="3000" dirty="0"/>
              <a:t>	</a:t>
            </a:r>
            <a:r>
              <a:rPr lang="en-US" sz="3000" dirty="0">
                <a:solidFill>
                  <a:srgbClr val="C00000"/>
                </a:solidFill>
              </a:rPr>
              <a:t>1. Qualitative data or Attributes and</a:t>
            </a:r>
          </a:p>
          <a:p>
            <a:pPr>
              <a:buNone/>
            </a:pPr>
            <a:r>
              <a:rPr lang="en-US" sz="3000" dirty="0"/>
              <a:t>	2. Quantitative data.</a:t>
            </a:r>
          </a:p>
          <a:p>
            <a:pPr algn="just">
              <a:buNone/>
            </a:pPr>
            <a:r>
              <a:rPr lang="en-US" sz="3000" b="1" dirty="0"/>
              <a:t>1. </a:t>
            </a:r>
            <a:r>
              <a:rPr lang="en-US" sz="3000" dirty="0">
                <a:solidFill>
                  <a:srgbClr val="C00000"/>
                </a:solidFill>
              </a:rPr>
              <a:t>Qualitative data or Attributes </a:t>
            </a:r>
            <a:r>
              <a:rPr lang="en-US" sz="3000" b="1" dirty="0"/>
              <a:t>: </a:t>
            </a:r>
            <a:r>
              <a:rPr lang="en-US" sz="3000" dirty="0"/>
              <a:t>The characteristics or traits for which numerical value can not be assigned, are called attributes, e.g. motivation, confidence, honesty integrity etc.</a:t>
            </a:r>
          </a:p>
          <a:p>
            <a:pPr algn="just">
              <a:buNone/>
            </a:pPr>
            <a:r>
              <a:rPr lang="en-US" sz="3000" b="1" dirty="0"/>
              <a:t>2. </a:t>
            </a:r>
            <a:r>
              <a:rPr lang="en-US" sz="3000" dirty="0">
                <a:solidFill>
                  <a:srgbClr val="002060"/>
                </a:solidFill>
              </a:rPr>
              <a:t>Quantitative Data or Variables: </a:t>
            </a:r>
            <a:r>
              <a:rPr lang="en-US" sz="3000" dirty="0"/>
              <a:t>The characteristics or traits for which numerical value can be assigned, are called quantitative data. e.g. Height, Weight, Price, etc.</a:t>
            </a:r>
          </a:p>
          <a:p>
            <a:pPr algn="just">
              <a:buNone/>
            </a:pPr>
            <a:r>
              <a:rPr lang="en-US" sz="3000" dirty="0"/>
              <a:t>Each of these are two types:</a:t>
            </a:r>
          </a:p>
          <a:p>
            <a:pPr algn="just">
              <a:buNone/>
            </a:pPr>
            <a:r>
              <a:rPr lang="en-US" sz="3000" dirty="0"/>
              <a:t>						1. Primary Data &amp;</a:t>
            </a:r>
          </a:p>
          <a:p>
            <a:pPr algn="just">
              <a:buNone/>
            </a:pPr>
            <a:r>
              <a:rPr lang="en-US" sz="3000" dirty="0"/>
              <a:t>						2. Secondary Data</a:t>
            </a:r>
          </a:p>
          <a:p>
            <a:pPr algn="just">
              <a:buNone/>
            </a:pPr>
            <a:endParaRPr lang="en-US" sz="3000" dirty="0"/>
          </a:p>
        </p:txBody>
      </p:sp>
      <p:sp>
        <p:nvSpPr>
          <p:cNvPr id="2" name="Slide Number Placeholder 1">
            <a:extLst>
              <a:ext uri="{FF2B5EF4-FFF2-40B4-BE49-F238E27FC236}">
                <a16:creationId xmlns:a16="http://schemas.microsoft.com/office/drawing/2014/main" id="{EE97809C-5354-FD81-A7EC-484F17F95D14}"/>
              </a:ext>
            </a:extLst>
          </p:cNvPr>
          <p:cNvSpPr>
            <a:spLocks noGrp="1"/>
          </p:cNvSpPr>
          <p:nvPr>
            <p:ph type="sldNum" sz="quarter" idx="12"/>
          </p:nvPr>
        </p:nvSpPr>
        <p:spPr/>
        <p:txBody>
          <a:bodyPr/>
          <a:lstStyle/>
          <a:p>
            <a:fld id="{F9BC426B-438C-4865-9E1B-2303895633B1}" type="slidenum">
              <a:rPr lang="en-US" smtClean="0"/>
              <a:t>27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algn="just">
              <a:buNone/>
            </a:pPr>
            <a:endParaRPr lang="en-US" sz="1000" dirty="0"/>
          </a:p>
          <a:p>
            <a:pPr algn="just">
              <a:buNone/>
            </a:pPr>
            <a:r>
              <a:rPr lang="en-US" sz="3600" dirty="0"/>
              <a:t>The </a:t>
            </a:r>
            <a:r>
              <a:rPr lang="en-US" sz="3600" i="1" dirty="0">
                <a:solidFill>
                  <a:srgbClr val="FF0000"/>
                </a:solidFill>
              </a:rPr>
              <a:t>primary data </a:t>
            </a:r>
            <a:r>
              <a:rPr lang="en-US" sz="3600" i="1" dirty="0"/>
              <a:t>are </a:t>
            </a:r>
            <a:r>
              <a:rPr lang="en-US" sz="3600" dirty="0"/>
              <a:t>those which are collected </a:t>
            </a:r>
            <a:r>
              <a:rPr lang="en-US" sz="3600" dirty="0">
                <a:solidFill>
                  <a:srgbClr val="FF0000"/>
                </a:solidFill>
              </a:rPr>
              <a:t>afresh</a:t>
            </a:r>
            <a:r>
              <a:rPr lang="en-US" sz="3600" dirty="0"/>
              <a:t> and for the first time, and thus happen to be original in character.</a:t>
            </a:r>
          </a:p>
          <a:p>
            <a:pPr algn="just">
              <a:buNone/>
            </a:pPr>
            <a:r>
              <a:rPr lang="en-US" sz="3600" dirty="0"/>
              <a:t>The </a:t>
            </a:r>
            <a:r>
              <a:rPr lang="en-US" sz="3600" i="1" dirty="0">
                <a:solidFill>
                  <a:srgbClr val="7030A0"/>
                </a:solidFill>
              </a:rPr>
              <a:t>secondary data</a:t>
            </a:r>
            <a:r>
              <a:rPr lang="en-US" sz="3600" i="1" dirty="0"/>
              <a:t>, on the other hand, are those which have already been collected by someone </a:t>
            </a:r>
            <a:r>
              <a:rPr lang="en-US" sz="3600" dirty="0"/>
              <a:t>else and which have already been passed through the statistical process. The researcher would have to decide which sort of data he would be using (thus collecting) for his study and accordingly he will have to select one or the other method of data collection. The methods of collecting primary and secondary data differ since primary data are to be originally collected, while in case of secondary data the nature of data collection work is merely that of compilation.</a:t>
            </a:r>
          </a:p>
        </p:txBody>
      </p:sp>
      <p:sp>
        <p:nvSpPr>
          <p:cNvPr id="2" name="Slide Number Placeholder 1">
            <a:extLst>
              <a:ext uri="{FF2B5EF4-FFF2-40B4-BE49-F238E27FC236}">
                <a16:creationId xmlns:a16="http://schemas.microsoft.com/office/drawing/2014/main" id="{56AEEEA4-5C48-94B1-6F62-F7F0269EBB58}"/>
              </a:ext>
            </a:extLst>
          </p:cNvPr>
          <p:cNvSpPr>
            <a:spLocks noGrp="1"/>
          </p:cNvSpPr>
          <p:nvPr>
            <p:ph type="sldNum" sz="quarter" idx="12"/>
          </p:nvPr>
        </p:nvSpPr>
        <p:spPr/>
        <p:txBody>
          <a:bodyPr/>
          <a:lstStyle/>
          <a:p>
            <a:fld id="{F9BC426B-438C-4865-9E1B-2303895633B1}" type="slidenum">
              <a:rPr lang="en-US" smtClean="0"/>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a:bodyPr>
          <a:lstStyle/>
          <a:p>
            <a:pPr algn="just"/>
            <a:endParaRPr lang="en-US" sz="1500" b="1" dirty="0">
              <a:solidFill>
                <a:schemeClr val="tx1"/>
              </a:solidFill>
            </a:endParaRPr>
          </a:p>
          <a:p>
            <a:pPr algn="just"/>
            <a:r>
              <a:rPr lang="en-US" sz="3600" dirty="0">
                <a:solidFill>
                  <a:srgbClr val="FF0000"/>
                </a:solidFill>
              </a:rPr>
              <a:t>The Interview &amp; Questionnaire</a:t>
            </a:r>
            <a:endParaRPr lang="en-US" sz="3600" b="1" dirty="0"/>
          </a:p>
          <a:p>
            <a:pPr algn="just"/>
            <a:r>
              <a:rPr lang="en-US" sz="3600" b="1" dirty="0">
                <a:solidFill>
                  <a:schemeClr val="tx1"/>
                </a:solidFill>
              </a:rPr>
              <a:t>Interviewing </a:t>
            </a:r>
            <a:r>
              <a:rPr lang="en-US" sz="3600" dirty="0">
                <a:solidFill>
                  <a:schemeClr val="tx1"/>
                </a:solidFill>
              </a:rPr>
              <a:t>is a commonly used method of collecting information from people. In many walks of life we collect information through different forms of interaction with others.</a:t>
            </a:r>
            <a:endParaRPr lang="en-US" sz="3600" dirty="0"/>
          </a:p>
          <a:p>
            <a:pPr algn="just"/>
            <a:r>
              <a:rPr lang="en-US" sz="3600" dirty="0"/>
              <a:t>Simply, any person-to-person interaction, either face to face or otherwise, between two or more individuals with a specific purpose in mind is called an interview.</a:t>
            </a:r>
          </a:p>
        </p:txBody>
      </p:sp>
      <p:sp>
        <p:nvSpPr>
          <p:cNvPr id="2" name="Slide Number Placeholder 1">
            <a:extLst>
              <a:ext uri="{FF2B5EF4-FFF2-40B4-BE49-F238E27FC236}">
                <a16:creationId xmlns:a16="http://schemas.microsoft.com/office/drawing/2014/main" id="{3FB658A7-AB4F-F48E-8AA5-B3096F90402C}"/>
              </a:ext>
            </a:extLst>
          </p:cNvPr>
          <p:cNvSpPr>
            <a:spLocks noGrp="1"/>
          </p:cNvSpPr>
          <p:nvPr>
            <p:ph type="sldNum" sz="quarter" idx="12"/>
          </p:nvPr>
        </p:nvSpPr>
        <p:spPr/>
        <p:txBody>
          <a:bodyPr/>
          <a:lstStyle/>
          <a:p>
            <a:fld id="{F9BC426B-438C-4865-9E1B-2303895633B1}" type="slidenum">
              <a:rPr lang="en-US" smtClean="0"/>
              <a:t>29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B4FBFC-37E7-4BD3-AEEC-84BB8E532F50}"/>
              </a:ext>
            </a:extLst>
          </p:cNvPr>
          <p:cNvSpPr>
            <a:spLocks noGrp="1"/>
          </p:cNvSpPr>
          <p:nvPr>
            <p:ph idx="1"/>
          </p:nvPr>
        </p:nvSpPr>
        <p:spPr>
          <a:xfrm>
            <a:off x="0" y="0"/>
            <a:ext cx="12192000" cy="6858000"/>
          </a:xfrm>
        </p:spPr>
        <p:txBody>
          <a:bodyPr>
            <a:normAutofit/>
          </a:bodyPr>
          <a:lstStyle/>
          <a:p>
            <a:pPr marL="0" indent="0">
              <a:buNone/>
            </a:pPr>
            <a:endParaRPr lang="en-US" sz="1000" b="1" dirty="0">
              <a:latin typeface="Tahoma" panose="020B0604030504040204" pitchFamily="34" charset="0"/>
              <a:ea typeface="Tahoma" panose="020B0604030504040204" pitchFamily="34" charset="0"/>
              <a:cs typeface="Tahoma" panose="020B0604030504040204" pitchFamily="34" charset="0"/>
            </a:endParaRPr>
          </a:p>
          <a:p>
            <a:pPr marL="0" indent="0" algn="just">
              <a:buNone/>
            </a:pPr>
            <a:r>
              <a:rPr lang="en-US" b="1" dirty="0">
                <a:latin typeface="Tahoma" panose="020B0604030504040204" pitchFamily="34" charset="0"/>
                <a:ea typeface="Tahoma" panose="020B0604030504040204" pitchFamily="34" charset="0"/>
                <a:cs typeface="Tahoma" panose="020B0604030504040204" pitchFamily="34" charset="0"/>
              </a:rPr>
              <a:t>Statistical Hypothesis :</a:t>
            </a:r>
            <a:r>
              <a:rPr lang="en-US" dirty="0">
                <a:latin typeface="Tahoma" panose="020B0604030504040204" pitchFamily="34" charset="0"/>
                <a:ea typeface="Tahoma" panose="020B0604030504040204" pitchFamily="34" charset="0"/>
                <a:cs typeface="Tahoma" panose="020B0604030504040204" pitchFamily="34" charset="0"/>
              </a:rPr>
              <a:t> Statement or assumption about population parameter(s) or about the probability distribution characterizing a population under study on the basis of sample observations is known as a </a:t>
            </a:r>
            <a:r>
              <a:rPr lang="en-US" i="1" dirty="0">
                <a:latin typeface="Tahoma" panose="020B0604030504040204" pitchFamily="34" charset="0"/>
                <a:ea typeface="Tahoma" panose="020B0604030504040204" pitchFamily="34" charset="0"/>
                <a:cs typeface="Tahoma" panose="020B0604030504040204" pitchFamily="34" charset="0"/>
              </a:rPr>
              <a:t>statistical hypothesis</a:t>
            </a:r>
            <a:r>
              <a:rPr lang="en-US" dirty="0">
                <a:latin typeface="Tahoma" panose="020B0604030504040204" pitchFamily="34" charset="0"/>
                <a:ea typeface="Tahoma" panose="020B0604030504040204" pitchFamily="34" charset="0"/>
                <a:cs typeface="Tahoma" panose="020B0604030504040204" pitchFamily="34" charset="0"/>
              </a:rPr>
              <a:t>. A statistical hypothesis is that hypothesis which is testable on the basis of the sample information.</a:t>
            </a:r>
          </a:p>
          <a:p>
            <a:pPr marL="0" indent="0" algn="just">
              <a:buNone/>
            </a:pPr>
            <a:endParaRPr lang="en-US" sz="1000" dirty="0">
              <a:latin typeface="Tahoma" panose="020B0604030504040204" pitchFamily="34" charset="0"/>
              <a:ea typeface="Tahoma" panose="020B0604030504040204" pitchFamily="34" charset="0"/>
              <a:cs typeface="Tahoma" panose="020B0604030504040204" pitchFamily="34" charset="0"/>
            </a:endParaRPr>
          </a:p>
          <a:p>
            <a:pPr marL="0" indent="0" algn="just">
              <a:buNone/>
            </a:pPr>
            <a:r>
              <a:rPr lang="en-US" b="1" dirty="0">
                <a:latin typeface="Tahoma" panose="020B0604030504040204" pitchFamily="34" charset="0"/>
                <a:ea typeface="Tahoma" panose="020B0604030504040204" pitchFamily="34" charset="0"/>
                <a:cs typeface="Tahoma" panose="020B0604030504040204" pitchFamily="34" charset="0"/>
              </a:rPr>
              <a:t>Null hypothesis :</a:t>
            </a:r>
            <a:r>
              <a:rPr lang="en-US" dirty="0">
                <a:latin typeface="Tahoma" panose="020B0604030504040204" pitchFamily="34" charset="0"/>
                <a:ea typeface="Tahoma" panose="020B0604030504040204" pitchFamily="34" charset="0"/>
                <a:cs typeface="Tahoma" panose="020B0604030504040204" pitchFamily="34" charset="0"/>
              </a:rPr>
              <a:t> In testing hypothesis the decision maker should maintain neutral or noncommittal attitude  before sample observations are taken. Such neutrality is the keynote of the </a:t>
            </a:r>
            <a:r>
              <a:rPr lang="en-US" i="1" dirty="0">
                <a:latin typeface="Tahoma" panose="020B0604030504040204" pitchFamily="34" charset="0"/>
                <a:ea typeface="Tahoma" panose="020B0604030504040204" pitchFamily="34" charset="0"/>
                <a:cs typeface="Tahoma" panose="020B0604030504040204" pitchFamily="34" charset="0"/>
              </a:rPr>
              <a:t>null hypothesis </a:t>
            </a:r>
            <a:r>
              <a:rPr lang="en-US" dirty="0">
                <a:latin typeface="Tahoma" panose="020B0604030504040204" pitchFamily="34" charset="0"/>
                <a:ea typeface="Tahoma" panose="020B0604030504040204" pitchFamily="34" charset="0"/>
                <a:cs typeface="Tahoma" panose="020B0604030504040204" pitchFamily="34" charset="0"/>
              </a:rPr>
              <a:t>for appropriate decision making. A statistical hypothesis stated to make an appropriate decision is called a </a:t>
            </a:r>
            <a:r>
              <a:rPr lang="en-US" i="1" dirty="0">
                <a:latin typeface="Tahoma" panose="020B0604030504040204" pitchFamily="34" charset="0"/>
                <a:ea typeface="Tahoma" panose="020B0604030504040204" pitchFamily="34" charset="0"/>
                <a:cs typeface="Tahoma" panose="020B0604030504040204" pitchFamily="34" charset="0"/>
              </a:rPr>
              <a:t>null hypothesis </a:t>
            </a:r>
            <a:r>
              <a:rPr lang="en-US" dirty="0">
                <a:latin typeface="Tahoma" panose="020B0604030504040204" pitchFamily="34" charset="0"/>
                <a:ea typeface="Tahoma" panose="020B0604030504040204" pitchFamily="34" charset="0"/>
                <a:cs typeface="Tahoma" panose="020B0604030504040204" pitchFamily="34" charset="0"/>
              </a:rPr>
              <a:t>and usually denoted by H</a:t>
            </a:r>
            <a:r>
              <a:rPr lang="en-US" baseline="-25000" dirty="0">
                <a:latin typeface="Tahoma" panose="020B0604030504040204" pitchFamily="34" charset="0"/>
                <a:ea typeface="Tahoma" panose="020B0604030504040204" pitchFamily="34" charset="0"/>
                <a:cs typeface="Tahoma" panose="020B0604030504040204" pitchFamily="34" charset="0"/>
              </a:rPr>
              <a:t>0</a:t>
            </a:r>
            <a:r>
              <a:rPr lang="en-US" dirty="0">
                <a:latin typeface="Tahoma" panose="020B0604030504040204" pitchFamily="34" charset="0"/>
                <a:ea typeface="Tahoma" panose="020B0604030504040204" pitchFamily="34" charset="0"/>
                <a:cs typeface="Tahoma" panose="020B0604030504040204" pitchFamily="34" charset="0"/>
              </a:rPr>
              <a:t>. </a:t>
            </a:r>
            <a:r>
              <a:rPr lang="en-US" dirty="0">
                <a:solidFill>
                  <a:srgbClr val="FF0000"/>
                </a:solidFill>
                <a:latin typeface="Tahoma" panose="020B0604030504040204" pitchFamily="34" charset="0"/>
                <a:ea typeface="Tahoma" panose="020B0604030504040204" pitchFamily="34" charset="0"/>
                <a:cs typeface="Tahoma" panose="020B0604030504040204" pitchFamily="34" charset="0"/>
              </a:rPr>
              <a:t>Any other hypothesis opposite of the null hypothesis is called </a:t>
            </a:r>
            <a:r>
              <a:rPr lang="en-US" i="1" dirty="0">
                <a:solidFill>
                  <a:srgbClr val="FF0000"/>
                </a:solidFill>
                <a:latin typeface="Tahoma" panose="020B0604030504040204" pitchFamily="34" charset="0"/>
                <a:ea typeface="Tahoma" panose="020B0604030504040204" pitchFamily="34" charset="0"/>
                <a:cs typeface="Tahoma" panose="020B0604030504040204" pitchFamily="34" charset="0"/>
              </a:rPr>
              <a:t>alternative hypothesis</a:t>
            </a:r>
            <a:r>
              <a:rPr lang="en-US" dirty="0">
                <a:solidFill>
                  <a:srgbClr val="FF0000"/>
                </a:solidFill>
                <a:latin typeface="Tahoma" panose="020B0604030504040204" pitchFamily="34" charset="0"/>
                <a:ea typeface="Tahoma" panose="020B0604030504040204" pitchFamily="34" charset="0"/>
                <a:cs typeface="Tahoma" panose="020B0604030504040204" pitchFamily="34" charset="0"/>
              </a:rPr>
              <a:t>, denoted by H</a:t>
            </a:r>
            <a:r>
              <a:rPr lang="en-US" baseline="-25000" dirty="0">
                <a:solidFill>
                  <a:srgbClr val="FF0000"/>
                </a:solidFill>
                <a:latin typeface="Tahoma" panose="020B0604030504040204" pitchFamily="34" charset="0"/>
                <a:ea typeface="Tahoma" panose="020B0604030504040204" pitchFamily="34" charset="0"/>
                <a:cs typeface="Tahoma" panose="020B0604030504040204" pitchFamily="34" charset="0"/>
              </a:rPr>
              <a:t>1</a:t>
            </a:r>
            <a:r>
              <a:rPr lang="en-US" baseline="30000" dirty="0">
                <a:solidFill>
                  <a:srgbClr val="FF0000"/>
                </a:solidFill>
                <a:latin typeface="Tahoma" panose="020B0604030504040204" pitchFamily="34" charset="0"/>
                <a:ea typeface="Tahoma" panose="020B0604030504040204" pitchFamily="34" charset="0"/>
                <a:cs typeface="Tahoma" panose="020B0604030504040204" pitchFamily="34" charset="0"/>
              </a:rPr>
              <a:t> </a:t>
            </a:r>
            <a:r>
              <a:rPr lang="en-US" dirty="0">
                <a:solidFill>
                  <a:srgbClr val="FF0000"/>
                </a:solidFill>
                <a:latin typeface="Tahoma" panose="020B0604030504040204" pitchFamily="34" charset="0"/>
                <a:ea typeface="Tahoma" panose="020B0604030504040204" pitchFamily="34" charset="0"/>
                <a:cs typeface="Tahoma" panose="020B0604030504040204" pitchFamily="34" charset="0"/>
              </a:rPr>
              <a:t> or H</a:t>
            </a:r>
            <a:r>
              <a:rPr lang="en-US" baseline="-25000" dirty="0">
                <a:solidFill>
                  <a:srgbClr val="FF0000"/>
                </a:solidFill>
                <a:latin typeface="Tahoma" panose="020B0604030504040204" pitchFamily="34" charset="0"/>
                <a:ea typeface="Tahoma" panose="020B0604030504040204" pitchFamily="34" charset="0"/>
                <a:cs typeface="Tahoma" panose="020B0604030504040204" pitchFamily="34" charset="0"/>
              </a:rPr>
              <a:t>a</a:t>
            </a:r>
            <a:r>
              <a:rPr lang="en-US" dirty="0">
                <a:solidFill>
                  <a:srgbClr val="FF0000"/>
                </a:solidFill>
                <a:latin typeface="Tahoma" panose="020B0604030504040204" pitchFamily="34" charset="0"/>
                <a:ea typeface="Tahoma" panose="020B0604030504040204" pitchFamily="34" charset="0"/>
                <a:cs typeface="Tahoma" panose="020B0604030504040204" pitchFamily="34" charset="0"/>
              </a:rPr>
              <a:t>.</a:t>
            </a:r>
          </a:p>
          <a:p>
            <a:pPr marL="0" indent="0" algn="just">
              <a:buNone/>
            </a:pPr>
            <a:r>
              <a:rPr lang="en-US" dirty="0">
                <a:latin typeface="Tahoma" panose="020B0604030504040204" pitchFamily="34" charset="0"/>
                <a:ea typeface="Tahoma" panose="020B0604030504040204" pitchFamily="34" charset="0"/>
                <a:cs typeface="Tahoma" panose="020B0604030504040204" pitchFamily="34" charset="0"/>
              </a:rPr>
              <a:t>For example, Let (x</a:t>
            </a:r>
            <a:r>
              <a:rPr lang="en-US" baseline="-25000" dirty="0">
                <a:latin typeface="Tahoma" panose="020B0604030504040204" pitchFamily="34" charset="0"/>
                <a:ea typeface="Tahoma" panose="020B0604030504040204" pitchFamily="34" charset="0"/>
                <a:cs typeface="Tahoma" panose="020B0604030504040204" pitchFamily="34" charset="0"/>
              </a:rPr>
              <a:t>1</a:t>
            </a:r>
            <a:r>
              <a:rPr lang="en-US" dirty="0">
                <a:latin typeface="Tahoma" panose="020B0604030504040204" pitchFamily="34" charset="0"/>
                <a:ea typeface="Tahoma" panose="020B0604030504040204" pitchFamily="34" charset="0"/>
                <a:cs typeface="Tahoma" panose="020B0604030504040204" pitchFamily="34" charset="0"/>
              </a:rPr>
              <a:t>, x</a:t>
            </a:r>
            <a:r>
              <a:rPr lang="en-US" baseline="-25000" dirty="0">
                <a:latin typeface="Tahoma" panose="020B0604030504040204" pitchFamily="34" charset="0"/>
                <a:ea typeface="Tahoma" panose="020B0604030504040204" pitchFamily="34" charset="0"/>
                <a:cs typeface="Tahoma" panose="020B0604030504040204" pitchFamily="34" charset="0"/>
              </a:rPr>
              <a:t>2</a:t>
            </a:r>
            <a:r>
              <a:rPr lang="en-US" dirty="0">
                <a:latin typeface="Tahoma" panose="020B0604030504040204" pitchFamily="34" charset="0"/>
                <a:ea typeface="Tahoma" panose="020B0604030504040204" pitchFamily="34" charset="0"/>
                <a:cs typeface="Tahoma" panose="020B0604030504040204" pitchFamily="34" charset="0"/>
              </a:rPr>
              <a:t>,…..,</a:t>
            </a:r>
            <a:r>
              <a:rPr lang="en-US" dirty="0" err="1">
                <a:latin typeface="Tahoma" panose="020B0604030504040204" pitchFamily="34" charset="0"/>
                <a:ea typeface="Tahoma" panose="020B0604030504040204" pitchFamily="34" charset="0"/>
                <a:cs typeface="Tahoma" panose="020B0604030504040204" pitchFamily="34" charset="0"/>
              </a:rPr>
              <a:t>x</a:t>
            </a:r>
            <a:r>
              <a:rPr lang="en-US" baseline="-25000" dirty="0" err="1">
                <a:latin typeface="Tahoma" panose="020B0604030504040204" pitchFamily="34" charset="0"/>
                <a:ea typeface="Tahoma" panose="020B0604030504040204" pitchFamily="34" charset="0"/>
                <a:cs typeface="Tahoma" panose="020B0604030504040204" pitchFamily="34" charset="0"/>
              </a:rPr>
              <a:t>n</a:t>
            </a:r>
            <a:r>
              <a:rPr lang="en-US" baseline="-25000" dirty="0">
                <a:latin typeface="Tahoma" panose="020B0604030504040204" pitchFamily="34" charset="0"/>
                <a:ea typeface="Tahoma" panose="020B0604030504040204" pitchFamily="34" charset="0"/>
                <a:cs typeface="Tahoma" panose="020B0604030504040204" pitchFamily="34" charset="0"/>
              </a:rPr>
              <a:t>­</a:t>
            </a:r>
            <a:r>
              <a:rPr lang="en-US" dirty="0">
                <a:latin typeface="Tahoma" panose="020B0604030504040204" pitchFamily="34" charset="0"/>
                <a:ea typeface="Tahoma" panose="020B0604030504040204" pitchFamily="34" charset="0"/>
                <a:cs typeface="Tahoma" panose="020B0604030504040204" pitchFamily="34" charset="0"/>
              </a:rPr>
              <a:t>) be a random sample from population having a parameter </a:t>
            </a:r>
            <a:r>
              <a:rPr lang="en-US" dirty="0">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rPr>
              <a:t></a:t>
            </a:r>
            <a:r>
              <a:rPr lang="en-US" dirty="0">
                <a:latin typeface="Tahoma" panose="020B0604030504040204" pitchFamily="34" charset="0"/>
                <a:ea typeface="Tahoma" panose="020B0604030504040204" pitchFamily="34" charset="0"/>
                <a:cs typeface="Tahoma" panose="020B0604030504040204" pitchFamily="34" charset="0"/>
              </a:rPr>
              <a:t>. We wish to test the hypothesis.</a:t>
            </a:r>
          </a:p>
          <a:p>
            <a:pPr marL="0" indent="0">
              <a:buNone/>
            </a:pPr>
            <a:r>
              <a:rPr lang="en-US" dirty="0">
                <a:latin typeface="Tahoma" panose="020B0604030504040204" pitchFamily="34" charset="0"/>
                <a:ea typeface="Tahoma" panose="020B0604030504040204" pitchFamily="34" charset="0"/>
                <a:cs typeface="Tahoma" panose="020B0604030504040204" pitchFamily="34" charset="0"/>
              </a:rPr>
              <a:t>					H</a:t>
            </a:r>
            <a:r>
              <a:rPr lang="en-US" baseline="-25000" dirty="0">
                <a:latin typeface="Tahoma" panose="020B0604030504040204" pitchFamily="34" charset="0"/>
                <a:ea typeface="Tahoma" panose="020B0604030504040204" pitchFamily="34" charset="0"/>
                <a:cs typeface="Tahoma" panose="020B0604030504040204" pitchFamily="34" charset="0"/>
              </a:rPr>
              <a:t>0</a:t>
            </a:r>
            <a:r>
              <a:rPr lang="en-US" dirty="0">
                <a:latin typeface="Tahoma" panose="020B0604030504040204" pitchFamily="34" charset="0"/>
                <a:ea typeface="Tahoma" panose="020B0604030504040204" pitchFamily="34" charset="0"/>
                <a:cs typeface="Tahoma" panose="020B0604030504040204" pitchFamily="34" charset="0"/>
              </a:rPr>
              <a:t> : </a:t>
            </a:r>
            <a:r>
              <a:rPr lang="en-US" dirty="0">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rPr>
              <a:t></a:t>
            </a:r>
            <a:r>
              <a:rPr lang="en-US" dirty="0">
                <a:latin typeface="Tahoma" panose="020B0604030504040204" pitchFamily="34" charset="0"/>
                <a:ea typeface="Tahoma" panose="020B0604030504040204" pitchFamily="34" charset="0"/>
                <a:cs typeface="Tahoma" panose="020B0604030504040204" pitchFamily="34" charset="0"/>
              </a:rPr>
              <a:t> = </a:t>
            </a:r>
            <a:r>
              <a:rPr lang="en-US" dirty="0">
                <a:latin typeface="Tahoma" panose="020B0604030504040204" pitchFamily="34" charset="0"/>
                <a:ea typeface="Tahoma" panose="020B0604030504040204" pitchFamily="34" charset="0"/>
                <a:cs typeface="Tahoma" panose="020B0604030504040204" pitchFamily="34" charset="0"/>
                <a:sym typeface="Symbol" panose="05050102010706020507" pitchFamily="18" charset="2"/>
              </a:rPr>
              <a:t></a:t>
            </a:r>
            <a:r>
              <a:rPr lang="en-US" baseline="-25000" dirty="0">
                <a:latin typeface="Tahoma" panose="020B0604030504040204" pitchFamily="34" charset="0"/>
                <a:ea typeface="Tahoma" panose="020B0604030504040204" pitchFamily="34" charset="0"/>
                <a:cs typeface="Tahoma" panose="020B0604030504040204" pitchFamily="34" charset="0"/>
              </a:rPr>
              <a:t>0</a:t>
            </a:r>
            <a:endParaRPr lang="en-US" dirty="0">
              <a:latin typeface="Tahoma" panose="020B0604030504040204" pitchFamily="34" charset="0"/>
              <a:ea typeface="Tahoma" panose="020B0604030504040204" pitchFamily="34" charset="0"/>
              <a:cs typeface="Tahoma" panose="020B0604030504040204" pitchFamily="34" charset="0"/>
            </a:endParaRPr>
          </a:p>
          <a:p>
            <a:pPr marL="0" indent="0" algn="just">
              <a:buNone/>
            </a:pPr>
            <a:endParaRPr lang="en-US" dirty="0">
              <a:latin typeface="Tahoma" panose="020B0604030504040204" pitchFamily="34" charset="0"/>
              <a:ea typeface="Tahoma" panose="020B0604030504040204" pitchFamily="34" charset="0"/>
              <a:cs typeface="Tahoma" panose="020B0604030504040204" pitchFamily="34" charset="0"/>
            </a:endParaRPr>
          </a:p>
          <a:p>
            <a:pPr marL="0" indent="0" algn="just">
              <a:buNone/>
            </a:pPr>
            <a:endParaRPr lang="en-US" dirty="0">
              <a:latin typeface="Tahoma" panose="020B0604030504040204" pitchFamily="34" charset="0"/>
              <a:ea typeface="Tahoma" panose="020B0604030504040204" pitchFamily="34" charset="0"/>
              <a:cs typeface="Tahoma" panose="020B0604030504040204" pitchFamily="34" charset="0"/>
            </a:endParaRPr>
          </a:p>
          <a:p>
            <a:pPr marL="0" indent="0" algn="just">
              <a:buNone/>
            </a:pPr>
            <a:endParaRPr lang="en-US" dirty="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0699465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Autofit/>
          </a:bodyPr>
          <a:lstStyle/>
          <a:p>
            <a:pPr algn="just">
              <a:buNone/>
            </a:pPr>
            <a:r>
              <a:rPr lang="en-US" sz="3600" i="1" dirty="0">
                <a:solidFill>
                  <a:srgbClr val="C00000"/>
                </a:solidFill>
              </a:rPr>
              <a:t>Types of interview:</a:t>
            </a:r>
            <a:endParaRPr lang="en-US" sz="3600" dirty="0"/>
          </a:p>
          <a:p>
            <a:pPr algn="just">
              <a:buNone/>
            </a:pPr>
            <a:r>
              <a:rPr lang="en-US" sz="3600" dirty="0"/>
              <a:t>When interviewing a respondent, you, as a researcher, have the freedom to decide </a:t>
            </a:r>
            <a:r>
              <a:rPr lang="en-US" sz="3600" dirty="0">
                <a:solidFill>
                  <a:srgbClr val="C00000"/>
                </a:solidFill>
              </a:rPr>
              <a:t>the format</a:t>
            </a:r>
            <a:r>
              <a:rPr lang="en-US" sz="3600" dirty="0"/>
              <a:t> and </a:t>
            </a:r>
            <a:r>
              <a:rPr lang="en-US" sz="3600" dirty="0">
                <a:solidFill>
                  <a:srgbClr val="C00000"/>
                </a:solidFill>
              </a:rPr>
              <a:t>content of questions</a:t>
            </a:r>
            <a:r>
              <a:rPr lang="en-US" sz="3600" dirty="0"/>
              <a:t> to be asked of your respondents, select the </a:t>
            </a:r>
            <a:r>
              <a:rPr lang="en-US" sz="3600" dirty="0">
                <a:solidFill>
                  <a:srgbClr val="7030A0"/>
                </a:solidFill>
              </a:rPr>
              <a:t>wording of your questions</a:t>
            </a:r>
            <a:r>
              <a:rPr lang="en-US" sz="3600" dirty="0"/>
              <a:t>, decide </a:t>
            </a:r>
            <a:r>
              <a:rPr lang="en-US" sz="3600" dirty="0">
                <a:solidFill>
                  <a:srgbClr val="7030A0"/>
                </a:solidFill>
              </a:rPr>
              <a:t>the way</a:t>
            </a:r>
            <a:r>
              <a:rPr lang="en-US" sz="3600" dirty="0"/>
              <a:t> you want to ask them and </a:t>
            </a:r>
            <a:r>
              <a:rPr lang="en-US" sz="3600" dirty="0">
                <a:solidFill>
                  <a:srgbClr val="00B050"/>
                </a:solidFill>
              </a:rPr>
              <a:t>choose the order </a:t>
            </a:r>
            <a:r>
              <a:rPr lang="en-US" sz="3600" dirty="0"/>
              <a:t>in which they are to be asked. This process of asking questions can be either very flexible, where you as the interviewer have the freedom to think about and formulate questions as they come to your mind around the issue being investigated, or inflexible, where you have to keep strictly to the questions decided beforehand – including their </a:t>
            </a:r>
            <a:r>
              <a:rPr lang="en-US" sz="3600" dirty="0">
                <a:solidFill>
                  <a:srgbClr val="C00000"/>
                </a:solidFill>
              </a:rPr>
              <a:t>wording</a:t>
            </a:r>
            <a:r>
              <a:rPr lang="en-US" sz="3600" dirty="0"/>
              <a:t>, </a:t>
            </a:r>
            <a:r>
              <a:rPr lang="en-US" sz="3600" dirty="0">
                <a:solidFill>
                  <a:srgbClr val="002060"/>
                </a:solidFill>
              </a:rPr>
              <a:t>sequence</a:t>
            </a:r>
            <a:r>
              <a:rPr lang="en-US" sz="3600" dirty="0"/>
              <a:t> and the </a:t>
            </a:r>
            <a:r>
              <a:rPr lang="en-US" sz="3600" dirty="0">
                <a:solidFill>
                  <a:srgbClr val="FF0000"/>
                </a:solidFill>
              </a:rPr>
              <a:t>manner in which they are asked</a:t>
            </a:r>
            <a:r>
              <a:rPr lang="en-US" sz="3600" dirty="0"/>
              <a:t>.</a:t>
            </a:r>
          </a:p>
        </p:txBody>
      </p:sp>
      <p:sp>
        <p:nvSpPr>
          <p:cNvPr id="2" name="Slide Number Placeholder 1">
            <a:extLst>
              <a:ext uri="{FF2B5EF4-FFF2-40B4-BE49-F238E27FC236}">
                <a16:creationId xmlns:a16="http://schemas.microsoft.com/office/drawing/2014/main" id="{D66EDB4D-C33B-E4B2-90E3-2A106EFF13DB}"/>
              </a:ext>
            </a:extLst>
          </p:cNvPr>
          <p:cNvSpPr>
            <a:spLocks noGrp="1"/>
          </p:cNvSpPr>
          <p:nvPr>
            <p:ph type="sldNum" sz="quarter" idx="12"/>
          </p:nvPr>
        </p:nvSpPr>
        <p:spPr/>
        <p:txBody>
          <a:bodyPr/>
          <a:lstStyle/>
          <a:p>
            <a:fld id="{F9BC426B-438C-4865-9E1B-2303895633B1}" type="slidenum">
              <a:rPr lang="en-US" smtClean="0"/>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0" y="0"/>
            <a:ext cx="9144000" cy="6858000"/>
          </a:xfrm>
        </p:spPr>
        <p:txBody>
          <a:bodyPr/>
          <a:lstStyle/>
          <a:p>
            <a:pPr>
              <a:buNone/>
            </a:pPr>
            <a:endParaRPr lang="en-US" sz="1400" dirty="0"/>
          </a:p>
          <a:p>
            <a:pPr>
              <a:buNone/>
            </a:pPr>
            <a:endParaRPr lang="en-US" dirty="0"/>
          </a:p>
        </p:txBody>
      </p:sp>
      <p:sp>
        <p:nvSpPr>
          <p:cNvPr id="5" name="TextBox 4"/>
          <p:cNvSpPr txBox="1"/>
          <p:nvPr/>
        </p:nvSpPr>
        <p:spPr>
          <a:xfrm>
            <a:off x="4343400" y="609600"/>
            <a:ext cx="2895600" cy="523220"/>
          </a:xfrm>
          <a:prstGeom prst="rect">
            <a:avLst/>
          </a:prstGeom>
          <a:noFill/>
          <a:ln w="3175">
            <a:solidFill>
              <a:schemeClr val="tx1"/>
            </a:solidFill>
          </a:ln>
        </p:spPr>
        <p:txBody>
          <a:bodyPr wrap="square" rtlCol="0">
            <a:spAutoFit/>
          </a:bodyPr>
          <a:lstStyle/>
          <a:p>
            <a:pPr algn="ctr"/>
            <a:r>
              <a:rPr lang="en-US" sz="2800" dirty="0">
                <a:solidFill>
                  <a:srgbClr val="FF0000"/>
                </a:solidFill>
              </a:rPr>
              <a:t>Interviewing</a:t>
            </a:r>
          </a:p>
        </p:txBody>
      </p:sp>
      <p:cxnSp>
        <p:nvCxnSpPr>
          <p:cNvPr id="7" name="Straight Arrow Connector 6"/>
          <p:cNvCxnSpPr>
            <a:stCxn id="5" idx="2"/>
          </p:cNvCxnSpPr>
          <p:nvPr/>
        </p:nvCxnSpPr>
        <p:spPr>
          <a:xfrm rot="5400000">
            <a:off x="5519410" y="1404610"/>
            <a:ext cx="54358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590800" y="1676400"/>
            <a:ext cx="7162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a:off x="2319804" y="1947396"/>
            <a:ext cx="54358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a:off x="9482604" y="1947396"/>
            <a:ext cx="54358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a:off x="4687094" y="2247106"/>
            <a:ext cx="1143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a:off x="6515894" y="2247106"/>
            <a:ext cx="1143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543800" y="2209800"/>
            <a:ext cx="2895600" cy="400110"/>
          </a:xfrm>
          <a:prstGeom prst="rect">
            <a:avLst/>
          </a:prstGeom>
          <a:noFill/>
          <a:ln w="3175">
            <a:solidFill>
              <a:schemeClr val="tx1"/>
            </a:solidFill>
          </a:ln>
        </p:spPr>
        <p:txBody>
          <a:bodyPr wrap="square" rtlCol="0">
            <a:spAutoFit/>
          </a:bodyPr>
          <a:lstStyle/>
          <a:p>
            <a:pPr algn="ctr"/>
            <a:r>
              <a:rPr lang="en-US" sz="2000" dirty="0">
                <a:solidFill>
                  <a:srgbClr val="7030A0"/>
                </a:solidFill>
              </a:rPr>
              <a:t>Structured Interviews</a:t>
            </a:r>
          </a:p>
        </p:txBody>
      </p:sp>
      <p:sp>
        <p:nvSpPr>
          <p:cNvPr id="20" name="TextBox 19"/>
          <p:cNvSpPr txBox="1"/>
          <p:nvPr/>
        </p:nvSpPr>
        <p:spPr>
          <a:xfrm>
            <a:off x="1676400" y="2209800"/>
            <a:ext cx="2895600" cy="400110"/>
          </a:xfrm>
          <a:prstGeom prst="rect">
            <a:avLst/>
          </a:prstGeom>
          <a:noFill/>
          <a:ln w="3175">
            <a:solidFill>
              <a:schemeClr val="tx1"/>
            </a:solidFill>
          </a:ln>
        </p:spPr>
        <p:txBody>
          <a:bodyPr wrap="square" rtlCol="0">
            <a:spAutoFit/>
          </a:bodyPr>
          <a:lstStyle/>
          <a:p>
            <a:pPr algn="ctr"/>
            <a:r>
              <a:rPr lang="en-US" sz="2000" dirty="0">
                <a:solidFill>
                  <a:srgbClr val="00B050"/>
                </a:solidFill>
              </a:rPr>
              <a:t>Unstructured Interviews</a:t>
            </a:r>
          </a:p>
        </p:txBody>
      </p:sp>
      <p:sp>
        <p:nvSpPr>
          <p:cNvPr id="21" name="TextBox 20"/>
          <p:cNvSpPr txBox="1"/>
          <p:nvPr/>
        </p:nvSpPr>
        <p:spPr>
          <a:xfrm>
            <a:off x="4648200" y="2819401"/>
            <a:ext cx="2895600" cy="1015663"/>
          </a:xfrm>
          <a:prstGeom prst="rect">
            <a:avLst/>
          </a:prstGeom>
          <a:noFill/>
          <a:ln w="3175">
            <a:solidFill>
              <a:schemeClr val="tx1"/>
            </a:solidFill>
            <a:prstDash val="dash"/>
          </a:ln>
        </p:spPr>
        <p:txBody>
          <a:bodyPr wrap="square" rtlCol="0">
            <a:spAutoFit/>
          </a:bodyPr>
          <a:lstStyle/>
          <a:p>
            <a:pPr algn="ctr"/>
            <a:r>
              <a:rPr lang="en-US" sz="2000" dirty="0">
                <a:solidFill>
                  <a:srgbClr val="00B0F0"/>
                </a:solidFill>
              </a:rPr>
              <a:t>Interviews at different levels of flexibility &amp; specificity</a:t>
            </a:r>
          </a:p>
        </p:txBody>
      </p:sp>
      <p:cxnSp>
        <p:nvCxnSpPr>
          <p:cNvPr id="24" name="Straight Arrow Connector 23"/>
          <p:cNvCxnSpPr/>
          <p:nvPr/>
        </p:nvCxnSpPr>
        <p:spPr>
          <a:xfrm rot="5400000">
            <a:off x="2319804" y="2861796"/>
            <a:ext cx="54358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752600" y="3124201"/>
            <a:ext cx="2514600" cy="2246769"/>
          </a:xfrm>
          <a:prstGeom prst="rect">
            <a:avLst/>
          </a:prstGeom>
          <a:noFill/>
          <a:ln w="3175">
            <a:noFill/>
          </a:ln>
        </p:spPr>
        <p:txBody>
          <a:bodyPr wrap="square" rtlCol="0">
            <a:spAutoFit/>
          </a:bodyPr>
          <a:lstStyle/>
          <a:p>
            <a:r>
              <a:rPr lang="en-US" sz="2000" dirty="0"/>
              <a:t>-Flexible interview structure and   manner</a:t>
            </a:r>
          </a:p>
          <a:p>
            <a:r>
              <a:rPr lang="en-US" sz="2000" dirty="0"/>
              <a:t>-Flexible interview contents</a:t>
            </a:r>
          </a:p>
          <a:p>
            <a:r>
              <a:rPr lang="en-US" sz="2000" dirty="0"/>
              <a:t>-Flexible in interview questions</a:t>
            </a:r>
          </a:p>
        </p:txBody>
      </p:sp>
      <p:sp>
        <p:nvSpPr>
          <p:cNvPr id="26" name="TextBox 25"/>
          <p:cNvSpPr txBox="1"/>
          <p:nvPr/>
        </p:nvSpPr>
        <p:spPr>
          <a:xfrm>
            <a:off x="8153400" y="3276601"/>
            <a:ext cx="2514600" cy="2554545"/>
          </a:xfrm>
          <a:prstGeom prst="rect">
            <a:avLst/>
          </a:prstGeom>
          <a:noFill/>
          <a:ln w="3175">
            <a:noFill/>
          </a:ln>
        </p:spPr>
        <p:txBody>
          <a:bodyPr wrap="square" rtlCol="0">
            <a:spAutoFit/>
          </a:bodyPr>
          <a:lstStyle/>
          <a:p>
            <a:r>
              <a:rPr lang="en-US" sz="2000" dirty="0"/>
              <a:t>-Rigid in interview structure and   manner</a:t>
            </a:r>
          </a:p>
          <a:p>
            <a:r>
              <a:rPr lang="en-US" sz="2000" dirty="0"/>
              <a:t>-Rigid in interview contents</a:t>
            </a:r>
          </a:p>
          <a:p>
            <a:r>
              <a:rPr lang="en-US" sz="2000" dirty="0"/>
              <a:t>- Rigid in interview questions and wording</a:t>
            </a:r>
          </a:p>
        </p:txBody>
      </p:sp>
      <p:cxnSp>
        <p:nvCxnSpPr>
          <p:cNvPr id="27" name="Straight Arrow Connector 26"/>
          <p:cNvCxnSpPr/>
          <p:nvPr/>
        </p:nvCxnSpPr>
        <p:spPr>
          <a:xfrm rot="5400000">
            <a:off x="8720604" y="2861796"/>
            <a:ext cx="54358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C047A158-961F-52A7-D7EB-816CC7783777}"/>
              </a:ext>
            </a:extLst>
          </p:cNvPr>
          <p:cNvSpPr>
            <a:spLocks noGrp="1"/>
          </p:cNvSpPr>
          <p:nvPr>
            <p:ph type="sldNum" sz="quarter" idx="12"/>
          </p:nvPr>
        </p:nvSpPr>
        <p:spPr/>
        <p:txBody>
          <a:bodyPr/>
          <a:lstStyle/>
          <a:p>
            <a:fld id="{F9BC426B-438C-4865-9E1B-2303895633B1}" type="slidenum">
              <a:rPr lang="en-US" smtClean="0"/>
              <a:t>31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Effect transition="in" filter="wipe(down)">
                                      <p:cBhvr>
                                        <p:cTn id="7" dur="500"/>
                                        <p:tgtEl>
                                          <p:spTgt spid="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5">
                                            <p:txEl>
                                              <p:pRg st="1" end="1"/>
                                            </p:txEl>
                                          </p:spTgt>
                                        </p:tgtEl>
                                        <p:attrNameLst>
                                          <p:attrName>style.visibility</p:attrName>
                                        </p:attrNameLst>
                                      </p:cBhvr>
                                      <p:to>
                                        <p:strVal val="visible"/>
                                      </p:to>
                                    </p:set>
                                    <p:animEffect transition="in" filter="wipe(down)">
                                      <p:cBhvr>
                                        <p:cTn id="12" dur="500"/>
                                        <p:tgtEl>
                                          <p:spTgt spid="2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5">
                                            <p:txEl>
                                              <p:pRg st="2" end="2"/>
                                            </p:txEl>
                                          </p:spTgt>
                                        </p:tgtEl>
                                        <p:attrNameLst>
                                          <p:attrName>style.visibility</p:attrName>
                                        </p:attrNameLst>
                                      </p:cBhvr>
                                      <p:to>
                                        <p:strVal val="visible"/>
                                      </p:to>
                                    </p:set>
                                    <p:animEffect transition="in" filter="wipe(down)">
                                      <p:cBhvr>
                                        <p:cTn id="17" dur="500"/>
                                        <p:tgtEl>
                                          <p:spTgt spid="2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6">
                                            <p:txEl>
                                              <p:pRg st="0" end="0"/>
                                            </p:txEl>
                                          </p:spTgt>
                                        </p:tgtEl>
                                        <p:attrNameLst>
                                          <p:attrName>style.visibility</p:attrName>
                                        </p:attrNameLst>
                                      </p:cBhvr>
                                      <p:to>
                                        <p:strVal val="visible"/>
                                      </p:to>
                                    </p:set>
                                    <p:anim calcmode="lin" valueType="num">
                                      <p:cBhvr additive="base">
                                        <p:cTn id="22"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26">
                                            <p:txEl>
                                              <p:pRg st="1" end="1"/>
                                            </p:txEl>
                                          </p:spTgt>
                                        </p:tgtEl>
                                        <p:attrNameLst>
                                          <p:attrName>style.visibility</p:attrName>
                                        </p:attrNameLst>
                                      </p:cBhvr>
                                      <p:to>
                                        <p:strVal val="visible"/>
                                      </p:to>
                                    </p:set>
                                    <p:anim calcmode="lin" valueType="num">
                                      <p:cBhvr additive="base">
                                        <p:cTn id="28" dur="500" fill="hold"/>
                                        <p:tgtEl>
                                          <p:spTgt spid="26">
                                            <p:txEl>
                                              <p:pRg st="1" end="1"/>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26">
                                            <p:txEl>
                                              <p:pRg st="2" end="2"/>
                                            </p:txEl>
                                          </p:spTgt>
                                        </p:tgtEl>
                                        <p:attrNameLst>
                                          <p:attrName>style.visibility</p:attrName>
                                        </p:attrNameLst>
                                      </p:cBhvr>
                                      <p:to>
                                        <p:strVal val="visible"/>
                                      </p:to>
                                    </p:set>
                                    <p:anim calcmode="lin" valueType="num">
                                      <p:cBhvr additive="base">
                                        <p:cTn id="34" dur="500" fill="hold"/>
                                        <p:tgtEl>
                                          <p:spTgt spid="26">
                                            <p:txEl>
                                              <p:pRg st="2" end="2"/>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2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uild="p"/>
      <p:bldP spid="26"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algn="just">
              <a:buNone/>
            </a:pPr>
            <a:endParaRPr lang="en-US" sz="3600" dirty="0"/>
          </a:p>
          <a:p>
            <a:pPr algn="just">
              <a:buNone/>
            </a:pPr>
            <a:r>
              <a:rPr lang="en-US" sz="3600" dirty="0">
                <a:solidFill>
                  <a:srgbClr val="C00000"/>
                </a:solidFill>
                <a:latin typeface="+mn-lt"/>
                <a:ea typeface="Batang" pitchFamily="18" charset="-127"/>
              </a:rPr>
              <a:t>Unstructured Interviews</a:t>
            </a:r>
            <a:endParaRPr lang="en-US" sz="3600" dirty="0"/>
          </a:p>
          <a:p>
            <a:pPr algn="just">
              <a:buNone/>
            </a:pPr>
            <a:r>
              <a:rPr lang="en-US" sz="3600" dirty="0"/>
              <a:t>The strength of </a:t>
            </a:r>
            <a:r>
              <a:rPr lang="en-US" sz="3600" i="1" dirty="0"/>
              <a:t>unstructured interviews is the almost complete freedom they provide </a:t>
            </a:r>
            <a:r>
              <a:rPr lang="en-US" sz="3600" i="1" dirty="0">
                <a:solidFill>
                  <a:srgbClr val="C00000"/>
                </a:solidFill>
              </a:rPr>
              <a:t>in terms of content </a:t>
            </a:r>
            <a:r>
              <a:rPr lang="en-US" sz="3600" dirty="0"/>
              <a:t>and</a:t>
            </a:r>
            <a:r>
              <a:rPr lang="en-US" sz="3600" dirty="0">
                <a:solidFill>
                  <a:srgbClr val="C00000"/>
                </a:solidFill>
              </a:rPr>
              <a:t> structure</a:t>
            </a:r>
            <a:r>
              <a:rPr lang="en-US" sz="3600" dirty="0"/>
              <a:t>. You are free to order these in whatever sequence you wish. You also have complete freedom in terms of the wording you use and the way you explain questions to your respondents. You may formulate questions and raise issues on the spur of the moment, depending upon what occurs to you in the context of the discussion.</a:t>
            </a:r>
          </a:p>
          <a:p>
            <a:pPr algn="just">
              <a:buNone/>
            </a:pPr>
            <a:r>
              <a:rPr lang="en-US" sz="3600" dirty="0">
                <a:solidFill>
                  <a:srgbClr val="FF0000"/>
                </a:solidFill>
              </a:rPr>
              <a:t>	As unstructured interviews are dominantly used in qualitative research</a:t>
            </a:r>
            <a:r>
              <a:rPr lang="en-US" sz="3600" dirty="0"/>
              <a:t>.</a:t>
            </a:r>
          </a:p>
        </p:txBody>
      </p:sp>
      <p:sp>
        <p:nvSpPr>
          <p:cNvPr id="2" name="Slide Number Placeholder 1">
            <a:extLst>
              <a:ext uri="{FF2B5EF4-FFF2-40B4-BE49-F238E27FC236}">
                <a16:creationId xmlns:a16="http://schemas.microsoft.com/office/drawing/2014/main" id="{F731AC83-961C-6BEA-5BAA-ABE66DF8E4E7}"/>
              </a:ext>
            </a:extLst>
          </p:cNvPr>
          <p:cNvSpPr>
            <a:spLocks noGrp="1"/>
          </p:cNvSpPr>
          <p:nvPr>
            <p:ph type="sldNum" sz="quarter" idx="12"/>
          </p:nvPr>
        </p:nvSpPr>
        <p:spPr/>
        <p:txBody>
          <a:bodyPr/>
          <a:lstStyle/>
          <a:p>
            <a:fld id="{F9BC426B-438C-4865-9E1B-2303895633B1}" type="slidenum">
              <a:rPr lang="en-US" smtClean="0"/>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pPr algn="just">
              <a:buNone/>
            </a:pPr>
            <a:r>
              <a:rPr lang="en-US" sz="3200" b="1" i="1" dirty="0">
                <a:solidFill>
                  <a:srgbClr val="FF0000"/>
                </a:solidFill>
              </a:rPr>
              <a:t>Structured Interviews</a:t>
            </a:r>
            <a:endParaRPr lang="en-US" sz="3200" dirty="0"/>
          </a:p>
          <a:p>
            <a:pPr algn="just">
              <a:buNone/>
            </a:pPr>
            <a:r>
              <a:rPr lang="en-US" sz="3200" dirty="0"/>
              <a:t>In a </a:t>
            </a:r>
            <a:r>
              <a:rPr lang="en-US" sz="3200" i="1" dirty="0"/>
              <a:t>structured interview the researcher asks a </a:t>
            </a:r>
            <a:r>
              <a:rPr lang="en-US" sz="3200" i="1" dirty="0">
                <a:solidFill>
                  <a:srgbClr val="FF0000"/>
                </a:solidFill>
              </a:rPr>
              <a:t>predetermined set of questions</a:t>
            </a:r>
            <a:r>
              <a:rPr lang="en-US" sz="3200" i="1" dirty="0"/>
              <a:t>, using the </a:t>
            </a:r>
            <a:r>
              <a:rPr lang="en-US" sz="3200" i="1" dirty="0">
                <a:solidFill>
                  <a:srgbClr val="FF0000"/>
                </a:solidFill>
              </a:rPr>
              <a:t>same wording</a:t>
            </a:r>
            <a:r>
              <a:rPr lang="en-US" sz="3200" i="1" dirty="0"/>
              <a:t> </a:t>
            </a:r>
            <a:r>
              <a:rPr lang="en-US" sz="3200" dirty="0"/>
              <a:t>and order of questions as specified in the interview schedule. </a:t>
            </a:r>
          </a:p>
          <a:p>
            <a:pPr algn="just">
              <a:buNone/>
            </a:pPr>
            <a:r>
              <a:rPr lang="en-US" sz="3200" dirty="0"/>
              <a:t>An </a:t>
            </a:r>
            <a:r>
              <a:rPr lang="en-US" sz="3200" b="1" dirty="0">
                <a:solidFill>
                  <a:srgbClr val="7030A0"/>
                </a:solidFill>
              </a:rPr>
              <a:t>interview schedule </a:t>
            </a:r>
            <a:r>
              <a:rPr lang="en-US" sz="3200" dirty="0"/>
              <a:t>is a written list of</a:t>
            </a:r>
            <a:r>
              <a:rPr lang="en-US" sz="3200" b="1" dirty="0"/>
              <a:t> </a:t>
            </a:r>
            <a:r>
              <a:rPr lang="en-US" sz="3200" dirty="0"/>
              <a:t>questions, open ended or closed, prepared for use by an interviewer in a person-to-person interaction (this may be face to face, by telephone or by other electronic media). Note that an interview schedule is a </a:t>
            </a:r>
            <a:r>
              <a:rPr lang="en-US" sz="3200" dirty="0">
                <a:solidFill>
                  <a:srgbClr val="7030A0"/>
                </a:solidFill>
              </a:rPr>
              <a:t>research </a:t>
            </a:r>
            <a:r>
              <a:rPr lang="en-US" sz="3200" dirty="0">
                <a:solidFill>
                  <a:srgbClr val="FF0000"/>
                </a:solidFill>
              </a:rPr>
              <a:t>tool/instrument</a:t>
            </a:r>
            <a:r>
              <a:rPr lang="en-US" sz="3200" dirty="0">
                <a:solidFill>
                  <a:srgbClr val="7030A0"/>
                </a:solidFill>
              </a:rPr>
              <a:t> for collecting data</a:t>
            </a:r>
            <a:r>
              <a:rPr lang="en-US" sz="3200" dirty="0"/>
              <a:t>, whereas </a:t>
            </a:r>
            <a:r>
              <a:rPr lang="en-US" sz="3200" dirty="0">
                <a:solidFill>
                  <a:srgbClr val="C00000"/>
                </a:solidFill>
              </a:rPr>
              <a:t>interviewing is a </a:t>
            </a:r>
            <a:r>
              <a:rPr lang="en-US" sz="3200" dirty="0">
                <a:solidFill>
                  <a:srgbClr val="00B050"/>
                </a:solidFill>
              </a:rPr>
              <a:t>method</a:t>
            </a:r>
            <a:r>
              <a:rPr lang="en-US" sz="3200" dirty="0">
                <a:solidFill>
                  <a:srgbClr val="C00000"/>
                </a:solidFill>
              </a:rPr>
              <a:t> of data collection</a:t>
            </a:r>
            <a:r>
              <a:rPr lang="en-US" sz="3200" dirty="0"/>
              <a:t>.</a:t>
            </a:r>
          </a:p>
          <a:p>
            <a:pPr algn="just">
              <a:buNone/>
            </a:pPr>
            <a:r>
              <a:rPr lang="en-US" sz="3200" dirty="0"/>
              <a:t>One of the main advantages of the structured interview is that it provides uniform information, which assures the comparability of data. Structured interviewing requires fewer interviewing skills than does unstructured interviewing.</a:t>
            </a:r>
          </a:p>
        </p:txBody>
      </p:sp>
      <p:sp>
        <p:nvSpPr>
          <p:cNvPr id="2" name="Slide Number Placeholder 1">
            <a:extLst>
              <a:ext uri="{FF2B5EF4-FFF2-40B4-BE49-F238E27FC236}">
                <a16:creationId xmlns:a16="http://schemas.microsoft.com/office/drawing/2014/main" id="{4776B99A-AE55-149E-6F93-0C02AC0C8131}"/>
              </a:ext>
            </a:extLst>
          </p:cNvPr>
          <p:cNvSpPr>
            <a:spLocks noGrp="1"/>
          </p:cNvSpPr>
          <p:nvPr>
            <p:ph type="sldNum" sz="quarter" idx="12"/>
          </p:nvPr>
        </p:nvSpPr>
        <p:spPr/>
        <p:txBody>
          <a:bodyPr/>
          <a:lstStyle/>
          <a:p>
            <a:fld id="{F9BC426B-438C-4865-9E1B-2303895633B1}" type="slidenum">
              <a:rPr lang="en-US" smtClean="0"/>
              <a:t>33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Autofit/>
          </a:bodyPr>
          <a:lstStyle/>
          <a:p>
            <a:pPr algn="just">
              <a:buNone/>
            </a:pPr>
            <a:r>
              <a:rPr lang="en-US" sz="3600" dirty="0">
                <a:solidFill>
                  <a:srgbClr val="FF0000"/>
                </a:solidFill>
                <a:latin typeface="Aparajita" pitchFamily="34" charset="0"/>
                <a:cs typeface="Aparajita" pitchFamily="34" charset="0"/>
              </a:rPr>
              <a:t>The Questionnaire</a:t>
            </a:r>
            <a:endParaRPr lang="en-US" sz="3600" dirty="0"/>
          </a:p>
          <a:p>
            <a:pPr algn="just">
              <a:buNone/>
            </a:pPr>
            <a:r>
              <a:rPr lang="en-US" sz="3600" dirty="0"/>
              <a:t>A </a:t>
            </a:r>
            <a:r>
              <a:rPr lang="en-US" sz="3600" b="1" dirty="0"/>
              <a:t>questionnaire </a:t>
            </a:r>
            <a:r>
              <a:rPr lang="en-US" sz="3600" dirty="0"/>
              <a:t>is a written list of questions, the answers to which are recorded by respondents. In a questionnaire respondents read the questions, interpret what is expected and then write down the answers. </a:t>
            </a:r>
          </a:p>
          <a:p>
            <a:pPr algn="just">
              <a:buNone/>
            </a:pPr>
            <a:r>
              <a:rPr lang="en-US" sz="3600" dirty="0"/>
              <a:t>The only difference between an </a:t>
            </a:r>
            <a:r>
              <a:rPr lang="en-US" sz="3600" dirty="0">
                <a:solidFill>
                  <a:srgbClr val="FF0000"/>
                </a:solidFill>
              </a:rPr>
              <a:t>interview schedule </a:t>
            </a:r>
            <a:r>
              <a:rPr lang="en-US" sz="3600" dirty="0"/>
              <a:t>and </a:t>
            </a:r>
            <a:r>
              <a:rPr lang="en-US" sz="3600" dirty="0">
                <a:solidFill>
                  <a:srgbClr val="C00000"/>
                </a:solidFill>
              </a:rPr>
              <a:t>a</a:t>
            </a:r>
            <a:r>
              <a:rPr lang="en-US" sz="3600" dirty="0"/>
              <a:t> </a:t>
            </a:r>
            <a:r>
              <a:rPr lang="en-US" sz="3600" dirty="0">
                <a:solidFill>
                  <a:srgbClr val="C00000"/>
                </a:solidFill>
              </a:rPr>
              <a:t>questionnaire</a:t>
            </a:r>
            <a:r>
              <a:rPr lang="en-US" sz="3600" dirty="0"/>
              <a:t> is that in interview schedule it is the interviewer who asks the questions (and if necessary, explains them) and records the respondent’s replies on an interview schedule, and in the questionnaire replies are recorded by the respondents themselves.</a:t>
            </a:r>
          </a:p>
        </p:txBody>
      </p:sp>
      <p:sp>
        <p:nvSpPr>
          <p:cNvPr id="2" name="Slide Number Placeholder 1">
            <a:extLst>
              <a:ext uri="{FF2B5EF4-FFF2-40B4-BE49-F238E27FC236}">
                <a16:creationId xmlns:a16="http://schemas.microsoft.com/office/drawing/2014/main" id="{C1BA9255-5B3B-EA1B-B966-C569DFC9FB34}"/>
              </a:ext>
            </a:extLst>
          </p:cNvPr>
          <p:cNvSpPr>
            <a:spLocks noGrp="1"/>
          </p:cNvSpPr>
          <p:nvPr>
            <p:ph type="sldNum" sz="quarter" idx="12"/>
          </p:nvPr>
        </p:nvSpPr>
        <p:spPr/>
        <p:txBody>
          <a:bodyPr/>
          <a:lstStyle/>
          <a:p>
            <a:fld id="{F9BC426B-438C-4865-9E1B-2303895633B1}" type="slidenum">
              <a:rPr lang="en-US" smtClean="0"/>
              <a:t>34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Autofit/>
          </a:bodyPr>
          <a:lstStyle/>
          <a:p>
            <a:pPr algn="just">
              <a:buNone/>
            </a:pPr>
            <a:r>
              <a:rPr lang="en-US" sz="3200" dirty="0"/>
              <a:t>In the case of a questionnaire, as there is no one to explain the meaning of questions to respondents, it is important that the questions are-</a:t>
            </a:r>
          </a:p>
          <a:p>
            <a:pPr algn="just">
              <a:buFont typeface="Wingdings" pitchFamily="2" charset="2"/>
              <a:buChar char="ü"/>
            </a:pPr>
            <a:r>
              <a:rPr lang="en-US" sz="3200" dirty="0">
                <a:solidFill>
                  <a:srgbClr val="7030A0"/>
                </a:solidFill>
              </a:rPr>
              <a:t>Clear and easy to understand.</a:t>
            </a:r>
          </a:p>
          <a:p>
            <a:pPr algn="just">
              <a:buFont typeface="Wingdings" pitchFamily="2" charset="2"/>
              <a:buChar char="ü"/>
            </a:pPr>
            <a:r>
              <a:rPr lang="en-US" sz="3200" dirty="0"/>
              <a:t>Also, the layout of a questionnaire should be such that it is easy to read and pleasant to the eye, and the sequence of questions should be easy to follow. </a:t>
            </a:r>
          </a:p>
          <a:p>
            <a:pPr algn="just">
              <a:buFont typeface="Wingdings" pitchFamily="2" charset="2"/>
              <a:buChar char="ü"/>
            </a:pPr>
            <a:r>
              <a:rPr lang="en-US" sz="3200" dirty="0">
                <a:solidFill>
                  <a:srgbClr val="C00000"/>
                </a:solidFill>
              </a:rPr>
              <a:t>A questionnaire should be developed in an interactive style. This means respondents should feel as if someone is talking to them. </a:t>
            </a:r>
          </a:p>
          <a:p>
            <a:pPr algn="just">
              <a:buFont typeface="Wingdings" pitchFamily="2" charset="2"/>
              <a:buChar char="ü"/>
            </a:pPr>
            <a:r>
              <a:rPr lang="en-US" sz="3200" dirty="0">
                <a:solidFill>
                  <a:srgbClr val="7030A0"/>
                </a:solidFill>
              </a:rPr>
              <a:t>In a questionnaire, a sensitive question or a question that respondents may feel hesitant about answering should be prefaced by an interactive statement explaining the relevance of the question. It is a good idea to use a different font for these statements to distinguish them from the actual questions.</a:t>
            </a:r>
          </a:p>
        </p:txBody>
      </p:sp>
      <p:sp>
        <p:nvSpPr>
          <p:cNvPr id="2" name="Slide Number Placeholder 1">
            <a:extLst>
              <a:ext uri="{FF2B5EF4-FFF2-40B4-BE49-F238E27FC236}">
                <a16:creationId xmlns:a16="http://schemas.microsoft.com/office/drawing/2014/main" id="{CF4C7530-103A-14BF-51A0-4323E82E0F0C}"/>
              </a:ext>
            </a:extLst>
          </p:cNvPr>
          <p:cNvSpPr>
            <a:spLocks noGrp="1"/>
          </p:cNvSpPr>
          <p:nvPr>
            <p:ph type="sldNum" sz="quarter" idx="12"/>
          </p:nvPr>
        </p:nvSpPr>
        <p:spPr/>
        <p:txBody>
          <a:bodyPr/>
          <a:lstStyle/>
          <a:p>
            <a:fld id="{F9BC426B-438C-4865-9E1B-2303895633B1}" type="slidenum">
              <a:rPr lang="en-US" smtClean="0"/>
              <a:t>35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76980"/>
            <a:ext cx="12192000" cy="6681019"/>
          </a:xfrm>
        </p:spPr>
        <p:txBody>
          <a:bodyPr/>
          <a:lstStyle/>
          <a:p>
            <a:pPr>
              <a:buNone/>
            </a:pPr>
            <a:endParaRPr lang="en-US" b="1" dirty="0"/>
          </a:p>
          <a:p>
            <a:pPr algn="just">
              <a:buNone/>
            </a:pPr>
            <a:r>
              <a:rPr lang="en-US" b="1" dirty="0"/>
              <a:t>Editing: </a:t>
            </a:r>
            <a:r>
              <a:rPr lang="en-US" dirty="0"/>
              <a:t>Editing of data is a process of examining the collected raw data (specially in surveys) to detect errors and omissions and to correct these when possible. As a matter of fact, editing involves a careful scrutiny of the completed questionnaires and/or schedules. Editing is done to assure that the data are </a:t>
            </a:r>
            <a:r>
              <a:rPr lang="en-US" dirty="0">
                <a:solidFill>
                  <a:srgbClr val="FF0000"/>
                </a:solidFill>
              </a:rPr>
              <a:t>accurate</a:t>
            </a:r>
            <a:r>
              <a:rPr lang="en-US" dirty="0"/>
              <a:t>, </a:t>
            </a:r>
            <a:r>
              <a:rPr lang="en-US" dirty="0">
                <a:solidFill>
                  <a:srgbClr val="FF0000"/>
                </a:solidFill>
              </a:rPr>
              <a:t>consistent with other facts gathered</a:t>
            </a:r>
            <a:r>
              <a:rPr lang="en-US" dirty="0"/>
              <a:t>, </a:t>
            </a:r>
            <a:r>
              <a:rPr lang="en-US" dirty="0">
                <a:solidFill>
                  <a:srgbClr val="FF0000"/>
                </a:solidFill>
              </a:rPr>
              <a:t>uniformly entered</a:t>
            </a:r>
            <a:r>
              <a:rPr lang="en-US" dirty="0"/>
              <a:t>, </a:t>
            </a:r>
            <a:r>
              <a:rPr lang="en-US" dirty="0">
                <a:solidFill>
                  <a:srgbClr val="FF0000"/>
                </a:solidFill>
              </a:rPr>
              <a:t>as completed as possible</a:t>
            </a:r>
            <a:r>
              <a:rPr lang="en-US" dirty="0"/>
              <a:t> and have been </a:t>
            </a:r>
            <a:r>
              <a:rPr lang="en-US" dirty="0">
                <a:solidFill>
                  <a:srgbClr val="00B050"/>
                </a:solidFill>
              </a:rPr>
              <a:t>well arranged to facilitate coding and tabulation</a:t>
            </a:r>
            <a:r>
              <a:rPr lang="en-US" dirty="0"/>
              <a:t>.</a:t>
            </a:r>
          </a:p>
          <a:p>
            <a:pPr>
              <a:buNone/>
            </a:pP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
            <a:ext cx="12192000" cy="6971071"/>
          </a:xfrm>
        </p:spPr>
        <p:txBody>
          <a:bodyPr>
            <a:normAutofit/>
          </a:bodyPr>
          <a:lstStyle/>
          <a:p>
            <a:pPr algn="just">
              <a:buNone/>
            </a:pPr>
            <a:r>
              <a:rPr lang="en-US" b="1" i="1" dirty="0"/>
              <a:t>Field Editing</a:t>
            </a:r>
            <a:r>
              <a:rPr lang="en-US" i="1" dirty="0"/>
              <a:t> </a:t>
            </a:r>
            <a:r>
              <a:rPr lang="en-US" dirty="0"/>
              <a:t>consists in the review of the reporting forms by the investigator for completing (translating or rewriting). While doing field editing, the investigator must restrain himself and must not correct errors of omission by simply guessing what the informant would have said if the question had been asked.</a:t>
            </a:r>
          </a:p>
          <a:p>
            <a:pPr>
              <a:buNone/>
            </a:pPr>
            <a:r>
              <a:rPr lang="en-US" dirty="0"/>
              <a:t> </a:t>
            </a:r>
          </a:p>
          <a:p>
            <a:pPr algn="just">
              <a:buNone/>
            </a:pPr>
            <a:r>
              <a:rPr lang="en-US" b="1" i="1" dirty="0"/>
              <a:t>Central Editing</a:t>
            </a:r>
            <a:r>
              <a:rPr lang="en-US" dirty="0"/>
              <a:t> has written in abbreviated and/or in illegible form at the time of recording the respondents’ responses. This type of editing is necessary in view of the fact that individual writing styles often can be difficult for others to read. This sort of editing should be done as soon as possible after the interview, preferably on the very day or on the next day.</a:t>
            </a:r>
          </a:p>
          <a:p>
            <a:pPr>
              <a:buNone/>
            </a:pP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FB263D-66C6-05E2-0928-31FCD88255E4}"/>
              </a:ext>
            </a:extLst>
          </p:cNvPr>
          <p:cNvSpPr>
            <a:spLocks noGrp="1"/>
          </p:cNvSpPr>
          <p:nvPr>
            <p:ph idx="1"/>
          </p:nvPr>
        </p:nvSpPr>
        <p:spPr>
          <a:xfrm>
            <a:off x="0" y="0"/>
            <a:ext cx="12192000" cy="6858000"/>
          </a:xfrm>
        </p:spPr>
        <p:txBody>
          <a:bodyPr>
            <a:normAutofit lnSpcReduction="10000"/>
          </a:bodyPr>
          <a:lstStyle/>
          <a:p>
            <a:pPr marL="0" indent="0" algn="just">
              <a:lnSpc>
                <a:spcPct val="114000"/>
              </a:lnSpc>
              <a:spcBef>
                <a:spcPts val="0"/>
              </a:spcBef>
              <a:buNone/>
            </a:pPr>
            <a:r>
              <a:rPr lang="en-US" b="1" dirty="0">
                <a:solidFill>
                  <a:srgbClr val="C00000"/>
                </a:solidFill>
              </a:rPr>
              <a:t>What is Field Work: </a:t>
            </a:r>
          </a:p>
          <a:p>
            <a:pPr marL="0" indent="0" algn="just">
              <a:lnSpc>
                <a:spcPct val="114000"/>
              </a:lnSpc>
              <a:spcBef>
                <a:spcPts val="0"/>
              </a:spcBef>
              <a:buNone/>
            </a:pPr>
            <a:r>
              <a:rPr lang="en-US" b="1" dirty="0"/>
              <a:t>Fieldwork, field research </a:t>
            </a:r>
            <a:r>
              <a:rPr lang="en-US" dirty="0"/>
              <a:t>or </a:t>
            </a:r>
            <a:r>
              <a:rPr lang="en-US" b="1" dirty="0"/>
              <a:t>field studies</a:t>
            </a:r>
            <a:r>
              <a:rPr lang="en-US" dirty="0"/>
              <a:t>, is the collection of raw data outside a laboratory, library, or workplace setting. The approaches and methods used in field research vary across disciplines. For example, biologists who conduct field research may simply observe animals interacting with their environments, whereas social scientists conducting field research may interview or observe people in their natural environments to learn their languages, folklore, and social structures. </a:t>
            </a:r>
          </a:p>
          <a:p>
            <a:pPr marL="0" indent="0" algn="just">
              <a:lnSpc>
                <a:spcPct val="114000"/>
              </a:lnSpc>
              <a:spcBef>
                <a:spcPts val="0"/>
              </a:spcBef>
              <a:buNone/>
            </a:pPr>
            <a:r>
              <a:rPr lang="en-US" dirty="0"/>
              <a:t>Field research involves a range of well-defined, although variable, methods: informal interviews, direct observation, participation in the life of the group, collective discussions, analyses of personal documents produced within the group, self-analysis, results from activities undertaken off- or on-line, and life-histories. Although the method generally is characterized as qualitative research, it may (and often does) include quantitative dimensions. </a:t>
            </a:r>
          </a:p>
          <a:p>
            <a:pPr marL="0" indent="0" algn="just">
              <a:lnSpc>
                <a:spcPct val="114000"/>
              </a:lnSpc>
              <a:spcBef>
                <a:spcPts val="0"/>
              </a:spcBef>
              <a:buNone/>
            </a:pPr>
            <a:endParaRPr lang="en-US" dirty="0"/>
          </a:p>
        </p:txBody>
      </p:sp>
      <p:sp>
        <p:nvSpPr>
          <p:cNvPr id="4" name="Slide Number Placeholder 3">
            <a:extLst>
              <a:ext uri="{FF2B5EF4-FFF2-40B4-BE49-F238E27FC236}">
                <a16:creationId xmlns:a16="http://schemas.microsoft.com/office/drawing/2014/main" id="{6B537467-EC5C-EF1B-C2AF-E6FDD4131CB2}"/>
              </a:ext>
            </a:extLst>
          </p:cNvPr>
          <p:cNvSpPr>
            <a:spLocks noGrp="1"/>
          </p:cNvSpPr>
          <p:nvPr>
            <p:ph type="sldNum" sz="quarter" idx="12"/>
          </p:nvPr>
        </p:nvSpPr>
        <p:spPr/>
        <p:txBody>
          <a:bodyPr/>
          <a:lstStyle/>
          <a:p>
            <a:fld id="{EDFC81EC-8A05-4453-A8AD-7A44900C6495}" type="slidenum">
              <a:rPr lang="en-US" smtClean="0"/>
              <a:t>38</a:t>
            </a:fld>
            <a:endParaRPr lang="en-US"/>
          </a:p>
        </p:txBody>
      </p:sp>
    </p:spTree>
    <p:extLst>
      <p:ext uri="{BB962C8B-B14F-4D97-AF65-F5344CB8AC3E}">
        <p14:creationId xmlns:p14="http://schemas.microsoft.com/office/powerpoint/2010/main" val="23752232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F55038-0644-EFC2-DD8A-CCA06EF0184B}"/>
              </a:ext>
            </a:extLst>
          </p:cNvPr>
          <p:cNvSpPr>
            <a:spLocks noGrp="1"/>
          </p:cNvSpPr>
          <p:nvPr>
            <p:ph idx="1"/>
          </p:nvPr>
        </p:nvSpPr>
        <p:spPr>
          <a:xfrm>
            <a:off x="0" y="0"/>
            <a:ext cx="12192000" cy="6858000"/>
          </a:xfrm>
        </p:spPr>
        <p:txBody>
          <a:bodyPr>
            <a:noAutofit/>
          </a:bodyPr>
          <a:lstStyle/>
          <a:p>
            <a:pPr marL="0" indent="0" algn="just">
              <a:buNone/>
            </a:pPr>
            <a:r>
              <a:rPr lang="en-US" sz="3200" dirty="0">
                <a:solidFill>
                  <a:srgbClr val="C00000"/>
                </a:solidFill>
              </a:rPr>
              <a:t>The objective of training</a:t>
            </a:r>
            <a:r>
              <a:rPr lang="en-US" sz="3200" dirty="0"/>
              <a:t> is to ensure that the data collection instrument is administered uniformly by all fieldworkers.</a:t>
            </a:r>
          </a:p>
          <a:p>
            <a:pPr marL="0" indent="0" algn="just">
              <a:buNone/>
            </a:pPr>
            <a:r>
              <a:rPr lang="en-US" sz="3200" dirty="0">
                <a:solidFill>
                  <a:srgbClr val="7030A0"/>
                </a:solidFill>
              </a:rPr>
              <a:t>The goal of training session </a:t>
            </a:r>
            <a:r>
              <a:rPr lang="en-US" sz="3200" dirty="0"/>
              <a:t>is to ensure that each respondent is provided with common information.</a:t>
            </a:r>
          </a:p>
          <a:p>
            <a:pPr marL="0" indent="0" algn="just">
              <a:buNone/>
            </a:pPr>
            <a:r>
              <a:rPr lang="en-US" sz="3200" dirty="0"/>
              <a:t>If the data are collected in a uniform manner from all respondents, the training session will have been a success.</a:t>
            </a:r>
          </a:p>
          <a:p>
            <a:pPr marL="0" indent="0" algn="just">
              <a:buNone/>
            </a:pPr>
            <a:r>
              <a:rPr lang="en-US" sz="3200" dirty="0">
                <a:solidFill>
                  <a:srgbClr val="002060"/>
                </a:solidFill>
              </a:rPr>
              <a:t>Points for training program for interviewers:</a:t>
            </a:r>
          </a:p>
          <a:p>
            <a:pPr marL="514350" indent="-514350" algn="just">
              <a:buAutoNum type="arabicPeriod"/>
            </a:pPr>
            <a:r>
              <a:rPr lang="en-US" sz="3200" dirty="0"/>
              <a:t>How to make initial contact with the respondent and secure the interview</a:t>
            </a:r>
          </a:p>
          <a:p>
            <a:pPr marL="514350" indent="-514350" algn="just">
              <a:buAutoNum type="arabicPeriod"/>
            </a:pPr>
            <a:r>
              <a:rPr lang="en-US" sz="3200" dirty="0"/>
              <a:t>How to ask survey question</a:t>
            </a:r>
          </a:p>
          <a:p>
            <a:pPr marL="514350" indent="-514350" algn="just">
              <a:buAutoNum type="arabicPeriod"/>
            </a:pPr>
            <a:r>
              <a:rPr lang="en-US" sz="3200" dirty="0"/>
              <a:t>How to probe</a:t>
            </a:r>
          </a:p>
          <a:p>
            <a:pPr marL="514350" indent="-514350" algn="just">
              <a:buAutoNum type="arabicPeriod"/>
            </a:pPr>
            <a:r>
              <a:rPr lang="en-US" sz="3200" dirty="0"/>
              <a:t>How to record responses</a:t>
            </a:r>
          </a:p>
          <a:p>
            <a:pPr marL="514350" indent="-514350" algn="just">
              <a:buAutoNum type="arabicPeriod"/>
            </a:pPr>
            <a:r>
              <a:rPr lang="en-US" sz="3200" dirty="0"/>
              <a:t>How to terminate the interview</a:t>
            </a:r>
          </a:p>
        </p:txBody>
      </p:sp>
      <p:sp>
        <p:nvSpPr>
          <p:cNvPr id="2" name="Slide Number Placeholder 1">
            <a:extLst>
              <a:ext uri="{FF2B5EF4-FFF2-40B4-BE49-F238E27FC236}">
                <a16:creationId xmlns:a16="http://schemas.microsoft.com/office/drawing/2014/main" id="{1BE75D14-F8CD-9F66-3964-5D3FD8E4FC1B}"/>
              </a:ext>
            </a:extLst>
          </p:cNvPr>
          <p:cNvSpPr>
            <a:spLocks noGrp="1"/>
          </p:cNvSpPr>
          <p:nvPr>
            <p:ph type="sldNum" sz="quarter" idx="12"/>
          </p:nvPr>
        </p:nvSpPr>
        <p:spPr/>
        <p:txBody>
          <a:bodyPr/>
          <a:lstStyle/>
          <a:p>
            <a:fld id="{EDFC81EC-8A05-4453-A8AD-7A44900C6495}" type="slidenum">
              <a:rPr lang="en-US" smtClean="0"/>
              <a:t>39</a:t>
            </a:fld>
            <a:endParaRPr lang="en-US"/>
          </a:p>
        </p:txBody>
      </p:sp>
    </p:spTree>
    <p:extLst>
      <p:ext uri="{BB962C8B-B14F-4D97-AF65-F5344CB8AC3E}">
        <p14:creationId xmlns:p14="http://schemas.microsoft.com/office/powerpoint/2010/main" val="3043893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9D668B7-588A-0F8F-97EE-B01F47249CB5}"/>
                  </a:ext>
                </a:extLst>
              </p:cNvPr>
              <p:cNvSpPr>
                <a:spLocks noGrp="1"/>
              </p:cNvSpPr>
              <p:nvPr>
                <p:ph idx="1"/>
              </p:nvPr>
            </p:nvSpPr>
            <p:spPr>
              <a:xfrm>
                <a:off x="0" y="0"/>
                <a:ext cx="12192000" cy="6858000"/>
              </a:xfrm>
            </p:spPr>
            <p:txBody>
              <a:bodyPr/>
              <a:lstStyle/>
              <a:p>
                <a:pPr marL="0" indent="0" algn="just">
                  <a:buNone/>
                </a:pPr>
                <a:endParaRPr lang="en-US" dirty="0">
                  <a:solidFill>
                    <a:srgbClr val="C00000"/>
                  </a:solidFill>
                </a:endParaRPr>
              </a:p>
              <a:p>
                <a:pPr marL="0" indent="0" algn="just">
                  <a:buNone/>
                </a:pPr>
                <a:r>
                  <a:rPr lang="en-US" dirty="0">
                    <a:solidFill>
                      <a:srgbClr val="C00000"/>
                    </a:solidFill>
                  </a:rPr>
                  <a:t>Simple and Composite Hypothesis:</a:t>
                </a:r>
                <a:r>
                  <a:rPr lang="en-US" dirty="0"/>
                  <a:t> A hypothesis, Ho which specifies the values of all the parameters in the population distribution is called a simple hypothesis, otherwise the hypothesis is termed as composite hypothesis.</a:t>
                </a:r>
              </a:p>
              <a:p>
                <a:pPr marL="0" indent="0">
                  <a:buNone/>
                </a:pPr>
                <a:r>
                  <a:rPr lang="en-US" dirty="0"/>
                  <a:t>	For example, if the population under study has two parameters µ and </a:t>
                </a:r>
                <a14:m>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oMath>
                </a14:m>
                <a:r>
                  <a:rPr lang="en-US" dirty="0"/>
                  <a:t>, a hypothesis specifying both these parameters.</a:t>
                </a:r>
              </a:p>
              <a:p>
                <a:pPr marL="0" indent="0">
                  <a:buNone/>
                </a:pPr>
                <a:r>
                  <a:rPr lang="en-US" dirty="0"/>
                  <a:t>			Ho : µ = 50, </a:t>
                </a:r>
                <a14:m>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oMath>
                </a14:m>
                <a:r>
                  <a:rPr lang="en-US" dirty="0"/>
                  <a:t> = 4</a:t>
                </a:r>
              </a:p>
              <a:p>
                <a:pPr marL="0" indent="0">
                  <a:buNone/>
                </a:pPr>
                <a:r>
                  <a:rPr lang="en-US" dirty="0"/>
                  <a:t>will be termed as a simple hypothesis.</a:t>
                </a:r>
              </a:p>
              <a:p>
                <a:pPr marL="0" indent="0">
                  <a:buNone/>
                </a:pPr>
                <a:r>
                  <a:rPr lang="en-US" dirty="0"/>
                  <a:t>	On the other hand, if a hypothesis specifies, only one parameter, either µ or </a:t>
                </a:r>
                <a14:m>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oMath>
                </a14:m>
                <a:r>
                  <a:rPr lang="en-US" dirty="0"/>
                  <a:t>, it is a composite hypothesis.</a:t>
                </a:r>
              </a:p>
              <a:p>
                <a:pPr marL="0" indent="0">
                  <a:buNone/>
                </a:pPr>
                <a:r>
                  <a:rPr lang="en-US" dirty="0"/>
                  <a:t>		(</a:t>
                </a:r>
                <a:r>
                  <a:rPr lang="en-US" dirty="0" err="1"/>
                  <a:t>i</a:t>
                </a:r>
                <a:r>
                  <a:rPr lang="en-US" dirty="0"/>
                  <a:t>)	Ho : µ = 50  or</a:t>
                </a:r>
              </a:p>
              <a:p>
                <a:pPr marL="0" indent="0">
                  <a:buNone/>
                </a:pPr>
                <a:r>
                  <a:rPr lang="en-US" dirty="0"/>
                  <a:t>		(ii)	Ho : </a:t>
                </a:r>
                <a14:m>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oMath>
                </a14:m>
                <a:r>
                  <a:rPr lang="en-US" dirty="0"/>
                  <a:t> = </a:t>
                </a:r>
                <a14:m>
                  <m:oMath xmlns:m="http://schemas.openxmlformats.org/officeDocument/2006/math">
                    <m:r>
                      <a:rPr lang="en-US" i="1" smtClean="0">
                        <a:latin typeface="Cambria Math" panose="02040503050406030204" pitchFamily="18" charset="0"/>
                      </a:rPr>
                      <m:t>5</m:t>
                    </m:r>
                  </m:oMath>
                </a14:m>
                <a:endParaRPr lang="en-US" dirty="0"/>
              </a:p>
              <a:p>
                <a:pPr marL="0" indent="0">
                  <a:buNone/>
                </a:pPr>
                <a:r>
                  <a:rPr lang="en-US" dirty="0"/>
                  <a:t>are both composite hypothesis.</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F9D668B7-588A-0F8F-97EE-B01F47249CB5}"/>
                  </a:ext>
                </a:extLst>
              </p:cNvPr>
              <p:cNvSpPr>
                <a:spLocks noGrp="1" noRot="1" noChangeAspect="1" noMove="1" noResize="1" noEditPoints="1" noAdjustHandles="1" noChangeArrowheads="1" noChangeShapeType="1" noTextEdit="1"/>
              </p:cNvSpPr>
              <p:nvPr>
                <p:ph idx="1"/>
              </p:nvPr>
            </p:nvSpPr>
            <p:spPr>
              <a:xfrm>
                <a:off x="0" y="0"/>
                <a:ext cx="12192000" cy="6858000"/>
              </a:xfrm>
              <a:blipFill>
                <a:blip r:embed="rId2"/>
                <a:stretch>
                  <a:fillRect l="-1000" r="-1150"/>
                </a:stretch>
              </a:blipFill>
            </p:spPr>
            <p:txBody>
              <a:bodyPr/>
              <a:lstStyle/>
              <a:p>
                <a:r>
                  <a:rPr lang="en-US">
                    <a:noFill/>
                  </a:rPr>
                  <a:t> </a:t>
                </a:r>
              </a:p>
            </p:txBody>
          </p:sp>
        </mc:Fallback>
      </mc:AlternateContent>
    </p:spTree>
    <p:extLst>
      <p:ext uri="{BB962C8B-B14F-4D97-AF65-F5344CB8AC3E}">
        <p14:creationId xmlns:p14="http://schemas.microsoft.com/office/powerpoint/2010/main" val="15772921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666988-7487-E231-1D3C-13A891EE8B02}"/>
              </a:ext>
            </a:extLst>
          </p:cNvPr>
          <p:cNvSpPr>
            <a:spLocks noGrp="1"/>
          </p:cNvSpPr>
          <p:nvPr>
            <p:ph idx="1"/>
          </p:nvPr>
        </p:nvSpPr>
        <p:spPr>
          <a:xfrm>
            <a:off x="0" y="0"/>
            <a:ext cx="12192000" cy="6858000"/>
          </a:xfrm>
        </p:spPr>
        <p:txBody>
          <a:bodyPr>
            <a:normAutofit/>
          </a:bodyPr>
          <a:lstStyle/>
          <a:p>
            <a:pPr marL="0" indent="0">
              <a:buNone/>
            </a:pPr>
            <a:endParaRPr lang="en-US" sz="1500" dirty="0"/>
          </a:p>
          <a:p>
            <a:pPr marL="0" indent="0">
              <a:buNone/>
            </a:pPr>
            <a:r>
              <a:rPr lang="en-US" sz="3600" dirty="0">
                <a:solidFill>
                  <a:srgbClr val="C00000"/>
                </a:solidFill>
              </a:rPr>
              <a:t>The basics of Good Interviewing:</a:t>
            </a:r>
          </a:p>
          <a:p>
            <a:pPr marL="742950" indent="-742950">
              <a:buAutoNum type="arabicPeriod"/>
            </a:pPr>
            <a:r>
              <a:rPr lang="en-US" sz="3600" dirty="0"/>
              <a:t>Have integrity and be honest.</a:t>
            </a:r>
          </a:p>
          <a:p>
            <a:pPr marL="742950" indent="-742950">
              <a:buAutoNum type="arabicPeriod"/>
            </a:pPr>
            <a:r>
              <a:rPr lang="en-US" sz="3600" dirty="0"/>
              <a:t>Have patience, tact and courtesy.</a:t>
            </a:r>
          </a:p>
          <a:p>
            <a:pPr marL="742950" indent="-742950">
              <a:buAutoNum type="arabicPeriod"/>
            </a:pPr>
            <a:r>
              <a:rPr lang="en-US" sz="3600" dirty="0"/>
              <a:t>Pay attention to accuracy and detail.</a:t>
            </a:r>
          </a:p>
          <a:p>
            <a:pPr marL="742950" indent="-742950">
              <a:buAutoNum type="arabicPeriod"/>
            </a:pPr>
            <a:r>
              <a:rPr lang="en-US" sz="3600" dirty="0"/>
              <a:t>Exhibit a real interest in the inquiry at hand, but keep you’re your opinions to yourself.</a:t>
            </a:r>
          </a:p>
          <a:p>
            <a:pPr marL="742950" indent="-742950">
              <a:buAutoNum type="arabicPeriod"/>
            </a:pPr>
            <a:r>
              <a:rPr lang="en-US" sz="3600" dirty="0"/>
              <a:t>Be a good listener.</a:t>
            </a:r>
          </a:p>
          <a:p>
            <a:pPr marL="742950" indent="-742950">
              <a:buAutoNum type="arabicPeriod"/>
            </a:pPr>
            <a:r>
              <a:rPr lang="en-US" sz="3600" dirty="0"/>
              <a:t>Keep the inquiry and respondent’s responses confidential.</a:t>
            </a:r>
          </a:p>
          <a:p>
            <a:pPr marL="742950" indent="-742950">
              <a:buAutoNum type="arabicPeriod"/>
            </a:pPr>
            <a:r>
              <a:rPr lang="en-US" sz="3600" dirty="0"/>
              <a:t>Respect others’ rights.</a:t>
            </a:r>
          </a:p>
          <a:p>
            <a:pPr marL="742950" indent="-742950">
              <a:buAutoNum type="arabicPeriod"/>
            </a:pPr>
            <a:endParaRPr lang="en-US" sz="3600" dirty="0"/>
          </a:p>
          <a:p>
            <a:pPr marL="742950" indent="-742950">
              <a:buAutoNum type="arabicPeriod"/>
            </a:pPr>
            <a:endParaRPr lang="en-US" sz="3600" dirty="0"/>
          </a:p>
        </p:txBody>
      </p:sp>
      <p:sp>
        <p:nvSpPr>
          <p:cNvPr id="4" name="Slide Number Placeholder 3">
            <a:extLst>
              <a:ext uri="{FF2B5EF4-FFF2-40B4-BE49-F238E27FC236}">
                <a16:creationId xmlns:a16="http://schemas.microsoft.com/office/drawing/2014/main" id="{86B88672-D4FA-32CC-0C07-2667A3B718AE}"/>
              </a:ext>
            </a:extLst>
          </p:cNvPr>
          <p:cNvSpPr>
            <a:spLocks noGrp="1"/>
          </p:cNvSpPr>
          <p:nvPr>
            <p:ph type="sldNum" sz="quarter" idx="12"/>
          </p:nvPr>
        </p:nvSpPr>
        <p:spPr/>
        <p:txBody>
          <a:bodyPr/>
          <a:lstStyle/>
          <a:p>
            <a:fld id="{EDFC81EC-8A05-4453-A8AD-7A44900C6495}" type="slidenum">
              <a:rPr lang="en-US" smtClean="0"/>
              <a:t>40</a:t>
            </a:fld>
            <a:endParaRPr lang="en-US"/>
          </a:p>
        </p:txBody>
      </p:sp>
    </p:spTree>
    <p:extLst>
      <p:ext uri="{BB962C8B-B14F-4D97-AF65-F5344CB8AC3E}">
        <p14:creationId xmlns:p14="http://schemas.microsoft.com/office/powerpoint/2010/main" val="32288051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59FF40-CC7D-F239-5307-8C5B9EB5F386}"/>
              </a:ext>
            </a:extLst>
          </p:cNvPr>
          <p:cNvSpPr>
            <a:spLocks noGrp="1"/>
          </p:cNvSpPr>
          <p:nvPr>
            <p:ph idx="1"/>
          </p:nvPr>
        </p:nvSpPr>
        <p:spPr>
          <a:xfrm>
            <a:off x="0" y="0"/>
            <a:ext cx="12192000" cy="6858000"/>
          </a:xfrm>
        </p:spPr>
        <p:txBody>
          <a:bodyPr>
            <a:normAutofit/>
          </a:bodyPr>
          <a:lstStyle/>
          <a:p>
            <a:pPr marL="0" indent="0" algn="just">
              <a:lnSpc>
                <a:spcPct val="112000"/>
              </a:lnSpc>
              <a:spcBef>
                <a:spcPts val="0"/>
              </a:spcBef>
              <a:buNone/>
            </a:pPr>
            <a:r>
              <a:rPr lang="en-US" sz="3400" dirty="0">
                <a:solidFill>
                  <a:srgbClr val="C00000"/>
                </a:solidFill>
              </a:rPr>
              <a:t>Editing:</a:t>
            </a:r>
            <a:r>
              <a:rPr lang="en-US" sz="3400" dirty="0"/>
              <a:t> The process of making data for coding and transfer to data storage. Its purpose is to ensure the completeness, consistency and reliability of data. It is the process of checking and adjusting the data for omission, legibility and consistency.</a:t>
            </a:r>
          </a:p>
          <a:p>
            <a:pPr marL="0" indent="0" algn="just">
              <a:lnSpc>
                <a:spcPct val="112000"/>
              </a:lnSpc>
              <a:spcBef>
                <a:spcPts val="0"/>
              </a:spcBef>
              <a:buNone/>
            </a:pPr>
            <a:endParaRPr lang="en-US" sz="1500" dirty="0"/>
          </a:p>
          <a:p>
            <a:pPr marL="0" indent="0" algn="just">
              <a:lnSpc>
                <a:spcPct val="112000"/>
              </a:lnSpc>
              <a:spcBef>
                <a:spcPts val="0"/>
              </a:spcBef>
              <a:buNone/>
            </a:pPr>
            <a:r>
              <a:rPr lang="en-US" sz="3400" dirty="0">
                <a:solidFill>
                  <a:srgbClr val="C00000"/>
                </a:solidFill>
              </a:rPr>
              <a:t>Field Editing: </a:t>
            </a:r>
            <a:r>
              <a:rPr lang="en-US" sz="3400" dirty="0"/>
              <a:t>Preliminary editing by a field supervisor on the same day as the interview. Its purpose is to catch technical omissions, check legibility of handwriting, and clarify responses that are logically or conceptually inconsistent.</a:t>
            </a:r>
          </a:p>
          <a:p>
            <a:pPr marL="0" indent="0" algn="just">
              <a:lnSpc>
                <a:spcPct val="112000"/>
              </a:lnSpc>
              <a:spcBef>
                <a:spcPts val="0"/>
              </a:spcBef>
              <a:buNone/>
            </a:pPr>
            <a:endParaRPr lang="en-US" sz="1500" dirty="0"/>
          </a:p>
          <a:p>
            <a:pPr marL="0" indent="0" algn="just">
              <a:lnSpc>
                <a:spcPct val="112000"/>
              </a:lnSpc>
              <a:spcBef>
                <a:spcPts val="0"/>
              </a:spcBef>
              <a:buNone/>
            </a:pPr>
            <a:r>
              <a:rPr lang="en-US" sz="3400" dirty="0">
                <a:solidFill>
                  <a:srgbClr val="C00000"/>
                </a:solidFill>
              </a:rPr>
              <a:t>In-house Editing: </a:t>
            </a:r>
            <a:r>
              <a:rPr lang="en-US" sz="3400" dirty="0"/>
              <a:t>A rigorous editing job performed by centralized office staff,</a:t>
            </a:r>
          </a:p>
          <a:p>
            <a:pPr marL="0" indent="0">
              <a:lnSpc>
                <a:spcPct val="112000"/>
              </a:lnSpc>
              <a:spcBef>
                <a:spcPts val="0"/>
              </a:spcBef>
              <a:buNone/>
            </a:pPr>
            <a:endParaRPr lang="en-US" sz="3400" dirty="0"/>
          </a:p>
        </p:txBody>
      </p:sp>
      <p:sp>
        <p:nvSpPr>
          <p:cNvPr id="4" name="Slide Number Placeholder 3">
            <a:extLst>
              <a:ext uri="{FF2B5EF4-FFF2-40B4-BE49-F238E27FC236}">
                <a16:creationId xmlns:a16="http://schemas.microsoft.com/office/drawing/2014/main" id="{47FA4CE7-329C-EEBD-586C-B55AB2584929}"/>
              </a:ext>
            </a:extLst>
          </p:cNvPr>
          <p:cNvSpPr>
            <a:spLocks noGrp="1"/>
          </p:cNvSpPr>
          <p:nvPr>
            <p:ph type="sldNum" sz="quarter" idx="12"/>
          </p:nvPr>
        </p:nvSpPr>
        <p:spPr/>
        <p:txBody>
          <a:bodyPr/>
          <a:lstStyle/>
          <a:p>
            <a:fld id="{EDFC81EC-8A05-4453-A8AD-7A44900C6495}" type="slidenum">
              <a:rPr lang="en-US" smtClean="0"/>
              <a:t>41</a:t>
            </a:fld>
            <a:endParaRPr lang="en-US"/>
          </a:p>
        </p:txBody>
      </p:sp>
    </p:spTree>
    <p:extLst>
      <p:ext uri="{BB962C8B-B14F-4D97-AF65-F5344CB8AC3E}">
        <p14:creationId xmlns:p14="http://schemas.microsoft.com/office/powerpoint/2010/main" val="25791753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0A972C-4B6C-BDB2-1508-EC206C461118}"/>
              </a:ext>
            </a:extLst>
          </p:cNvPr>
          <p:cNvSpPr>
            <a:spLocks noGrp="1"/>
          </p:cNvSpPr>
          <p:nvPr>
            <p:ph idx="1"/>
          </p:nvPr>
        </p:nvSpPr>
        <p:spPr>
          <a:xfrm>
            <a:off x="0" y="0"/>
            <a:ext cx="12192000" cy="6858000"/>
          </a:xfrm>
        </p:spPr>
        <p:txBody>
          <a:bodyPr>
            <a:normAutofit lnSpcReduction="10000"/>
          </a:bodyPr>
          <a:lstStyle/>
          <a:p>
            <a:pPr marL="0" indent="0" algn="just">
              <a:lnSpc>
                <a:spcPct val="112000"/>
              </a:lnSpc>
              <a:spcBef>
                <a:spcPts val="0"/>
              </a:spcBef>
              <a:buNone/>
            </a:pPr>
            <a:r>
              <a:rPr lang="en-US" sz="3400" b="1" dirty="0">
                <a:solidFill>
                  <a:srgbClr val="C00000"/>
                </a:solidFill>
              </a:rPr>
              <a:t>Data Processing</a:t>
            </a:r>
            <a:r>
              <a:rPr lang="en-US" sz="3400" dirty="0">
                <a:solidFill>
                  <a:srgbClr val="C00000"/>
                </a:solidFill>
              </a:rPr>
              <a:t> </a:t>
            </a:r>
            <a:r>
              <a:rPr lang="en-US" sz="3400" dirty="0"/>
              <a:t>is the collection and manipulation of digital data to produce meaningful information. Data processing is a form of </a:t>
            </a:r>
            <a:r>
              <a:rPr lang="en-US" sz="3400" i="1" dirty="0"/>
              <a:t>information processing</a:t>
            </a:r>
            <a:r>
              <a:rPr lang="en-US" sz="3400" dirty="0"/>
              <a:t>, which is the modification (processing) of information in any manner detectable by an observer. It involves the </a:t>
            </a:r>
            <a:r>
              <a:rPr lang="en-US" sz="3400" dirty="0">
                <a:solidFill>
                  <a:srgbClr val="00B050"/>
                </a:solidFill>
              </a:rPr>
              <a:t>careful selection</a:t>
            </a:r>
            <a:r>
              <a:rPr lang="en-US" sz="3400" dirty="0"/>
              <a:t>, </a:t>
            </a:r>
            <a:r>
              <a:rPr lang="en-US" sz="3400" dirty="0">
                <a:solidFill>
                  <a:srgbClr val="0070C0"/>
                </a:solidFill>
              </a:rPr>
              <a:t>organization,</a:t>
            </a:r>
            <a:r>
              <a:rPr lang="en-US" sz="3400" dirty="0"/>
              <a:t> and </a:t>
            </a:r>
            <a:r>
              <a:rPr lang="en-US" sz="3400" dirty="0">
                <a:solidFill>
                  <a:srgbClr val="7030A0"/>
                </a:solidFill>
              </a:rPr>
              <a:t>transformation of raw data</a:t>
            </a:r>
            <a:r>
              <a:rPr lang="en-US" sz="3400" dirty="0"/>
              <a:t> into insightful, useful information.</a:t>
            </a:r>
          </a:p>
          <a:p>
            <a:pPr marL="0" indent="0" algn="just">
              <a:lnSpc>
                <a:spcPct val="112000"/>
              </a:lnSpc>
              <a:spcBef>
                <a:spcPts val="0"/>
              </a:spcBef>
              <a:buNone/>
            </a:pPr>
            <a:r>
              <a:rPr lang="en-US" sz="3400" dirty="0"/>
              <a:t> The term </a:t>
            </a:r>
            <a:r>
              <a:rPr lang="en-US" sz="3400" i="1" dirty="0"/>
              <a:t>data processing</a:t>
            </a:r>
            <a:r>
              <a:rPr lang="en-US" sz="3400" dirty="0"/>
              <a:t> has mostly been subsumed by the more general term </a:t>
            </a:r>
            <a:r>
              <a:rPr lang="en-US" sz="3400" i="1" dirty="0">
                <a:solidFill>
                  <a:srgbClr val="0070C0"/>
                </a:solidFill>
              </a:rPr>
              <a:t>information technology</a:t>
            </a:r>
            <a:r>
              <a:rPr lang="en-US" sz="3400" dirty="0">
                <a:solidFill>
                  <a:srgbClr val="0070C0"/>
                </a:solidFill>
              </a:rPr>
              <a:t> </a:t>
            </a:r>
            <a:r>
              <a:rPr lang="en-US" sz="3400" dirty="0"/>
              <a:t>(IT).</a:t>
            </a:r>
          </a:p>
          <a:p>
            <a:pPr marL="0" indent="0" algn="just">
              <a:lnSpc>
                <a:spcPct val="112000"/>
              </a:lnSpc>
              <a:spcBef>
                <a:spcPts val="0"/>
              </a:spcBef>
              <a:buNone/>
            </a:pPr>
            <a:r>
              <a:rPr lang="en-US" sz="3400" dirty="0">
                <a:solidFill>
                  <a:srgbClr val="C00000"/>
                </a:solidFill>
              </a:rPr>
              <a:t>Types of Data Processing: </a:t>
            </a:r>
          </a:p>
          <a:p>
            <a:pPr marL="514350" indent="-514350" algn="ctr">
              <a:lnSpc>
                <a:spcPct val="112000"/>
              </a:lnSpc>
              <a:spcBef>
                <a:spcPts val="0"/>
              </a:spcBef>
              <a:buFont typeface="+mj-lt"/>
              <a:buAutoNum type="arabicPeriod"/>
            </a:pPr>
            <a:r>
              <a:rPr lang="en-US" sz="3400" dirty="0"/>
              <a:t>Manual data processing</a:t>
            </a:r>
          </a:p>
          <a:p>
            <a:pPr marL="514350" indent="-514350" algn="ctr">
              <a:lnSpc>
                <a:spcPct val="112000"/>
              </a:lnSpc>
              <a:spcBef>
                <a:spcPts val="0"/>
              </a:spcBef>
              <a:buFont typeface="+mj-lt"/>
              <a:buAutoNum type="arabicPeriod"/>
            </a:pPr>
            <a:r>
              <a:rPr lang="en-US" sz="3400" dirty="0"/>
              <a:t>Automatic data processing</a:t>
            </a:r>
          </a:p>
          <a:p>
            <a:pPr marL="514350" indent="-514350" algn="ctr">
              <a:lnSpc>
                <a:spcPct val="112000"/>
              </a:lnSpc>
              <a:spcBef>
                <a:spcPts val="0"/>
              </a:spcBef>
              <a:buFont typeface="+mj-lt"/>
              <a:buAutoNum type="arabicPeriod"/>
            </a:pPr>
            <a:r>
              <a:rPr lang="en-US" sz="3400" dirty="0"/>
              <a:t>Computerized data processing</a:t>
            </a:r>
          </a:p>
          <a:p>
            <a:pPr marL="0" indent="0" algn="just">
              <a:lnSpc>
                <a:spcPct val="112000"/>
              </a:lnSpc>
              <a:spcBef>
                <a:spcPts val="0"/>
              </a:spcBef>
              <a:buNone/>
            </a:pPr>
            <a:endParaRPr lang="en-US" sz="3400" dirty="0"/>
          </a:p>
        </p:txBody>
      </p:sp>
      <p:sp>
        <p:nvSpPr>
          <p:cNvPr id="4" name="Slide Number Placeholder 3">
            <a:extLst>
              <a:ext uri="{FF2B5EF4-FFF2-40B4-BE49-F238E27FC236}">
                <a16:creationId xmlns:a16="http://schemas.microsoft.com/office/drawing/2014/main" id="{358B99FA-E109-4982-C6F9-9EA426782272}"/>
              </a:ext>
            </a:extLst>
          </p:cNvPr>
          <p:cNvSpPr>
            <a:spLocks noGrp="1"/>
          </p:cNvSpPr>
          <p:nvPr>
            <p:ph type="sldNum" sz="quarter" idx="12"/>
          </p:nvPr>
        </p:nvSpPr>
        <p:spPr/>
        <p:txBody>
          <a:bodyPr/>
          <a:lstStyle/>
          <a:p>
            <a:fld id="{47A7AFFB-1691-4669-B012-D1A16DE129D9}" type="slidenum">
              <a:rPr lang="en-US" smtClean="0"/>
              <a:t>42</a:t>
            </a:fld>
            <a:endParaRPr lang="en-US"/>
          </a:p>
        </p:txBody>
      </p:sp>
    </p:spTree>
    <p:extLst>
      <p:ext uri="{BB962C8B-B14F-4D97-AF65-F5344CB8AC3E}">
        <p14:creationId xmlns:p14="http://schemas.microsoft.com/office/powerpoint/2010/main" val="9541345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B3BA55-8EE3-1455-F77A-F317284EB774}"/>
              </a:ext>
            </a:extLst>
          </p:cNvPr>
          <p:cNvSpPr>
            <a:spLocks noGrp="1"/>
          </p:cNvSpPr>
          <p:nvPr>
            <p:ph idx="1"/>
          </p:nvPr>
        </p:nvSpPr>
        <p:spPr>
          <a:xfrm>
            <a:off x="0" y="0"/>
            <a:ext cx="12192000" cy="6858000"/>
          </a:xfrm>
        </p:spPr>
        <p:txBody>
          <a:bodyPr>
            <a:normAutofit/>
          </a:bodyPr>
          <a:lstStyle/>
          <a:p>
            <a:pPr marL="0" indent="0" algn="just">
              <a:lnSpc>
                <a:spcPct val="112000"/>
              </a:lnSpc>
              <a:spcBef>
                <a:spcPts val="0"/>
              </a:spcBef>
              <a:buNone/>
            </a:pPr>
            <a:endParaRPr lang="en-US" sz="3400" dirty="0">
              <a:solidFill>
                <a:srgbClr val="C00000"/>
              </a:solidFill>
            </a:endParaRPr>
          </a:p>
          <a:p>
            <a:pPr marL="0" indent="0" algn="just">
              <a:lnSpc>
                <a:spcPct val="112000"/>
              </a:lnSpc>
              <a:spcBef>
                <a:spcPts val="0"/>
              </a:spcBef>
              <a:buNone/>
            </a:pPr>
            <a:r>
              <a:rPr lang="en-US" sz="3400" dirty="0">
                <a:solidFill>
                  <a:srgbClr val="C00000"/>
                </a:solidFill>
              </a:rPr>
              <a:t>Data Processing Steps/Points:</a:t>
            </a:r>
          </a:p>
          <a:p>
            <a:pPr algn="just">
              <a:lnSpc>
                <a:spcPct val="112000"/>
              </a:lnSpc>
              <a:spcBef>
                <a:spcPts val="0"/>
              </a:spcBef>
              <a:buFont typeface="Wingdings" panose="05000000000000000000" pitchFamily="2" charset="2"/>
              <a:buChar char="Ø"/>
            </a:pPr>
            <a:r>
              <a:rPr lang="en-US" sz="3400" dirty="0"/>
              <a:t>Data processing involves transforming raw data into useful information.</a:t>
            </a:r>
          </a:p>
          <a:p>
            <a:pPr marL="0" indent="0" algn="just">
              <a:lnSpc>
                <a:spcPct val="112000"/>
              </a:lnSpc>
              <a:spcBef>
                <a:spcPts val="0"/>
              </a:spcBef>
              <a:buNone/>
            </a:pPr>
            <a:endParaRPr lang="en-US" sz="3400" dirty="0"/>
          </a:p>
          <a:p>
            <a:pPr algn="just">
              <a:lnSpc>
                <a:spcPct val="112000"/>
              </a:lnSpc>
              <a:spcBef>
                <a:spcPts val="0"/>
              </a:spcBef>
              <a:buFont typeface="Wingdings" panose="05000000000000000000" pitchFamily="2" charset="2"/>
              <a:buChar char="Ø"/>
            </a:pPr>
            <a:r>
              <a:rPr lang="en-US" sz="3400" dirty="0"/>
              <a:t>Stages of data processing include collection, filtering, sorting, and analysis.</a:t>
            </a:r>
          </a:p>
          <a:p>
            <a:pPr marL="0" indent="0" algn="just">
              <a:lnSpc>
                <a:spcPct val="112000"/>
              </a:lnSpc>
              <a:spcBef>
                <a:spcPts val="0"/>
              </a:spcBef>
              <a:buNone/>
            </a:pPr>
            <a:endParaRPr lang="en-US" sz="3400" dirty="0"/>
          </a:p>
          <a:p>
            <a:pPr algn="just">
              <a:lnSpc>
                <a:spcPct val="112000"/>
              </a:lnSpc>
              <a:spcBef>
                <a:spcPts val="0"/>
              </a:spcBef>
              <a:buFont typeface="Wingdings" panose="05000000000000000000" pitchFamily="2" charset="2"/>
              <a:buChar char="Ø"/>
            </a:pPr>
            <a:r>
              <a:rPr lang="en-US" sz="3400" dirty="0"/>
              <a:t>Data processing relies on various tools and techniques to ensure accurate, valuable output.</a:t>
            </a:r>
          </a:p>
          <a:p>
            <a:pPr marL="0" indent="0" algn="just">
              <a:lnSpc>
                <a:spcPct val="112000"/>
              </a:lnSpc>
              <a:spcBef>
                <a:spcPts val="0"/>
              </a:spcBef>
              <a:buNone/>
            </a:pPr>
            <a:endParaRPr lang="en-US" sz="3400" dirty="0"/>
          </a:p>
        </p:txBody>
      </p:sp>
      <p:sp>
        <p:nvSpPr>
          <p:cNvPr id="4" name="Slide Number Placeholder 3">
            <a:extLst>
              <a:ext uri="{FF2B5EF4-FFF2-40B4-BE49-F238E27FC236}">
                <a16:creationId xmlns:a16="http://schemas.microsoft.com/office/drawing/2014/main" id="{46A257A4-AA90-21D2-1D07-E6CB37FC114F}"/>
              </a:ext>
            </a:extLst>
          </p:cNvPr>
          <p:cNvSpPr>
            <a:spLocks noGrp="1"/>
          </p:cNvSpPr>
          <p:nvPr>
            <p:ph type="sldNum" sz="quarter" idx="12"/>
          </p:nvPr>
        </p:nvSpPr>
        <p:spPr/>
        <p:txBody>
          <a:bodyPr/>
          <a:lstStyle/>
          <a:p>
            <a:fld id="{47A7AFFB-1691-4669-B012-D1A16DE129D9}" type="slidenum">
              <a:rPr lang="en-US" smtClean="0"/>
              <a:t>43</a:t>
            </a:fld>
            <a:endParaRPr lang="en-US"/>
          </a:p>
        </p:txBody>
      </p:sp>
    </p:spTree>
    <p:extLst>
      <p:ext uri="{BB962C8B-B14F-4D97-AF65-F5344CB8AC3E}">
        <p14:creationId xmlns:p14="http://schemas.microsoft.com/office/powerpoint/2010/main" val="16652872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4CE226-AAC6-466F-0FE5-CC40C18C594F}"/>
              </a:ext>
            </a:extLst>
          </p:cNvPr>
          <p:cNvSpPr>
            <a:spLocks noGrp="1"/>
          </p:cNvSpPr>
          <p:nvPr>
            <p:ph idx="1"/>
          </p:nvPr>
        </p:nvSpPr>
        <p:spPr>
          <a:xfrm>
            <a:off x="0" y="0"/>
            <a:ext cx="12192000" cy="6858000"/>
          </a:xfrm>
        </p:spPr>
        <p:txBody>
          <a:bodyPr>
            <a:normAutofit/>
          </a:bodyPr>
          <a:lstStyle/>
          <a:p>
            <a:pPr marL="0" indent="0" algn="just">
              <a:lnSpc>
                <a:spcPct val="112000"/>
              </a:lnSpc>
              <a:spcBef>
                <a:spcPts val="0"/>
              </a:spcBef>
              <a:buNone/>
            </a:pPr>
            <a:r>
              <a:rPr lang="en-US" sz="3400" dirty="0">
                <a:solidFill>
                  <a:srgbClr val="FF0000"/>
                </a:solidFill>
              </a:rPr>
              <a:t>Data Tabulation:</a:t>
            </a:r>
            <a:r>
              <a:rPr lang="en-US" sz="3400" dirty="0"/>
              <a:t> Tabulation refers to the orderly arrangement of data in a table or other summary format.</a:t>
            </a:r>
          </a:p>
          <a:p>
            <a:pPr marL="0" indent="0" algn="just">
              <a:lnSpc>
                <a:spcPct val="112000"/>
              </a:lnSpc>
              <a:spcBef>
                <a:spcPts val="0"/>
              </a:spcBef>
              <a:buNone/>
            </a:pPr>
            <a:r>
              <a:rPr lang="en-US" sz="3400" dirty="0">
                <a:solidFill>
                  <a:srgbClr val="FF0000"/>
                </a:solidFill>
              </a:rPr>
              <a:t>Simple, or Marginal Tabulation:</a:t>
            </a:r>
            <a:r>
              <a:rPr lang="en-US" sz="3400" dirty="0"/>
              <a:t> Counting the number of different responses to a question or query and putting them in a frequency distribution is called simple, or original, tabulation. It tells the researcher how frequently each responses occurs. </a:t>
            </a:r>
          </a:p>
          <a:p>
            <a:pPr marL="0" indent="0" algn="ctr">
              <a:lnSpc>
                <a:spcPct val="112000"/>
              </a:lnSpc>
              <a:spcBef>
                <a:spcPts val="0"/>
              </a:spcBef>
              <a:buNone/>
            </a:pPr>
            <a:r>
              <a:rPr lang="en-US" sz="3400" dirty="0"/>
              <a:t>Frequency Table</a:t>
            </a:r>
          </a:p>
          <a:p>
            <a:pPr marL="0" indent="0" algn="just">
              <a:lnSpc>
                <a:spcPct val="112000"/>
              </a:lnSpc>
              <a:spcBef>
                <a:spcPts val="0"/>
              </a:spcBef>
              <a:buNone/>
            </a:pPr>
            <a:endParaRPr lang="en-US" sz="3400" dirty="0"/>
          </a:p>
        </p:txBody>
      </p:sp>
      <p:sp>
        <p:nvSpPr>
          <p:cNvPr id="4" name="Slide Number Placeholder 3">
            <a:extLst>
              <a:ext uri="{FF2B5EF4-FFF2-40B4-BE49-F238E27FC236}">
                <a16:creationId xmlns:a16="http://schemas.microsoft.com/office/drawing/2014/main" id="{4CB68479-3F9C-8E5F-E3A9-19521C5991C2}"/>
              </a:ext>
            </a:extLst>
          </p:cNvPr>
          <p:cNvSpPr>
            <a:spLocks noGrp="1"/>
          </p:cNvSpPr>
          <p:nvPr>
            <p:ph type="sldNum" sz="quarter" idx="12"/>
          </p:nvPr>
        </p:nvSpPr>
        <p:spPr/>
        <p:txBody>
          <a:bodyPr/>
          <a:lstStyle/>
          <a:p>
            <a:fld id="{47A7AFFB-1691-4669-B012-D1A16DE129D9}" type="slidenum">
              <a:rPr lang="en-US" smtClean="0"/>
              <a:t>44</a:t>
            </a:fld>
            <a:endParaRPr lang="en-US"/>
          </a:p>
        </p:txBody>
      </p:sp>
      <p:graphicFrame>
        <p:nvGraphicFramePr>
          <p:cNvPr id="5" name="Table 4">
            <a:extLst>
              <a:ext uri="{FF2B5EF4-FFF2-40B4-BE49-F238E27FC236}">
                <a16:creationId xmlns:a16="http://schemas.microsoft.com/office/drawing/2014/main" id="{CEF1E10F-B87B-9C38-0AC4-A1AC8185720C}"/>
              </a:ext>
            </a:extLst>
          </p:cNvPr>
          <p:cNvGraphicFramePr>
            <a:graphicFrameLocks noGrp="1"/>
          </p:cNvGraphicFramePr>
          <p:nvPr/>
        </p:nvGraphicFramePr>
        <p:xfrm>
          <a:off x="3268406" y="4205693"/>
          <a:ext cx="5342194" cy="1828800"/>
        </p:xfrm>
        <a:graphic>
          <a:graphicData uri="http://schemas.openxmlformats.org/drawingml/2006/table">
            <a:tbl>
              <a:tblPr firstRow="1" bandRow="1">
                <a:tableStyleId>{5DA37D80-6434-44D0-A028-1B22A696006F}</a:tableStyleId>
              </a:tblPr>
              <a:tblGrid>
                <a:gridCol w="2671097">
                  <a:extLst>
                    <a:ext uri="{9D8B030D-6E8A-4147-A177-3AD203B41FA5}">
                      <a16:colId xmlns:a16="http://schemas.microsoft.com/office/drawing/2014/main" val="1630814464"/>
                    </a:ext>
                  </a:extLst>
                </a:gridCol>
                <a:gridCol w="2671097">
                  <a:extLst>
                    <a:ext uri="{9D8B030D-6E8A-4147-A177-3AD203B41FA5}">
                      <a16:colId xmlns:a16="http://schemas.microsoft.com/office/drawing/2014/main" val="2682869780"/>
                    </a:ext>
                  </a:extLst>
                </a:gridCol>
              </a:tblGrid>
              <a:tr h="351492">
                <a:tc gridSpan="2">
                  <a:txBody>
                    <a:bodyPr/>
                    <a:lstStyle/>
                    <a:p>
                      <a:pPr algn="ctr"/>
                      <a:r>
                        <a:rPr lang="en-US" dirty="0"/>
                        <a:t>Do you have smart phone of SAMSUNG?</a:t>
                      </a:r>
                    </a:p>
                  </a:txBody>
                  <a:tcPr>
                    <a:noFill/>
                  </a:tcPr>
                </a:tc>
                <a:tc hMerge="1">
                  <a:txBody>
                    <a:bodyPr/>
                    <a:lstStyle/>
                    <a:p>
                      <a:endParaRPr lang="en-US" dirty="0"/>
                    </a:p>
                  </a:txBody>
                  <a:tcPr>
                    <a:noFill/>
                  </a:tcPr>
                </a:tc>
                <a:extLst>
                  <a:ext uri="{0D108BD9-81ED-4DB2-BD59-A6C34878D82A}">
                    <a16:rowId xmlns:a16="http://schemas.microsoft.com/office/drawing/2014/main" val="1331959674"/>
                  </a:ext>
                </a:extLst>
              </a:tr>
              <a:tr h="351492">
                <a:tc>
                  <a:txBody>
                    <a:bodyPr/>
                    <a:lstStyle/>
                    <a:p>
                      <a:pPr algn="ctr"/>
                      <a:r>
                        <a:rPr lang="en-US" dirty="0"/>
                        <a:t>Response</a:t>
                      </a:r>
                    </a:p>
                  </a:txBody>
                  <a:tcPr>
                    <a:noFill/>
                  </a:tcPr>
                </a:tc>
                <a:tc>
                  <a:txBody>
                    <a:bodyPr/>
                    <a:lstStyle/>
                    <a:p>
                      <a:pPr algn="ctr"/>
                      <a:r>
                        <a:rPr lang="en-US" dirty="0"/>
                        <a:t>Frequency</a:t>
                      </a:r>
                    </a:p>
                  </a:txBody>
                  <a:tcPr>
                    <a:noFill/>
                  </a:tcPr>
                </a:tc>
                <a:extLst>
                  <a:ext uri="{0D108BD9-81ED-4DB2-BD59-A6C34878D82A}">
                    <a16:rowId xmlns:a16="http://schemas.microsoft.com/office/drawing/2014/main" val="1573986033"/>
                  </a:ext>
                </a:extLst>
              </a:tr>
              <a:tr h="351492">
                <a:tc>
                  <a:txBody>
                    <a:bodyPr/>
                    <a:lstStyle/>
                    <a:p>
                      <a:pPr algn="ctr"/>
                      <a:r>
                        <a:rPr lang="en-US" dirty="0"/>
                        <a:t>Yes</a:t>
                      </a:r>
                    </a:p>
                  </a:txBody>
                  <a:tcPr>
                    <a:noFill/>
                  </a:tcPr>
                </a:tc>
                <a:tc>
                  <a:txBody>
                    <a:bodyPr/>
                    <a:lstStyle/>
                    <a:p>
                      <a:pPr algn="ctr"/>
                      <a:r>
                        <a:rPr lang="en-US" dirty="0"/>
                        <a:t>330</a:t>
                      </a:r>
                    </a:p>
                  </a:txBody>
                  <a:tcPr>
                    <a:noFill/>
                  </a:tcPr>
                </a:tc>
                <a:extLst>
                  <a:ext uri="{0D108BD9-81ED-4DB2-BD59-A6C34878D82A}">
                    <a16:rowId xmlns:a16="http://schemas.microsoft.com/office/drawing/2014/main" val="332372656"/>
                  </a:ext>
                </a:extLst>
              </a:tr>
              <a:tr h="351492">
                <a:tc>
                  <a:txBody>
                    <a:bodyPr/>
                    <a:lstStyle/>
                    <a:p>
                      <a:pPr algn="ctr"/>
                      <a:r>
                        <a:rPr lang="en-US" dirty="0"/>
                        <a:t>No</a:t>
                      </a:r>
                    </a:p>
                  </a:txBody>
                  <a:tcPr>
                    <a:noFill/>
                  </a:tcPr>
                </a:tc>
                <a:tc>
                  <a:txBody>
                    <a:bodyPr/>
                    <a:lstStyle/>
                    <a:p>
                      <a:pPr algn="ctr"/>
                      <a:r>
                        <a:rPr lang="en-US" dirty="0"/>
                        <a:t>70</a:t>
                      </a:r>
                    </a:p>
                  </a:txBody>
                  <a:tcPr>
                    <a:noFill/>
                  </a:tcPr>
                </a:tc>
                <a:extLst>
                  <a:ext uri="{0D108BD9-81ED-4DB2-BD59-A6C34878D82A}">
                    <a16:rowId xmlns:a16="http://schemas.microsoft.com/office/drawing/2014/main" val="2715303431"/>
                  </a:ext>
                </a:extLst>
              </a:tr>
              <a:tr h="351492">
                <a:tc>
                  <a:txBody>
                    <a:bodyPr/>
                    <a:lstStyle/>
                    <a:p>
                      <a:pPr algn="ctr"/>
                      <a:r>
                        <a:rPr lang="en-US" dirty="0"/>
                        <a:t>Total</a:t>
                      </a:r>
                    </a:p>
                  </a:txBody>
                  <a:tcPr>
                    <a:noFill/>
                  </a:tcPr>
                </a:tc>
                <a:tc>
                  <a:txBody>
                    <a:bodyPr/>
                    <a:lstStyle/>
                    <a:p>
                      <a:pPr algn="ctr"/>
                      <a:r>
                        <a:rPr lang="en-US" dirty="0"/>
                        <a:t>400</a:t>
                      </a:r>
                    </a:p>
                  </a:txBody>
                  <a:tcPr>
                    <a:noFill/>
                  </a:tcPr>
                </a:tc>
                <a:extLst>
                  <a:ext uri="{0D108BD9-81ED-4DB2-BD59-A6C34878D82A}">
                    <a16:rowId xmlns:a16="http://schemas.microsoft.com/office/drawing/2014/main" val="3844025182"/>
                  </a:ext>
                </a:extLst>
              </a:tr>
            </a:tbl>
          </a:graphicData>
        </a:graphic>
      </p:graphicFrame>
    </p:spTree>
    <p:extLst>
      <p:ext uri="{BB962C8B-B14F-4D97-AF65-F5344CB8AC3E}">
        <p14:creationId xmlns:p14="http://schemas.microsoft.com/office/powerpoint/2010/main" val="19589381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8EF030-3BB9-F8EA-7488-D2F96B6A6223}"/>
              </a:ext>
            </a:extLst>
          </p:cNvPr>
          <p:cNvSpPr>
            <a:spLocks noGrp="1"/>
          </p:cNvSpPr>
          <p:nvPr>
            <p:ph idx="1"/>
          </p:nvPr>
        </p:nvSpPr>
        <p:spPr>
          <a:xfrm>
            <a:off x="0" y="0"/>
            <a:ext cx="12192000" cy="6858000"/>
          </a:xfrm>
        </p:spPr>
        <p:txBody>
          <a:bodyPr>
            <a:normAutofit/>
          </a:bodyPr>
          <a:lstStyle/>
          <a:p>
            <a:pPr marL="0" indent="0" algn="just">
              <a:lnSpc>
                <a:spcPct val="112000"/>
              </a:lnSpc>
              <a:spcBef>
                <a:spcPts val="0"/>
              </a:spcBef>
              <a:buNone/>
            </a:pPr>
            <a:r>
              <a:rPr lang="en-US" sz="3400" dirty="0">
                <a:solidFill>
                  <a:srgbClr val="C00000"/>
                </a:solidFill>
              </a:rPr>
              <a:t>Cross Tabulation:</a:t>
            </a:r>
            <a:r>
              <a:rPr lang="en-US" sz="3400" dirty="0"/>
              <a:t> </a:t>
            </a:r>
            <a:r>
              <a:rPr lang="en-US" sz="3400" dirty="0" err="1"/>
              <a:t>Organising</a:t>
            </a:r>
            <a:r>
              <a:rPr lang="en-US" sz="3400" dirty="0"/>
              <a:t> data by groups, categories, or classes to facilitate comparisons; a joint frequency distribution of observations two or more sets of variables is called cross tabulation.</a:t>
            </a:r>
          </a:p>
          <a:p>
            <a:pPr marL="0" indent="0" algn="ctr">
              <a:lnSpc>
                <a:spcPct val="112000"/>
              </a:lnSpc>
              <a:spcBef>
                <a:spcPts val="0"/>
              </a:spcBef>
              <a:buNone/>
            </a:pPr>
            <a:r>
              <a:rPr lang="en-US" sz="3400" dirty="0">
                <a:solidFill>
                  <a:srgbClr val="C00000"/>
                </a:solidFill>
              </a:rPr>
              <a:t>Table: </a:t>
            </a:r>
            <a:r>
              <a:rPr lang="en-US" sz="3400" dirty="0"/>
              <a:t>Cross-Tabulation of subjects and grade in final exam of students.</a:t>
            </a:r>
          </a:p>
        </p:txBody>
      </p:sp>
      <p:sp>
        <p:nvSpPr>
          <p:cNvPr id="4" name="Slide Number Placeholder 3">
            <a:extLst>
              <a:ext uri="{FF2B5EF4-FFF2-40B4-BE49-F238E27FC236}">
                <a16:creationId xmlns:a16="http://schemas.microsoft.com/office/drawing/2014/main" id="{A1B88394-3926-D1D3-11B9-A3B6BB24799D}"/>
              </a:ext>
            </a:extLst>
          </p:cNvPr>
          <p:cNvSpPr>
            <a:spLocks noGrp="1"/>
          </p:cNvSpPr>
          <p:nvPr>
            <p:ph type="sldNum" sz="quarter" idx="12"/>
          </p:nvPr>
        </p:nvSpPr>
        <p:spPr/>
        <p:txBody>
          <a:bodyPr/>
          <a:lstStyle/>
          <a:p>
            <a:fld id="{47A7AFFB-1691-4669-B012-D1A16DE129D9}" type="slidenum">
              <a:rPr lang="en-US" smtClean="0"/>
              <a:t>45</a:t>
            </a:fld>
            <a:endParaRPr lang="en-US"/>
          </a:p>
        </p:txBody>
      </p:sp>
      <p:graphicFrame>
        <p:nvGraphicFramePr>
          <p:cNvPr id="6" name="Table 5">
            <a:extLst>
              <a:ext uri="{FF2B5EF4-FFF2-40B4-BE49-F238E27FC236}">
                <a16:creationId xmlns:a16="http://schemas.microsoft.com/office/drawing/2014/main" id="{16715021-69DE-6F35-0F94-08B9D2635665}"/>
              </a:ext>
            </a:extLst>
          </p:cNvPr>
          <p:cNvGraphicFramePr>
            <a:graphicFrameLocks noGrp="1"/>
          </p:cNvGraphicFramePr>
          <p:nvPr/>
        </p:nvGraphicFramePr>
        <p:xfrm>
          <a:off x="1848465" y="3551362"/>
          <a:ext cx="7698660" cy="3108960"/>
        </p:xfrm>
        <a:graphic>
          <a:graphicData uri="http://schemas.openxmlformats.org/drawingml/2006/table">
            <a:tbl>
              <a:tblPr firstRow="1" bandRow="1">
                <a:tableStyleId>{E8B1032C-EA38-4F05-BA0D-38AFFFC7BED3}</a:tableStyleId>
              </a:tblPr>
              <a:tblGrid>
                <a:gridCol w="1924665">
                  <a:extLst>
                    <a:ext uri="{9D8B030D-6E8A-4147-A177-3AD203B41FA5}">
                      <a16:colId xmlns:a16="http://schemas.microsoft.com/office/drawing/2014/main" val="2892274172"/>
                    </a:ext>
                  </a:extLst>
                </a:gridCol>
                <a:gridCol w="1924665">
                  <a:extLst>
                    <a:ext uri="{9D8B030D-6E8A-4147-A177-3AD203B41FA5}">
                      <a16:colId xmlns:a16="http://schemas.microsoft.com/office/drawing/2014/main" val="1233046129"/>
                    </a:ext>
                  </a:extLst>
                </a:gridCol>
                <a:gridCol w="1924665">
                  <a:extLst>
                    <a:ext uri="{9D8B030D-6E8A-4147-A177-3AD203B41FA5}">
                      <a16:colId xmlns:a16="http://schemas.microsoft.com/office/drawing/2014/main" val="2075533650"/>
                    </a:ext>
                  </a:extLst>
                </a:gridCol>
                <a:gridCol w="1924665">
                  <a:extLst>
                    <a:ext uri="{9D8B030D-6E8A-4147-A177-3AD203B41FA5}">
                      <a16:colId xmlns:a16="http://schemas.microsoft.com/office/drawing/2014/main" val="1343924731"/>
                    </a:ext>
                  </a:extLst>
                </a:gridCol>
              </a:tblGrid>
              <a:tr h="346789">
                <a:tc rowSpan="2">
                  <a:txBody>
                    <a:bodyPr/>
                    <a:lstStyle/>
                    <a:p>
                      <a:r>
                        <a:rPr lang="en-US" sz="2400" dirty="0"/>
                        <a:t>Subject</a:t>
                      </a:r>
                    </a:p>
                  </a:txBody>
                  <a:tcPr>
                    <a:noFill/>
                  </a:tcPr>
                </a:tc>
                <a:tc gridSpan="3">
                  <a:txBody>
                    <a:bodyPr/>
                    <a:lstStyle/>
                    <a:p>
                      <a:pPr algn="ctr"/>
                      <a:r>
                        <a:rPr lang="en-US" sz="2400" dirty="0"/>
                        <a:t>Grade</a:t>
                      </a:r>
                    </a:p>
                  </a:txBody>
                  <a:tcPr>
                    <a:noFill/>
                  </a:tcPr>
                </a:tc>
                <a:tc hMerge="1">
                  <a:txBody>
                    <a:bodyPr/>
                    <a:lstStyle/>
                    <a:p>
                      <a:endParaRPr lang="en-US" dirty="0"/>
                    </a:p>
                  </a:txBody>
                  <a:tcPr>
                    <a:noFill/>
                  </a:tcPr>
                </a:tc>
                <a:tc hMerge="1">
                  <a:txBody>
                    <a:bodyPr/>
                    <a:lstStyle/>
                    <a:p>
                      <a:endParaRPr lang="en-US" dirty="0"/>
                    </a:p>
                  </a:txBody>
                  <a:tcPr>
                    <a:noFill/>
                  </a:tcPr>
                </a:tc>
                <a:extLst>
                  <a:ext uri="{0D108BD9-81ED-4DB2-BD59-A6C34878D82A}">
                    <a16:rowId xmlns:a16="http://schemas.microsoft.com/office/drawing/2014/main" val="4225687483"/>
                  </a:ext>
                </a:extLst>
              </a:tr>
              <a:tr h="346789">
                <a:tc vMerge="1">
                  <a:txBody>
                    <a:bodyPr/>
                    <a:lstStyle/>
                    <a:p>
                      <a:endParaRPr lang="en-US" dirty="0"/>
                    </a:p>
                  </a:txBody>
                  <a:tcPr>
                    <a:noFill/>
                  </a:tcPr>
                </a:tc>
                <a:tc>
                  <a:txBody>
                    <a:bodyPr/>
                    <a:lstStyle/>
                    <a:p>
                      <a:pPr algn="ctr"/>
                      <a:r>
                        <a:rPr lang="en-US" sz="2400" dirty="0"/>
                        <a:t>A</a:t>
                      </a:r>
                    </a:p>
                  </a:txBody>
                  <a:tcPr>
                    <a:noFill/>
                  </a:tcPr>
                </a:tc>
                <a:tc>
                  <a:txBody>
                    <a:bodyPr/>
                    <a:lstStyle/>
                    <a:p>
                      <a:pPr algn="ctr"/>
                      <a:r>
                        <a:rPr lang="en-US" sz="2400" dirty="0"/>
                        <a:t>B</a:t>
                      </a:r>
                    </a:p>
                  </a:txBody>
                  <a:tcPr>
                    <a:noFill/>
                  </a:tcPr>
                </a:tc>
                <a:tc>
                  <a:txBody>
                    <a:bodyPr/>
                    <a:lstStyle/>
                    <a:p>
                      <a:pPr algn="ctr"/>
                      <a:r>
                        <a:rPr lang="en-US" sz="2400" dirty="0"/>
                        <a:t>C</a:t>
                      </a:r>
                    </a:p>
                  </a:txBody>
                  <a:tcPr>
                    <a:noFill/>
                  </a:tcPr>
                </a:tc>
                <a:extLst>
                  <a:ext uri="{0D108BD9-81ED-4DB2-BD59-A6C34878D82A}">
                    <a16:rowId xmlns:a16="http://schemas.microsoft.com/office/drawing/2014/main" val="3763124271"/>
                  </a:ext>
                </a:extLst>
              </a:tr>
              <a:tr h="346789">
                <a:tc>
                  <a:txBody>
                    <a:bodyPr/>
                    <a:lstStyle/>
                    <a:p>
                      <a:r>
                        <a:rPr lang="en-US" sz="2400" dirty="0"/>
                        <a:t>Mathematics</a:t>
                      </a:r>
                    </a:p>
                  </a:txBody>
                  <a:tcPr>
                    <a:noFill/>
                  </a:tcPr>
                </a:tc>
                <a:tc>
                  <a:txBody>
                    <a:bodyPr/>
                    <a:lstStyle/>
                    <a:p>
                      <a:pPr algn="ctr"/>
                      <a:r>
                        <a:rPr lang="en-US" sz="2400" dirty="0"/>
                        <a:t>50</a:t>
                      </a:r>
                    </a:p>
                  </a:txBody>
                  <a:tcPr>
                    <a:noFill/>
                  </a:tcPr>
                </a:tc>
                <a:tc>
                  <a:txBody>
                    <a:bodyPr/>
                    <a:lstStyle/>
                    <a:p>
                      <a:pPr algn="ctr"/>
                      <a:r>
                        <a:rPr lang="en-US" sz="2400" dirty="0"/>
                        <a:t>60</a:t>
                      </a:r>
                    </a:p>
                  </a:txBody>
                  <a:tcPr>
                    <a:noFill/>
                  </a:tcPr>
                </a:tc>
                <a:tc>
                  <a:txBody>
                    <a:bodyPr/>
                    <a:lstStyle/>
                    <a:p>
                      <a:pPr algn="ctr"/>
                      <a:r>
                        <a:rPr lang="en-US" sz="2400" dirty="0"/>
                        <a:t>25</a:t>
                      </a:r>
                    </a:p>
                  </a:txBody>
                  <a:tcPr>
                    <a:noFill/>
                  </a:tcPr>
                </a:tc>
                <a:extLst>
                  <a:ext uri="{0D108BD9-81ED-4DB2-BD59-A6C34878D82A}">
                    <a16:rowId xmlns:a16="http://schemas.microsoft.com/office/drawing/2014/main" val="3320510624"/>
                  </a:ext>
                </a:extLst>
              </a:tr>
              <a:tr h="346789">
                <a:tc>
                  <a:txBody>
                    <a:bodyPr/>
                    <a:lstStyle/>
                    <a:p>
                      <a:r>
                        <a:rPr lang="en-US" sz="2400" dirty="0"/>
                        <a:t>Statistics</a:t>
                      </a:r>
                    </a:p>
                  </a:txBody>
                  <a:tcPr>
                    <a:noFill/>
                  </a:tcPr>
                </a:tc>
                <a:tc>
                  <a:txBody>
                    <a:bodyPr/>
                    <a:lstStyle/>
                    <a:p>
                      <a:pPr algn="ctr"/>
                      <a:r>
                        <a:rPr lang="en-US" sz="2400" dirty="0"/>
                        <a:t>55</a:t>
                      </a:r>
                    </a:p>
                  </a:txBody>
                  <a:tcPr>
                    <a:noFill/>
                  </a:tcPr>
                </a:tc>
                <a:tc>
                  <a:txBody>
                    <a:bodyPr/>
                    <a:lstStyle/>
                    <a:p>
                      <a:pPr algn="ctr"/>
                      <a:r>
                        <a:rPr lang="en-US" sz="2400" dirty="0"/>
                        <a:t>50</a:t>
                      </a:r>
                    </a:p>
                  </a:txBody>
                  <a:tcPr>
                    <a:noFill/>
                  </a:tcPr>
                </a:tc>
                <a:tc>
                  <a:txBody>
                    <a:bodyPr/>
                    <a:lstStyle/>
                    <a:p>
                      <a:pPr algn="ctr"/>
                      <a:r>
                        <a:rPr lang="en-US" sz="2400" dirty="0"/>
                        <a:t>15</a:t>
                      </a:r>
                    </a:p>
                  </a:txBody>
                  <a:tcPr>
                    <a:noFill/>
                  </a:tcPr>
                </a:tc>
                <a:extLst>
                  <a:ext uri="{0D108BD9-81ED-4DB2-BD59-A6C34878D82A}">
                    <a16:rowId xmlns:a16="http://schemas.microsoft.com/office/drawing/2014/main" val="3002740952"/>
                  </a:ext>
                </a:extLst>
              </a:tr>
              <a:tr h="303440">
                <a:tc>
                  <a:txBody>
                    <a:bodyPr/>
                    <a:lstStyle/>
                    <a:p>
                      <a:r>
                        <a:rPr lang="en-US" sz="2400" dirty="0"/>
                        <a:t>Basic Computer</a:t>
                      </a:r>
                    </a:p>
                  </a:txBody>
                  <a:tcPr>
                    <a:noFill/>
                  </a:tcPr>
                </a:tc>
                <a:tc>
                  <a:txBody>
                    <a:bodyPr/>
                    <a:lstStyle/>
                    <a:p>
                      <a:pPr algn="ctr"/>
                      <a:r>
                        <a:rPr lang="en-US" sz="2400" dirty="0"/>
                        <a:t>45</a:t>
                      </a:r>
                    </a:p>
                  </a:txBody>
                  <a:tcPr>
                    <a:noFill/>
                  </a:tcPr>
                </a:tc>
                <a:tc>
                  <a:txBody>
                    <a:bodyPr/>
                    <a:lstStyle/>
                    <a:p>
                      <a:pPr algn="ctr"/>
                      <a:r>
                        <a:rPr lang="en-US" sz="2400" dirty="0"/>
                        <a:t>30</a:t>
                      </a:r>
                    </a:p>
                  </a:txBody>
                  <a:tcPr>
                    <a:noFill/>
                  </a:tcPr>
                </a:tc>
                <a:tc>
                  <a:txBody>
                    <a:bodyPr/>
                    <a:lstStyle/>
                    <a:p>
                      <a:pPr algn="ctr"/>
                      <a:r>
                        <a:rPr lang="en-US" sz="2400" dirty="0"/>
                        <a:t>10</a:t>
                      </a:r>
                    </a:p>
                  </a:txBody>
                  <a:tcPr>
                    <a:noFill/>
                  </a:tcPr>
                </a:tc>
                <a:extLst>
                  <a:ext uri="{0D108BD9-81ED-4DB2-BD59-A6C34878D82A}">
                    <a16:rowId xmlns:a16="http://schemas.microsoft.com/office/drawing/2014/main" val="907090059"/>
                  </a:ext>
                </a:extLst>
              </a:tr>
              <a:tr h="303440">
                <a:tc>
                  <a:txBody>
                    <a:bodyPr/>
                    <a:lstStyle/>
                    <a:p>
                      <a:r>
                        <a:rPr lang="en-US" sz="2400" dirty="0">
                          <a:solidFill>
                            <a:srgbClr val="00B050"/>
                          </a:solidFill>
                        </a:rPr>
                        <a:t>Total</a:t>
                      </a:r>
                    </a:p>
                  </a:txBody>
                  <a:tcPr>
                    <a:noFill/>
                  </a:tcPr>
                </a:tc>
                <a:tc>
                  <a:txBody>
                    <a:bodyPr/>
                    <a:lstStyle/>
                    <a:p>
                      <a:pPr algn="ctr"/>
                      <a:r>
                        <a:rPr lang="en-US" sz="2400" dirty="0">
                          <a:solidFill>
                            <a:srgbClr val="00B050"/>
                          </a:solidFill>
                        </a:rPr>
                        <a:t>150</a:t>
                      </a:r>
                    </a:p>
                  </a:txBody>
                  <a:tcPr>
                    <a:noFill/>
                  </a:tcPr>
                </a:tc>
                <a:tc>
                  <a:txBody>
                    <a:bodyPr/>
                    <a:lstStyle/>
                    <a:p>
                      <a:pPr algn="ctr"/>
                      <a:r>
                        <a:rPr lang="en-US" sz="2400" dirty="0">
                          <a:solidFill>
                            <a:srgbClr val="00B050"/>
                          </a:solidFill>
                        </a:rPr>
                        <a:t>140</a:t>
                      </a:r>
                    </a:p>
                  </a:txBody>
                  <a:tcPr>
                    <a:noFill/>
                  </a:tcPr>
                </a:tc>
                <a:tc>
                  <a:txBody>
                    <a:bodyPr/>
                    <a:lstStyle/>
                    <a:p>
                      <a:pPr algn="ctr"/>
                      <a:r>
                        <a:rPr lang="en-US" sz="2400" dirty="0">
                          <a:solidFill>
                            <a:srgbClr val="00B050"/>
                          </a:solidFill>
                        </a:rPr>
                        <a:t>50</a:t>
                      </a:r>
                    </a:p>
                  </a:txBody>
                  <a:tcPr>
                    <a:noFill/>
                  </a:tcPr>
                </a:tc>
                <a:extLst>
                  <a:ext uri="{0D108BD9-81ED-4DB2-BD59-A6C34878D82A}">
                    <a16:rowId xmlns:a16="http://schemas.microsoft.com/office/drawing/2014/main" val="601573464"/>
                  </a:ext>
                </a:extLst>
              </a:tr>
            </a:tbl>
          </a:graphicData>
        </a:graphic>
      </p:graphicFrame>
    </p:spTree>
    <p:extLst>
      <p:ext uri="{BB962C8B-B14F-4D97-AF65-F5344CB8AC3E}">
        <p14:creationId xmlns:p14="http://schemas.microsoft.com/office/powerpoint/2010/main" val="17639119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4D5EAF-95F2-5704-5ADC-263D0F05D744}"/>
              </a:ext>
            </a:extLst>
          </p:cNvPr>
          <p:cNvSpPr>
            <a:spLocks noGrp="1"/>
          </p:cNvSpPr>
          <p:nvPr>
            <p:ph idx="1"/>
          </p:nvPr>
        </p:nvSpPr>
        <p:spPr>
          <a:xfrm>
            <a:off x="0" y="0"/>
            <a:ext cx="12192000" cy="6858000"/>
          </a:xfrm>
        </p:spPr>
        <p:txBody>
          <a:bodyPr>
            <a:normAutofit/>
          </a:bodyPr>
          <a:lstStyle/>
          <a:p>
            <a:pPr marL="0" indent="0" algn="just">
              <a:lnSpc>
                <a:spcPct val="112000"/>
              </a:lnSpc>
              <a:spcBef>
                <a:spcPts val="0"/>
              </a:spcBef>
              <a:buNone/>
            </a:pPr>
            <a:endParaRPr lang="en-US" sz="3400" dirty="0">
              <a:solidFill>
                <a:srgbClr val="C00000"/>
              </a:solidFill>
            </a:endParaRPr>
          </a:p>
          <a:p>
            <a:pPr marL="0" indent="0" algn="just">
              <a:lnSpc>
                <a:spcPct val="112000"/>
              </a:lnSpc>
              <a:spcBef>
                <a:spcPts val="0"/>
              </a:spcBef>
              <a:buNone/>
            </a:pPr>
            <a:r>
              <a:rPr lang="en-US" sz="3400" dirty="0">
                <a:solidFill>
                  <a:srgbClr val="C00000"/>
                </a:solidFill>
              </a:rPr>
              <a:t>Contingency Table: </a:t>
            </a:r>
            <a:r>
              <a:rPr lang="en-US" sz="3400" dirty="0"/>
              <a:t>The presentation of cross tabulation for two qualitative variables (attributes).  </a:t>
            </a:r>
          </a:p>
          <a:p>
            <a:pPr marL="0" indent="0" algn="ctr">
              <a:lnSpc>
                <a:spcPct val="112000"/>
              </a:lnSpc>
              <a:spcBef>
                <a:spcPts val="0"/>
              </a:spcBef>
              <a:buNone/>
            </a:pPr>
            <a:r>
              <a:rPr lang="en-US" sz="3400" dirty="0">
                <a:solidFill>
                  <a:srgbClr val="C00000"/>
                </a:solidFill>
              </a:rPr>
              <a:t>Table: </a:t>
            </a:r>
            <a:r>
              <a:rPr lang="en-US" sz="3400" dirty="0"/>
              <a:t>2X2 Contingency table of the question “Did you take makeup exam?”</a:t>
            </a:r>
          </a:p>
          <a:p>
            <a:pPr marL="0" indent="0" algn="ctr">
              <a:lnSpc>
                <a:spcPct val="112000"/>
              </a:lnSpc>
              <a:spcBef>
                <a:spcPts val="0"/>
              </a:spcBef>
              <a:buNone/>
            </a:pPr>
            <a:endParaRPr lang="en-US" sz="3400" dirty="0"/>
          </a:p>
          <a:p>
            <a:pPr marL="0" indent="0" algn="ctr">
              <a:lnSpc>
                <a:spcPct val="112000"/>
              </a:lnSpc>
              <a:spcBef>
                <a:spcPts val="0"/>
              </a:spcBef>
              <a:buNone/>
            </a:pPr>
            <a:endParaRPr lang="en-US" sz="3400" dirty="0"/>
          </a:p>
          <a:p>
            <a:pPr marL="0" indent="0" algn="just">
              <a:lnSpc>
                <a:spcPct val="112000"/>
              </a:lnSpc>
              <a:spcBef>
                <a:spcPts val="0"/>
              </a:spcBef>
              <a:buNone/>
            </a:pPr>
            <a:endParaRPr lang="en-US" sz="3400" dirty="0"/>
          </a:p>
          <a:p>
            <a:pPr marL="0" indent="0" algn="just">
              <a:lnSpc>
                <a:spcPct val="112000"/>
              </a:lnSpc>
              <a:spcBef>
                <a:spcPts val="0"/>
              </a:spcBef>
              <a:buNone/>
            </a:pPr>
            <a:endParaRPr lang="en-US" sz="3400" dirty="0"/>
          </a:p>
        </p:txBody>
      </p:sp>
      <p:sp>
        <p:nvSpPr>
          <p:cNvPr id="4" name="Slide Number Placeholder 3">
            <a:extLst>
              <a:ext uri="{FF2B5EF4-FFF2-40B4-BE49-F238E27FC236}">
                <a16:creationId xmlns:a16="http://schemas.microsoft.com/office/drawing/2014/main" id="{A18AE55B-5FEC-F6F1-8307-D60C10BD9FB9}"/>
              </a:ext>
            </a:extLst>
          </p:cNvPr>
          <p:cNvSpPr>
            <a:spLocks noGrp="1"/>
          </p:cNvSpPr>
          <p:nvPr>
            <p:ph type="sldNum" sz="quarter" idx="12"/>
          </p:nvPr>
        </p:nvSpPr>
        <p:spPr/>
        <p:txBody>
          <a:bodyPr/>
          <a:lstStyle/>
          <a:p>
            <a:fld id="{47A7AFFB-1691-4669-B012-D1A16DE129D9}" type="slidenum">
              <a:rPr lang="en-US" smtClean="0"/>
              <a:t>46</a:t>
            </a:fld>
            <a:endParaRPr lang="en-US"/>
          </a:p>
        </p:txBody>
      </p:sp>
      <p:graphicFrame>
        <p:nvGraphicFramePr>
          <p:cNvPr id="5" name="Table 4">
            <a:extLst>
              <a:ext uri="{FF2B5EF4-FFF2-40B4-BE49-F238E27FC236}">
                <a16:creationId xmlns:a16="http://schemas.microsoft.com/office/drawing/2014/main" id="{E4CD9DC7-F274-7325-C25B-F36CE133A98B}"/>
              </a:ext>
            </a:extLst>
          </p:cNvPr>
          <p:cNvGraphicFramePr>
            <a:graphicFrameLocks noGrp="1"/>
          </p:cNvGraphicFramePr>
          <p:nvPr/>
        </p:nvGraphicFramePr>
        <p:xfrm>
          <a:off x="2208981" y="3171008"/>
          <a:ext cx="6502400" cy="2590800"/>
        </p:xfrm>
        <a:graphic>
          <a:graphicData uri="http://schemas.openxmlformats.org/drawingml/2006/table">
            <a:tbl>
              <a:tblPr firstRow="1" bandRow="1">
                <a:tableStyleId>{5DA37D80-6434-44D0-A028-1B22A696006F}</a:tableStyleId>
              </a:tblPr>
              <a:tblGrid>
                <a:gridCol w="1625600">
                  <a:extLst>
                    <a:ext uri="{9D8B030D-6E8A-4147-A177-3AD203B41FA5}">
                      <a16:colId xmlns:a16="http://schemas.microsoft.com/office/drawing/2014/main" val="2561664527"/>
                    </a:ext>
                  </a:extLst>
                </a:gridCol>
                <a:gridCol w="1625600">
                  <a:extLst>
                    <a:ext uri="{9D8B030D-6E8A-4147-A177-3AD203B41FA5}">
                      <a16:colId xmlns:a16="http://schemas.microsoft.com/office/drawing/2014/main" val="2068218052"/>
                    </a:ext>
                  </a:extLst>
                </a:gridCol>
                <a:gridCol w="1625600">
                  <a:extLst>
                    <a:ext uri="{9D8B030D-6E8A-4147-A177-3AD203B41FA5}">
                      <a16:colId xmlns:a16="http://schemas.microsoft.com/office/drawing/2014/main" val="3498326033"/>
                    </a:ext>
                  </a:extLst>
                </a:gridCol>
                <a:gridCol w="1625600">
                  <a:extLst>
                    <a:ext uri="{9D8B030D-6E8A-4147-A177-3AD203B41FA5}">
                      <a16:colId xmlns:a16="http://schemas.microsoft.com/office/drawing/2014/main" val="170200814"/>
                    </a:ext>
                  </a:extLst>
                </a:gridCol>
              </a:tblGrid>
              <a:tr h="370840">
                <a:tc rowSpan="2">
                  <a:txBody>
                    <a:bodyPr/>
                    <a:lstStyle/>
                    <a:p>
                      <a:pPr algn="ctr"/>
                      <a:r>
                        <a:rPr lang="en-US" sz="2800" dirty="0"/>
                        <a:t>Students Type</a:t>
                      </a:r>
                    </a:p>
                  </a:txBody>
                  <a:tcPr>
                    <a:no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t>Did you take makeup exam?</a:t>
                      </a:r>
                    </a:p>
                  </a:txBody>
                  <a:tcPr>
                    <a:noFill/>
                  </a:tcPr>
                </a:tc>
                <a:tc hMerge="1">
                  <a:txBody>
                    <a:bodyPr/>
                    <a:lstStyle/>
                    <a:p>
                      <a:endParaRPr dirty="0"/>
                    </a:p>
                  </a:txBody>
                  <a:tcPr>
                    <a:noFill/>
                  </a:tcPr>
                </a:tc>
                <a:tc hMerge="1">
                  <a:txBody>
                    <a:bodyPr/>
                    <a:lstStyle/>
                    <a:p>
                      <a:endParaRPr lang="en-US" dirty="0"/>
                    </a:p>
                  </a:txBody>
                  <a:tcPr>
                    <a:noFill/>
                  </a:tcPr>
                </a:tc>
                <a:extLst>
                  <a:ext uri="{0D108BD9-81ED-4DB2-BD59-A6C34878D82A}">
                    <a16:rowId xmlns:a16="http://schemas.microsoft.com/office/drawing/2014/main" val="511650453"/>
                  </a:ext>
                </a:extLst>
              </a:tr>
              <a:tr h="370840">
                <a:tc vMerge="1">
                  <a:txBody>
                    <a:bodyPr/>
                    <a:lstStyle/>
                    <a:p>
                      <a:endParaRPr lang="en-US" dirty="0"/>
                    </a:p>
                  </a:txBody>
                  <a:tcPr>
                    <a:noFill/>
                  </a:tcPr>
                </a:tc>
                <a:tc>
                  <a:txBody>
                    <a:bodyPr/>
                    <a:lstStyle/>
                    <a:p>
                      <a:pPr algn="ctr"/>
                      <a:r>
                        <a:rPr lang="en-US" sz="2800" dirty="0"/>
                        <a:t>Yes</a:t>
                      </a:r>
                    </a:p>
                  </a:txBody>
                  <a:tcPr>
                    <a:noFill/>
                  </a:tcPr>
                </a:tc>
                <a:tc>
                  <a:txBody>
                    <a:bodyPr/>
                    <a:lstStyle/>
                    <a:p>
                      <a:pPr algn="ctr"/>
                      <a:r>
                        <a:rPr lang="en-US" sz="2800" dirty="0"/>
                        <a:t>No</a:t>
                      </a:r>
                    </a:p>
                  </a:txBody>
                  <a:tcPr>
                    <a:noFill/>
                  </a:tcPr>
                </a:tc>
                <a:tc>
                  <a:txBody>
                    <a:bodyPr/>
                    <a:lstStyle/>
                    <a:p>
                      <a:pPr algn="ctr"/>
                      <a:r>
                        <a:rPr lang="en-US" sz="2800" dirty="0"/>
                        <a:t>Total</a:t>
                      </a:r>
                    </a:p>
                  </a:txBody>
                  <a:tcPr>
                    <a:noFill/>
                  </a:tcPr>
                </a:tc>
                <a:extLst>
                  <a:ext uri="{0D108BD9-81ED-4DB2-BD59-A6C34878D82A}">
                    <a16:rowId xmlns:a16="http://schemas.microsoft.com/office/drawing/2014/main" val="1647780691"/>
                  </a:ext>
                </a:extLst>
              </a:tr>
              <a:tr h="370840">
                <a:tc>
                  <a:txBody>
                    <a:bodyPr/>
                    <a:lstStyle/>
                    <a:p>
                      <a:pPr algn="ctr"/>
                      <a:r>
                        <a:rPr lang="en-US" sz="2800" dirty="0"/>
                        <a:t>Male</a:t>
                      </a:r>
                    </a:p>
                  </a:txBody>
                  <a:tcPr>
                    <a:noFill/>
                  </a:tcPr>
                </a:tc>
                <a:tc>
                  <a:txBody>
                    <a:bodyPr/>
                    <a:lstStyle/>
                    <a:p>
                      <a:pPr algn="ctr"/>
                      <a:r>
                        <a:rPr lang="en-US" sz="2800" dirty="0"/>
                        <a:t>15</a:t>
                      </a:r>
                    </a:p>
                  </a:txBody>
                  <a:tcPr>
                    <a:noFill/>
                  </a:tcPr>
                </a:tc>
                <a:tc>
                  <a:txBody>
                    <a:bodyPr/>
                    <a:lstStyle/>
                    <a:p>
                      <a:pPr algn="ctr"/>
                      <a:r>
                        <a:rPr lang="en-US" sz="2800" dirty="0"/>
                        <a:t>5</a:t>
                      </a:r>
                    </a:p>
                  </a:txBody>
                  <a:tcPr>
                    <a:noFill/>
                  </a:tcPr>
                </a:tc>
                <a:tc>
                  <a:txBody>
                    <a:bodyPr/>
                    <a:lstStyle/>
                    <a:p>
                      <a:pPr algn="ctr"/>
                      <a:r>
                        <a:rPr lang="en-US" sz="2800" dirty="0"/>
                        <a:t>20</a:t>
                      </a:r>
                    </a:p>
                  </a:txBody>
                  <a:tcPr>
                    <a:noFill/>
                  </a:tcPr>
                </a:tc>
                <a:extLst>
                  <a:ext uri="{0D108BD9-81ED-4DB2-BD59-A6C34878D82A}">
                    <a16:rowId xmlns:a16="http://schemas.microsoft.com/office/drawing/2014/main" val="3810903815"/>
                  </a:ext>
                </a:extLst>
              </a:tr>
              <a:tr h="370840">
                <a:tc>
                  <a:txBody>
                    <a:bodyPr/>
                    <a:lstStyle/>
                    <a:p>
                      <a:pPr algn="ctr"/>
                      <a:r>
                        <a:rPr lang="en-US" sz="2800" dirty="0"/>
                        <a:t>Female</a:t>
                      </a:r>
                    </a:p>
                  </a:txBody>
                  <a:tcPr>
                    <a:noFill/>
                  </a:tcPr>
                </a:tc>
                <a:tc>
                  <a:txBody>
                    <a:bodyPr/>
                    <a:lstStyle/>
                    <a:p>
                      <a:pPr algn="ctr"/>
                      <a:r>
                        <a:rPr lang="en-US" sz="2800" dirty="0"/>
                        <a:t>18</a:t>
                      </a:r>
                    </a:p>
                  </a:txBody>
                  <a:tcPr>
                    <a:noFill/>
                  </a:tcPr>
                </a:tc>
                <a:tc>
                  <a:txBody>
                    <a:bodyPr/>
                    <a:lstStyle/>
                    <a:p>
                      <a:pPr algn="ctr"/>
                      <a:r>
                        <a:rPr lang="en-US" sz="2800" dirty="0"/>
                        <a:t>2</a:t>
                      </a:r>
                    </a:p>
                  </a:txBody>
                  <a:tcPr>
                    <a:noFill/>
                  </a:tcPr>
                </a:tc>
                <a:tc>
                  <a:txBody>
                    <a:bodyPr/>
                    <a:lstStyle/>
                    <a:p>
                      <a:pPr algn="ctr"/>
                      <a:r>
                        <a:rPr lang="en-US" sz="2800" dirty="0"/>
                        <a:t>20</a:t>
                      </a:r>
                    </a:p>
                  </a:txBody>
                  <a:tcPr>
                    <a:noFill/>
                  </a:tcPr>
                </a:tc>
                <a:extLst>
                  <a:ext uri="{0D108BD9-81ED-4DB2-BD59-A6C34878D82A}">
                    <a16:rowId xmlns:a16="http://schemas.microsoft.com/office/drawing/2014/main" val="2803167624"/>
                  </a:ext>
                </a:extLst>
              </a:tr>
              <a:tr h="370840">
                <a:tc>
                  <a:txBody>
                    <a:bodyPr/>
                    <a:lstStyle/>
                    <a:p>
                      <a:pPr algn="ctr"/>
                      <a:r>
                        <a:rPr lang="en-US" sz="2800" dirty="0">
                          <a:solidFill>
                            <a:srgbClr val="00B050"/>
                          </a:solidFill>
                        </a:rPr>
                        <a:t>Total</a:t>
                      </a:r>
                    </a:p>
                  </a:txBody>
                  <a:tcPr>
                    <a:noFill/>
                  </a:tcPr>
                </a:tc>
                <a:tc>
                  <a:txBody>
                    <a:bodyPr/>
                    <a:lstStyle/>
                    <a:p>
                      <a:pPr algn="ctr"/>
                      <a:r>
                        <a:rPr lang="en-US" sz="2800" dirty="0">
                          <a:solidFill>
                            <a:srgbClr val="00B050"/>
                          </a:solidFill>
                        </a:rPr>
                        <a:t>33</a:t>
                      </a:r>
                    </a:p>
                  </a:txBody>
                  <a:tcPr>
                    <a:noFill/>
                  </a:tcPr>
                </a:tc>
                <a:tc>
                  <a:txBody>
                    <a:bodyPr/>
                    <a:lstStyle/>
                    <a:p>
                      <a:pPr algn="ctr"/>
                      <a:r>
                        <a:rPr lang="en-US" sz="2800" dirty="0">
                          <a:solidFill>
                            <a:srgbClr val="00B050"/>
                          </a:solidFill>
                        </a:rPr>
                        <a:t>7</a:t>
                      </a:r>
                    </a:p>
                  </a:txBody>
                  <a:tcPr>
                    <a:noFill/>
                  </a:tcPr>
                </a:tc>
                <a:tc>
                  <a:txBody>
                    <a:bodyPr/>
                    <a:lstStyle/>
                    <a:p>
                      <a:pPr algn="ctr"/>
                      <a:r>
                        <a:rPr lang="en-US" sz="2800" dirty="0">
                          <a:solidFill>
                            <a:srgbClr val="00B050"/>
                          </a:solidFill>
                        </a:rPr>
                        <a:t>40</a:t>
                      </a:r>
                    </a:p>
                  </a:txBody>
                  <a:tcPr>
                    <a:noFill/>
                  </a:tcPr>
                </a:tc>
                <a:extLst>
                  <a:ext uri="{0D108BD9-81ED-4DB2-BD59-A6C34878D82A}">
                    <a16:rowId xmlns:a16="http://schemas.microsoft.com/office/drawing/2014/main" val="3458079519"/>
                  </a:ext>
                </a:extLst>
              </a:tr>
            </a:tbl>
          </a:graphicData>
        </a:graphic>
      </p:graphicFrame>
    </p:spTree>
    <p:extLst>
      <p:ext uri="{BB962C8B-B14F-4D97-AF65-F5344CB8AC3E}">
        <p14:creationId xmlns:p14="http://schemas.microsoft.com/office/powerpoint/2010/main" val="1817470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
            <a:ext cx="12192000" cy="6857999"/>
          </a:xfrm>
        </p:spPr>
        <p:txBody>
          <a:bodyPr>
            <a:noAutofit/>
          </a:bodyPr>
          <a:lstStyle/>
          <a:p>
            <a:pPr>
              <a:buNone/>
            </a:pPr>
            <a:r>
              <a:rPr lang="en-US" dirty="0">
                <a:solidFill>
                  <a:srgbClr val="7030A0"/>
                </a:solidFill>
              </a:rPr>
              <a:t>Different measures of central tendency are :</a:t>
            </a:r>
          </a:p>
          <a:p>
            <a:pPr>
              <a:buNone/>
            </a:pPr>
            <a:r>
              <a:rPr lang="en-US" dirty="0">
                <a:solidFill>
                  <a:srgbClr val="C00000"/>
                </a:solidFill>
              </a:rPr>
              <a:t>1. Mean or, Average</a:t>
            </a:r>
          </a:p>
          <a:p>
            <a:pPr>
              <a:buNone/>
            </a:pPr>
            <a:r>
              <a:rPr lang="en-US" dirty="0"/>
              <a:t>	 </a:t>
            </a:r>
            <a:r>
              <a:rPr lang="en-US" dirty="0" err="1"/>
              <a:t>i</a:t>
            </a:r>
            <a:r>
              <a:rPr lang="en-US" dirty="0"/>
              <a:t>. Arithmetic Mean (AM) </a:t>
            </a:r>
            <a:r>
              <a:rPr lang="en-US" dirty="0">
                <a:solidFill>
                  <a:srgbClr val="C00000"/>
                </a:solidFill>
              </a:rPr>
              <a:t>(For all values)</a:t>
            </a:r>
          </a:p>
          <a:p>
            <a:pPr>
              <a:buNone/>
            </a:pPr>
            <a:r>
              <a:rPr lang="en-US" dirty="0"/>
              <a:t>	 ii. Geometric Mean (GM) </a:t>
            </a:r>
            <a:r>
              <a:rPr lang="en-US" dirty="0">
                <a:solidFill>
                  <a:srgbClr val="7030A0"/>
                </a:solidFill>
              </a:rPr>
              <a:t>(Only for </a:t>
            </a:r>
            <a:r>
              <a:rPr lang="en-US" dirty="0">
                <a:solidFill>
                  <a:srgbClr val="FF0000"/>
                </a:solidFill>
              </a:rPr>
              <a:t>positive </a:t>
            </a:r>
            <a:r>
              <a:rPr lang="en-US" dirty="0">
                <a:solidFill>
                  <a:srgbClr val="7030A0"/>
                </a:solidFill>
              </a:rPr>
              <a:t>values)</a:t>
            </a:r>
          </a:p>
          <a:p>
            <a:pPr>
              <a:buNone/>
            </a:pPr>
            <a:r>
              <a:rPr lang="en-US" dirty="0"/>
              <a:t>	 iii. Harmonic Mean (HM) </a:t>
            </a:r>
            <a:r>
              <a:rPr lang="en-US" dirty="0">
                <a:solidFill>
                  <a:srgbClr val="FF0000"/>
                </a:solidFill>
              </a:rPr>
              <a:t>(Not for Zero)</a:t>
            </a:r>
          </a:p>
          <a:p>
            <a:pPr>
              <a:buNone/>
            </a:pPr>
            <a:r>
              <a:rPr lang="en-US" dirty="0">
                <a:solidFill>
                  <a:srgbClr val="C00000"/>
                </a:solidFill>
              </a:rPr>
              <a:t>2. Mode</a:t>
            </a:r>
          </a:p>
          <a:p>
            <a:pPr>
              <a:buNone/>
            </a:pPr>
            <a:r>
              <a:rPr lang="en-US" dirty="0">
                <a:solidFill>
                  <a:srgbClr val="C00000"/>
                </a:solidFill>
              </a:rPr>
              <a:t>3. Median    			Quantiles </a:t>
            </a:r>
          </a:p>
          <a:p>
            <a:pPr>
              <a:buNone/>
            </a:pPr>
            <a:r>
              <a:rPr lang="en-US" dirty="0">
                <a:solidFill>
                  <a:srgbClr val="C00000"/>
                </a:solidFill>
              </a:rPr>
              <a:t>				</a:t>
            </a:r>
            <a:r>
              <a:rPr lang="en-US" dirty="0">
                <a:solidFill>
                  <a:srgbClr val="7030A0"/>
                </a:solidFill>
              </a:rPr>
              <a:t>(</a:t>
            </a:r>
            <a:r>
              <a:rPr lang="en-US" dirty="0">
                <a:solidFill>
                  <a:srgbClr val="0070C0"/>
                </a:solidFill>
              </a:rPr>
              <a:t>Quartiles,</a:t>
            </a:r>
            <a:r>
              <a:rPr lang="en-US" dirty="0"/>
              <a:t> </a:t>
            </a:r>
            <a:r>
              <a:rPr lang="en-US" dirty="0">
                <a:solidFill>
                  <a:srgbClr val="FF0000"/>
                </a:solidFill>
              </a:rPr>
              <a:t>Deciles</a:t>
            </a:r>
            <a:r>
              <a:rPr lang="en-US" dirty="0"/>
              <a:t> &amp; </a:t>
            </a:r>
            <a:r>
              <a:rPr lang="en-US" dirty="0">
                <a:solidFill>
                  <a:srgbClr val="00B050"/>
                </a:solidFill>
              </a:rPr>
              <a:t>Percentiles</a:t>
            </a:r>
            <a:r>
              <a:rPr lang="en-US" dirty="0">
                <a:solidFill>
                  <a:srgbClr val="7030A0"/>
                </a:solidFill>
              </a:rPr>
              <a:t>)</a:t>
            </a:r>
          </a:p>
          <a:p>
            <a:pPr algn="ctr">
              <a:buNone/>
            </a:pPr>
            <a:r>
              <a:rPr lang="en-US" dirty="0">
                <a:solidFill>
                  <a:srgbClr val="00B0F0"/>
                </a:solidFill>
              </a:rPr>
              <a:t>Relationship among AM, GM and HM</a:t>
            </a:r>
          </a:p>
          <a:p>
            <a:pPr>
              <a:buNone/>
            </a:pPr>
            <a:r>
              <a:rPr lang="en-US" dirty="0">
                <a:solidFill>
                  <a:srgbClr val="C00000"/>
                </a:solidFill>
              </a:rPr>
              <a:t>1. </a:t>
            </a:r>
            <a:r>
              <a:rPr lang="en-US" dirty="0"/>
              <a:t>For non-zero positive observations:     AM </a:t>
            </a:r>
            <a:r>
              <a:rPr lang="en-US" dirty="0">
                <a:sym typeface="Symbol"/>
              </a:rPr>
              <a:t></a:t>
            </a:r>
            <a:r>
              <a:rPr lang="en-US" dirty="0"/>
              <a:t> GM </a:t>
            </a:r>
            <a:r>
              <a:rPr lang="en-US" dirty="0">
                <a:sym typeface="Symbol"/>
              </a:rPr>
              <a:t></a:t>
            </a:r>
            <a:r>
              <a:rPr lang="en-US" dirty="0"/>
              <a:t> HM</a:t>
            </a:r>
          </a:p>
          <a:p>
            <a:pPr>
              <a:buNone/>
            </a:pPr>
            <a:r>
              <a:rPr lang="en-US" dirty="0">
                <a:solidFill>
                  <a:srgbClr val="C00000"/>
                </a:solidFill>
              </a:rPr>
              <a:t>2.</a:t>
            </a:r>
            <a:r>
              <a:rPr lang="en-US" dirty="0"/>
              <a:t> For </a:t>
            </a:r>
            <a:r>
              <a:rPr lang="en-US" dirty="0">
                <a:solidFill>
                  <a:srgbClr val="7030A0"/>
                </a:solidFill>
              </a:rPr>
              <a:t>two</a:t>
            </a:r>
            <a:r>
              <a:rPr lang="en-US" dirty="0"/>
              <a:t> non-zero positive observations: AH = G</a:t>
            </a:r>
            <a:r>
              <a:rPr lang="en-US" baseline="30000" dirty="0"/>
              <a:t>2</a:t>
            </a:r>
            <a:r>
              <a:rPr lang="en-US" dirty="0"/>
              <a:t> </a:t>
            </a:r>
          </a:p>
          <a:p>
            <a:pPr>
              <a:buNone/>
            </a:pPr>
            <a:r>
              <a:rPr lang="en-US" dirty="0"/>
              <a:t>	where, A = Arithmetic mean, G = Geometric mean and </a:t>
            </a:r>
          </a:p>
          <a:p>
            <a:pPr>
              <a:buNone/>
            </a:pPr>
            <a:r>
              <a:rPr lang="en-US" dirty="0"/>
              <a:t>		      H = Harmonic mean.</a:t>
            </a:r>
          </a:p>
          <a:p>
            <a:pPr>
              <a:buNone/>
            </a:pPr>
            <a:endParaRPr lang="en-US" dirty="0">
              <a:solidFill>
                <a:srgbClr val="C00000"/>
              </a:solidFill>
            </a:endParaRP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0" y="-1"/>
          <a:ext cx="12054348" cy="6735097"/>
        </p:xfrm>
        <a:graphic>
          <a:graphicData uri="http://schemas.openxmlformats.org/drawingml/2006/table">
            <a:tbl>
              <a:tblPr firstRow="1" bandRow="1">
                <a:tableStyleId>{E8B1032C-EA38-4F05-BA0D-38AFFFC7BED3}</a:tableStyleId>
              </a:tblPr>
              <a:tblGrid>
                <a:gridCol w="2611775">
                  <a:extLst>
                    <a:ext uri="{9D8B030D-6E8A-4147-A177-3AD203B41FA5}">
                      <a16:colId xmlns:a16="http://schemas.microsoft.com/office/drawing/2014/main" val="20000"/>
                    </a:ext>
                  </a:extLst>
                </a:gridCol>
                <a:gridCol w="3415399">
                  <a:extLst>
                    <a:ext uri="{9D8B030D-6E8A-4147-A177-3AD203B41FA5}">
                      <a16:colId xmlns:a16="http://schemas.microsoft.com/office/drawing/2014/main" val="20001"/>
                    </a:ext>
                  </a:extLst>
                </a:gridCol>
                <a:gridCol w="3616304">
                  <a:extLst>
                    <a:ext uri="{9D8B030D-6E8A-4147-A177-3AD203B41FA5}">
                      <a16:colId xmlns:a16="http://schemas.microsoft.com/office/drawing/2014/main" val="20002"/>
                    </a:ext>
                  </a:extLst>
                </a:gridCol>
                <a:gridCol w="2410870">
                  <a:extLst>
                    <a:ext uri="{9D8B030D-6E8A-4147-A177-3AD203B41FA5}">
                      <a16:colId xmlns:a16="http://schemas.microsoft.com/office/drawing/2014/main" val="20003"/>
                    </a:ext>
                  </a:extLst>
                </a:gridCol>
              </a:tblGrid>
              <a:tr h="1739759">
                <a:tc>
                  <a:txBody>
                    <a:bodyPr/>
                    <a:lstStyle/>
                    <a:p>
                      <a:pPr algn="ctr"/>
                      <a:r>
                        <a:rPr lang="en-US" sz="2400" b="0" dirty="0"/>
                        <a:t>Measurement</a:t>
                      </a:r>
                      <a:endParaRPr lang="en-US" sz="2400" b="0" dirty="0">
                        <a:latin typeface="Arial" pitchFamily="34" charset="0"/>
                        <a:cs typeface="Arial" pitchFamily="34" charset="0"/>
                      </a:endParaRPr>
                    </a:p>
                  </a:txBody>
                  <a:tcPr anchor="ctr"/>
                </a:tc>
                <a:tc>
                  <a:txBody>
                    <a:bodyPr/>
                    <a:lstStyle/>
                    <a:p>
                      <a:pPr algn="ctr"/>
                      <a:r>
                        <a:rPr lang="en-US" sz="2800" b="0" dirty="0">
                          <a:solidFill>
                            <a:srgbClr val="FF0000"/>
                          </a:solidFill>
                        </a:rPr>
                        <a:t>For</a:t>
                      </a:r>
                      <a:r>
                        <a:rPr lang="en-US" sz="2800" b="0" baseline="0" dirty="0">
                          <a:solidFill>
                            <a:srgbClr val="FF0000"/>
                          </a:solidFill>
                        </a:rPr>
                        <a:t> ungrouped data</a:t>
                      </a:r>
                      <a:endParaRPr lang="en-US" sz="2800" b="0" dirty="0">
                        <a:solidFill>
                          <a:srgbClr val="FF0000"/>
                        </a:solidFill>
                        <a:latin typeface="Arial" pitchFamily="34" charset="0"/>
                        <a:cs typeface="Arial"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0" dirty="0">
                          <a:solidFill>
                            <a:srgbClr val="00B050"/>
                          </a:solidFill>
                        </a:rPr>
                        <a:t>For</a:t>
                      </a:r>
                      <a:r>
                        <a:rPr lang="en-US" sz="2800" b="0" baseline="0" dirty="0">
                          <a:solidFill>
                            <a:srgbClr val="00B050"/>
                          </a:solidFill>
                        </a:rPr>
                        <a:t> grouped data</a:t>
                      </a:r>
                      <a:endParaRPr lang="en-US" sz="2800" b="0" dirty="0">
                        <a:solidFill>
                          <a:srgbClr val="00B050"/>
                        </a:solidFill>
                      </a:endParaRPr>
                    </a:p>
                    <a:p>
                      <a:pPr algn="ctr"/>
                      <a:endParaRPr lang="en-US" sz="2800" b="0" dirty="0">
                        <a:latin typeface="Arial" pitchFamily="34" charset="0"/>
                        <a:cs typeface="Arial" pitchFamily="34" charset="0"/>
                      </a:endParaRPr>
                    </a:p>
                  </a:txBody>
                  <a:tcPr anchor="ctr"/>
                </a:tc>
                <a:tc>
                  <a:txBody>
                    <a:bodyPr/>
                    <a:lstStyle/>
                    <a:p>
                      <a:pPr algn="ctr"/>
                      <a:r>
                        <a:rPr lang="en-US" sz="2800" b="0" dirty="0"/>
                        <a:t>Uses for</a:t>
                      </a:r>
                      <a:endParaRPr lang="en-US" sz="2800" b="0" dirty="0">
                        <a:latin typeface="Arial" pitchFamily="34" charset="0"/>
                        <a:cs typeface="Arial" pitchFamily="34" charset="0"/>
                      </a:endParaRPr>
                    </a:p>
                  </a:txBody>
                  <a:tcPr anchor="ctr"/>
                </a:tc>
                <a:extLst>
                  <a:ext uri="{0D108BD9-81ED-4DB2-BD59-A6C34878D82A}">
                    <a16:rowId xmlns:a16="http://schemas.microsoft.com/office/drawing/2014/main" val="10000"/>
                  </a:ext>
                </a:extLst>
              </a:tr>
              <a:tr h="1652643">
                <a:tc>
                  <a:txBody>
                    <a:bodyPr/>
                    <a:lstStyle/>
                    <a:p>
                      <a:r>
                        <a:rPr lang="en-US" sz="2800" dirty="0"/>
                        <a:t>Arithmetic</a:t>
                      </a:r>
                      <a:r>
                        <a:rPr lang="en-US" sz="2800" baseline="0" dirty="0"/>
                        <a:t> Mean (AM)</a:t>
                      </a:r>
                      <a:endParaRPr lang="en-US" sz="2800" dirty="0">
                        <a:latin typeface="Arial" pitchFamily="34" charset="0"/>
                        <a:cs typeface="Arial" pitchFamily="34" charset="0"/>
                      </a:endParaRPr>
                    </a:p>
                  </a:txBody>
                  <a:tcPr anchor="ctr"/>
                </a:tc>
                <a:tc>
                  <a:txBody>
                    <a:bodyPr/>
                    <a:lstStyle/>
                    <a:p>
                      <a:pPr algn="ctr"/>
                      <a:endParaRPr lang="en-US" sz="2800" dirty="0">
                        <a:latin typeface="Arial" pitchFamily="34" charset="0"/>
                        <a:cs typeface="Arial" pitchFamily="34" charset="0"/>
                      </a:endParaRPr>
                    </a:p>
                  </a:txBody>
                  <a:tcPr anchor="ctr"/>
                </a:tc>
                <a:tc>
                  <a:txBody>
                    <a:bodyPr/>
                    <a:lstStyle/>
                    <a:p>
                      <a:pPr algn="ctr"/>
                      <a:endParaRPr lang="en-US" sz="2800" dirty="0">
                        <a:latin typeface="Arial" pitchFamily="34" charset="0"/>
                        <a:cs typeface="Arial" pitchFamily="34" charset="0"/>
                      </a:endParaRPr>
                    </a:p>
                  </a:txBody>
                  <a:tcPr anchor="ctr"/>
                </a:tc>
                <a:tc>
                  <a:txBody>
                    <a:bodyPr/>
                    <a:lstStyle/>
                    <a:p>
                      <a:pPr lvl="0" algn="ctr"/>
                      <a:r>
                        <a:rPr lang="en-US" sz="2200" kern="1200" dirty="0"/>
                        <a:t>Ratio scale measurement</a:t>
                      </a:r>
                      <a:endParaRPr lang="en-US" sz="2200" dirty="0">
                        <a:latin typeface="Arial" pitchFamily="34" charset="0"/>
                        <a:cs typeface="Arial" pitchFamily="34" charset="0"/>
                      </a:endParaRPr>
                    </a:p>
                  </a:txBody>
                  <a:tcPr anchor="ctr"/>
                </a:tc>
                <a:extLst>
                  <a:ext uri="{0D108BD9-81ED-4DB2-BD59-A6C34878D82A}">
                    <a16:rowId xmlns:a16="http://schemas.microsoft.com/office/drawing/2014/main" val="10001"/>
                  </a:ext>
                </a:extLst>
              </a:tr>
              <a:tr h="1690052">
                <a:tc>
                  <a:txBody>
                    <a:bodyPr/>
                    <a:lstStyle/>
                    <a:p>
                      <a:r>
                        <a:rPr lang="en-US" sz="2800" dirty="0">
                          <a:solidFill>
                            <a:srgbClr val="7030A0"/>
                          </a:solidFill>
                        </a:rPr>
                        <a:t>Geometric Mean (GM) </a:t>
                      </a:r>
                      <a:endParaRPr lang="en-US" sz="2800" dirty="0">
                        <a:solidFill>
                          <a:srgbClr val="7030A0"/>
                        </a:solidFill>
                        <a:latin typeface="Arial" pitchFamily="34" charset="0"/>
                        <a:cs typeface="Arial" pitchFamily="34" charset="0"/>
                      </a:endParaRPr>
                    </a:p>
                  </a:txBody>
                  <a:tcPr anchor="ctr"/>
                </a:tc>
                <a:tc>
                  <a:txBody>
                    <a:bodyPr/>
                    <a:lstStyle/>
                    <a:p>
                      <a:pPr algn="ctr"/>
                      <a:endParaRPr lang="en-US" sz="2800" dirty="0">
                        <a:latin typeface="Arial" pitchFamily="34" charset="0"/>
                        <a:cs typeface="Arial" pitchFamily="34" charset="0"/>
                      </a:endParaRPr>
                    </a:p>
                  </a:txBody>
                  <a:tcPr anchor="ctr"/>
                </a:tc>
                <a:tc>
                  <a:txBody>
                    <a:bodyPr/>
                    <a:lstStyle/>
                    <a:p>
                      <a:pPr algn="ctr"/>
                      <a:endParaRPr lang="en-US" sz="2800" dirty="0">
                        <a:latin typeface="Arial" pitchFamily="34" charset="0"/>
                        <a:cs typeface="Arial" pitchFamily="34" charset="0"/>
                      </a:endParaRPr>
                    </a:p>
                  </a:txBody>
                  <a:tcPr anchor="ctr"/>
                </a:tc>
                <a:tc>
                  <a:txBody>
                    <a:bodyPr/>
                    <a:lstStyle/>
                    <a:p>
                      <a:pPr algn="ctr"/>
                      <a:r>
                        <a:rPr lang="en-US" sz="2400" dirty="0"/>
                        <a:t>Rates, Ratio, Percentages data</a:t>
                      </a:r>
                      <a:endParaRPr lang="en-US" sz="2400" dirty="0">
                        <a:latin typeface="Arial" pitchFamily="34" charset="0"/>
                        <a:cs typeface="Arial" pitchFamily="34" charset="0"/>
                      </a:endParaRPr>
                    </a:p>
                  </a:txBody>
                  <a:tcPr anchor="ctr"/>
                </a:tc>
                <a:extLst>
                  <a:ext uri="{0D108BD9-81ED-4DB2-BD59-A6C34878D82A}">
                    <a16:rowId xmlns:a16="http://schemas.microsoft.com/office/drawing/2014/main" val="10002"/>
                  </a:ext>
                </a:extLst>
              </a:tr>
              <a:tr h="1652643">
                <a:tc>
                  <a:txBody>
                    <a:bodyPr/>
                    <a:lstStyle/>
                    <a:p>
                      <a:r>
                        <a:rPr lang="en-US" sz="2800" dirty="0">
                          <a:solidFill>
                            <a:srgbClr val="C00000"/>
                          </a:solidFill>
                        </a:rPr>
                        <a:t>Harmonic Mean (HM) </a:t>
                      </a:r>
                      <a:endParaRPr lang="en-US" sz="2800" dirty="0">
                        <a:solidFill>
                          <a:srgbClr val="C00000"/>
                        </a:solidFill>
                        <a:latin typeface="Arial" pitchFamily="34" charset="0"/>
                        <a:cs typeface="Arial" pitchFamily="34" charset="0"/>
                      </a:endParaRPr>
                    </a:p>
                  </a:txBody>
                  <a:tcPr anchor="ctr"/>
                </a:tc>
                <a:tc>
                  <a:txBody>
                    <a:bodyPr/>
                    <a:lstStyle/>
                    <a:p>
                      <a:pPr algn="ctr"/>
                      <a:endParaRPr lang="en-US" sz="2800" dirty="0">
                        <a:latin typeface="Arial" pitchFamily="34" charset="0"/>
                        <a:cs typeface="Arial" pitchFamily="34" charset="0"/>
                      </a:endParaRPr>
                    </a:p>
                  </a:txBody>
                  <a:tcPr anchor="ctr"/>
                </a:tc>
                <a:tc>
                  <a:txBody>
                    <a:bodyPr/>
                    <a:lstStyle/>
                    <a:p>
                      <a:pPr algn="ctr"/>
                      <a:endParaRPr lang="en-US" sz="2800" dirty="0">
                        <a:latin typeface="Arial" pitchFamily="34" charset="0"/>
                        <a:cs typeface="Arial" pitchFamily="34" charset="0"/>
                      </a:endParaRPr>
                    </a:p>
                  </a:txBody>
                  <a:tcPr anchor="ctr"/>
                </a:tc>
                <a:tc>
                  <a:txBody>
                    <a:bodyPr/>
                    <a:lstStyle/>
                    <a:p>
                      <a:pPr algn="ctr"/>
                      <a:r>
                        <a:rPr lang="en-US" sz="2400" dirty="0"/>
                        <a:t>Km/hr,</a:t>
                      </a:r>
                      <a:r>
                        <a:rPr lang="en-US" sz="2400" baseline="0" dirty="0"/>
                        <a:t> speed/hr, </a:t>
                      </a:r>
                      <a:r>
                        <a:rPr lang="en-US" sz="2400" baseline="0" dirty="0" err="1"/>
                        <a:t>Tk</a:t>
                      </a:r>
                      <a:r>
                        <a:rPr lang="en-US" sz="2400" baseline="0" dirty="0"/>
                        <a:t>/kg etc.</a:t>
                      </a:r>
                      <a:endParaRPr lang="en-US" sz="2400" dirty="0">
                        <a:latin typeface="Arial" pitchFamily="34" charset="0"/>
                        <a:cs typeface="Arial" pitchFamily="34" charset="0"/>
                      </a:endParaRPr>
                    </a:p>
                  </a:txBody>
                  <a:tcPr anchor="ctr"/>
                </a:tc>
                <a:extLst>
                  <a:ext uri="{0D108BD9-81ED-4DB2-BD59-A6C34878D82A}">
                    <a16:rowId xmlns:a16="http://schemas.microsoft.com/office/drawing/2014/main" val="10003"/>
                  </a:ext>
                </a:extLst>
              </a:tr>
            </a:tbl>
          </a:graphicData>
        </a:graphic>
      </p:graphicFrame>
      <p:graphicFrame>
        <p:nvGraphicFramePr>
          <p:cNvPr id="2050" name="Object 2"/>
          <p:cNvGraphicFramePr>
            <a:graphicFrameLocks noChangeAspect="1"/>
          </p:cNvGraphicFramePr>
          <p:nvPr/>
        </p:nvGraphicFramePr>
        <p:xfrm>
          <a:off x="3886201" y="1905000"/>
          <a:ext cx="2017713" cy="1143000"/>
        </p:xfrm>
        <a:graphic>
          <a:graphicData uri="http://schemas.openxmlformats.org/presentationml/2006/ole">
            <mc:AlternateContent xmlns:mc="http://schemas.openxmlformats.org/markup-compatibility/2006">
              <mc:Choice xmlns:v="urn:schemas-microsoft-com:vml" Requires="v">
                <p:oleObj name="Equation" r:id="rId2" imgW="761760" imgH="431640" progId="Equation.3">
                  <p:embed/>
                </p:oleObj>
              </mc:Choice>
              <mc:Fallback>
                <p:oleObj name="Equation" r:id="rId2" imgW="761760" imgH="431640" progId="Equation.3">
                  <p:embed/>
                  <p:pic>
                    <p:nvPicPr>
                      <p:cNvPr id="205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1" y="1905000"/>
                        <a:ext cx="201771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1" name="Object 3"/>
          <p:cNvGraphicFramePr>
            <a:graphicFrameLocks noChangeAspect="1"/>
          </p:cNvGraphicFramePr>
          <p:nvPr/>
        </p:nvGraphicFramePr>
        <p:xfrm>
          <a:off x="6324601" y="1828801"/>
          <a:ext cx="2295525" cy="1147763"/>
        </p:xfrm>
        <a:graphic>
          <a:graphicData uri="http://schemas.openxmlformats.org/presentationml/2006/ole">
            <mc:AlternateContent xmlns:mc="http://schemas.openxmlformats.org/markup-compatibility/2006">
              <mc:Choice xmlns:v="urn:schemas-microsoft-com:vml" Requires="v">
                <p:oleObj name="Equation" r:id="rId4" imgW="863280" imgH="431640" progId="Equation.3">
                  <p:embed/>
                </p:oleObj>
              </mc:Choice>
              <mc:Fallback>
                <p:oleObj name="Equation" r:id="rId4" imgW="863280" imgH="431640" progId="Equation.3">
                  <p:embed/>
                  <p:pic>
                    <p:nvPicPr>
                      <p:cNvPr id="2051"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4601" y="1828801"/>
                        <a:ext cx="2295525" cy="1147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5"/>
          <p:cNvGraphicFramePr>
            <a:graphicFrameLocks noChangeAspect="1"/>
          </p:cNvGraphicFramePr>
          <p:nvPr/>
        </p:nvGraphicFramePr>
        <p:xfrm>
          <a:off x="3429000" y="3357562"/>
          <a:ext cx="2724150" cy="1443038"/>
        </p:xfrm>
        <a:graphic>
          <a:graphicData uri="http://schemas.openxmlformats.org/presentationml/2006/ole">
            <mc:AlternateContent xmlns:mc="http://schemas.openxmlformats.org/markup-compatibility/2006">
              <mc:Choice xmlns:v="urn:schemas-microsoft-com:vml" Requires="v">
                <p:oleObj name="Equation" r:id="rId6" imgW="1485720" imgH="787320" progId="Equation.3">
                  <p:embed/>
                </p:oleObj>
              </mc:Choice>
              <mc:Fallback>
                <p:oleObj name="Equation" r:id="rId6" imgW="1485720" imgH="787320" progId="Equation.3">
                  <p:embed/>
                  <p:pic>
                    <p:nvPicPr>
                      <p:cNvPr id="6"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29000" y="3357562"/>
                        <a:ext cx="2724150" cy="1443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4" name="Object 6"/>
          <p:cNvGraphicFramePr>
            <a:graphicFrameLocks noChangeAspect="1"/>
          </p:cNvGraphicFramePr>
          <p:nvPr/>
        </p:nvGraphicFramePr>
        <p:xfrm>
          <a:off x="5975350" y="3657600"/>
          <a:ext cx="2940050" cy="780760"/>
        </p:xfrm>
        <a:graphic>
          <a:graphicData uri="http://schemas.openxmlformats.org/presentationml/2006/ole">
            <mc:AlternateContent xmlns:mc="http://schemas.openxmlformats.org/markup-compatibility/2006">
              <mc:Choice xmlns:v="urn:schemas-microsoft-com:vml" Requires="v">
                <p:oleObj name="Equation" r:id="rId8" imgW="1625400" imgH="431640" progId="Equation.3">
                  <p:embed/>
                </p:oleObj>
              </mc:Choice>
              <mc:Fallback>
                <p:oleObj name="Equation" r:id="rId8" imgW="1625400" imgH="431640" progId="Equation.3">
                  <p:embed/>
                  <p:pic>
                    <p:nvPicPr>
                      <p:cNvPr id="2054"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75350" y="3657600"/>
                        <a:ext cx="2940050" cy="78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5" name="Object 7"/>
          <p:cNvGraphicFramePr>
            <a:graphicFrameLocks noChangeAspect="1"/>
          </p:cNvGraphicFramePr>
          <p:nvPr/>
        </p:nvGraphicFramePr>
        <p:xfrm>
          <a:off x="3886201" y="4876800"/>
          <a:ext cx="1717675" cy="1341438"/>
        </p:xfrm>
        <a:graphic>
          <a:graphicData uri="http://schemas.openxmlformats.org/presentationml/2006/ole">
            <mc:AlternateContent xmlns:mc="http://schemas.openxmlformats.org/markup-compatibility/2006">
              <mc:Choice xmlns:v="urn:schemas-microsoft-com:vml" Requires="v">
                <p:oleObj name="Equation" r:id="rId10" imgW="812520" imgH="634680" progId="Equation.3">
                  <p:embed/>
                </p:oleObj>
              </mc:Choice>
              <mc:Fallback>
                <p:oleObj name="Equation" r:id="rId10" imgW="812520" imgH="634680" progId="Equation.3">
                  <p:embed/>
                  <p:pic>
                    <p:nvPicPr>
                      <p:cNvPr id="2055"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86201" y="4876800"/>
                        <a:ext cx="1717675" cy="1341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6" name="Object 8"/>
          <p:cNvGraphicFramePr>
            <a:graphicFrameLocks noChangeAspect="1"/>
          </p:cNvGraphicFramePr>
          <p:nvPr/>
        </p:nvGraphicFramePr>
        <p:xfrm>
          <a:off x="6465888" y="4864101"/>
          <a:ext cx="1738312" cy="1336675"/>
        </p:xfrm>
        <a:graphic>
          <a:graphicData uri="http://schemas.openxmlformats.org/presentationml/2006/ole">
            <mc:AlternateContent xmlns:mc="http://schemas.openxmlformats.org/markup-compatibility/2006">
              <mc:Choice xmlns:v="urn:schemas-microsoft-com:vml" Requires="v">
                <p:oleObj name="Equation" r:id="rId12" imgW="825480" imgH="634680" progId="Equation.3">
                  <p:embed/>
                </p:oleObj>
              </mc:Choice>
              <mc:Fallback>
                <p:oleObj name="Equation" r:id="rId12" imgW="825480" imgH="634680" progId="Equation.3">
                  <p:embed/>
                  <p:pic>
                    <p:nvPicPr>
                      <p:cNvPr id="2056" name="Object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465888" y="4864101"/>
                        <a:ext cx="1738312" cy="133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819912"/>
          </a:xfrm>
        </p:spPr>
        <p:txBody>
          <a:bodyPr anchor="ctr">
            <a:normAutofit/>
          </a:bodyPr>
          <a:lstStyle/>
          <a:p>
            <a:r>
              <a:rPr lang="en-US" sz="2800" dirty="0">
                <a:solidFill>
                  <a:srgbClr val="C00000"/>
                </a:solidFill>
              </a:rPr>
              <a:t>Measures of Dispersion </a:t>
            </a:r>
            <a:r>
              <a:rPr lang="en-US" sz="2800" dirty="0">
                <a:solidFill>
                  <a:srgbClr val="0070C0"/>
                </a:solidFill>
                <a:latin typeface="SolaimanLipi" pitchFamily="65" charset="0"/>
                <a:cs typeface="SolaimanLipi" pitchFamily="65" charset="0"/>
              </a:rPr>
              <a:t>(</a:t>
            </a:r>
            <a:r>
              <a:rPr lang="en-US" sz="2800" dirty="0" err="1">
                <a:solidFill>
                  <a:srgbClr val="0070C0"/>
                </a:solidFill>
                <a:latin typeface="SolaimanLipi" pitchFamily="65" charset="0"/>
                <a:cs typeface="SolaimanLipi" pitchFamily="65" charset="0"/>
              </a:rPr>
              <a:t>বিস্তার</a:t>
            </a:r>
            <a:r>
              <a:rPr lang="en-US" sz="2800" dirty="0">
                <a:solidFill>
                  <a:srgbClr val="0070C0"/>
                </a:solidFill>
                <a:latin typeface="SolaimanLipi" pitchFamily="65" charset="0"/>
                <a:cs typeface="SolaimanLipi" pitchFamily="65" charset="0"/>
              </a:rPr>
              <a:t> </a:t>
            </a:r>
            <a:r>
              <a:rPr lang="en-US" sz="2800" dirty="0" err="1">
                <a:solidFill>
                  <a:srgbClr val="0070C0"/>
                </a:solidFill>
                <a:latin typeface="SolaimanLipi" pitchFamily="65" charset="0"/>
                <a:cs typeface="SolaimanLipi" pitchFamily="65" charset="0"/>
              </a:rPr>
              <a:t>পরিমাপ</a:t>
            </a:r>
            <a:r>
              <a:rPr lang="en-US" sz="2800" dirty="0">
                <a:solidFill>
                  <a:srgbClr val="0070C0"/>
                </a:solidFill>
                <a:latin typeface="SolaimanLipi" pitchFamily="65" charset="0"/>
                <a:cs typeface="SolaimanLipi" pitchFamily="65" charset="0"/>
              </a:rPr>
              <a:t>)</a:t>
            </a:r>
            <a:endParaRPr lang="en-US" sz="2800" dirty="0">
              <a:latin typeface="SolaimanLipi" pitchFamily="65" charset="0"/>
              <a:cs typeface="SolaimanLipi" pitchFamily="65" charset="0"/>
            </a:endParaRPr>
          </a:p>
        </p:txBody>
      </p:sp>
      <p:sp>
        <p:nvSpPr>
          <p:cNvPr id="3" name="Content Placeholder 2"/>
          <p:cNvSpPr>
            <a:spLocks noGrp="1"/>
          </p:cNvSpPr>
          <p:nvPr>
            <p:ph idx="1"/>
          </p:nvPr>
        </p:nvSpPr>
        <p:spPr>
          <a:xfrm>
            <a:off x="0" y="972312"/>
            <a:ext cx="12192000" cy="5885688"/>
          </a:xfrm>
        </p:spPr>
        <p:txBody>
          <a:bodyPr>
            <a:noAutofit/>
          </a:bodyPr>
          <a:lstStyle/>
          <a:p>
            <a:pPr>
              <a:buNone/>
            </a:pPr>
            <a:r>
              <a:rPr lang="en-US" sz="2600" dirty="0">
                <a:latin typeface="Times New Roman" pitchFamily="18" charset="0"/>
                <a:cs typeface="Times New Roman" pitchFamily="18" charset="0"/>
              </a:rPr>
              <a:t>Measures of Dispersion may be divided in two broad types :</a:t>
            </a:r>
          </a:p>
          <a:p>
            <a:pPr>
              <a:spcBef>
                <a:spcPts val="0"/>
              </a:spcBef>
              <a:buNone/>
            </a:pPr>
            <a:endParaRPr lang="en-US" sz="500" dirty="0">
              <a:latin typeface="Times New Roman" pitchFamily="18" charset="0"/>
              <a:cs typeface="Times New Roman" pitchFamily="18" charset="0"/>
            </a:endParaRPr>
          </a:p>
          <a:p>
            <a:pPr>
              <a:buNone/>
            </a:pPr>
            <a:r>
              <a:rPr lang="en-US" sz="2600" dirty="0">
                <a:latin typeface="Times New Roman" pitchFamily="18" charset="0"/>
                <a:cs typeface="Times New Roman" pitchFamily="18" charset="0"/>
              </a:rPr>
              <a:t>	          a)  Absolute Measures </a:t>
            </a:r>
            <a:r>
              <a:rPr lang="en-US" sz="2600" dirty="0">
                <a:solidFill>
                  <a:srgbClr val="002060"/>
                </a:solidFill>
                <a:latin typeface="Times New Roman" pitchFamily="18" charset="0"/>
                <a:cs typeface="Times New Roman" pitchFamily="18" charset="0"/>
              </a:rPr>
              <a:t>(Have same unit as variable) </a:t>
            </a:r>
            <a:r>
              <a:rPr lang="en-US" sz="2600" dirty="0">
                <a:latin typeface="Times New Roman" pitchFamily="18" charset="0"/>
                <a:cs typeface="Times New Roman" pitchFamily="18" charset="0"/>
              </a:rPr>
              <a:t>and</a:t>
            </a:r>
          </a:p>
          <a:p>
            <a:pPr>
              <a:spcBef>
                <a:spcPts val="0"/>
              </a:spcBef>
              <a:buNone/>
            </a:pPr>
            <a:endParaRPr lang="en-US" sz="500" dirty="0">
              <a:latin typeface="Times New Roman" pitchFamily="18" charset="0"/>
              <a:cs typeface="Times New Roman" pitchFamily="18" charset="0"/>
            </a:endParaRPr>
          </a:p>
          <a:p>
            <a:pPr>
              <a:buNone/>
            </a:pPr>
            <a:r>
              <a:rPr lang="en-US" sz="2600" dirty="0">
                <a:latin typeface="Times New Roman" pitchFamily="18" charset="0"/>
                <a:cs typeface="Times New Roman" pitchFamily="18" charset="0"/>
              </a:rPr>
              <a:t>	          b)  Relative Measures </a:t>
            </a:r>
            <a:r>
              <a:rPr lang="en-US" sz="2600" dirty="0">
                <a:solidFill>
                  <a:srgbClr val="C00000"/>
                </a:solidFill>
                <a:latin typeface="Times New Roman" pitchFamily="18" charset="0"/>
                <a:cs typeface="Times New Roman" pitchFamily="18" charset="0"/>
              </a:rPr>
              <a:t>(Unitless).</a:t>
            </a:r>
          </a:p>
          <a:p>
            <a:pPr>
              <a:buNone/>
            </a:pPr>
            <a:r>
              <a:rPr lang="en-US" sz="2600" dirty="0">
                <a:latin typeface="Times New Roman" pitchFamily="18" charset="0"/>
                <a:cs typeface="Times New Roman" pitchFamily="18" charset="0"/>
              </a:rPr>
              <a:t> </a:t>
            </a:r>
            <a:r>
              <a:rPr lang="en-US" sz="2600" b="1" dirty="0">
                <a:latin typeface="Times New Roman" pitchFamily="18" charset="0"/>
                <a:cs typeface="Times New Roman" pitchFamily="18" charset="0"/>
              </a:rPr>
              <a:t> </a:t>
            </a:r>
            <a:r>
              <a:rPr lang="en-US" sz="2600" b="1" dirty="0">
                <a:solidFill>
                  <a:srgbClr val="C00000"/>
                </a:solidFill>
                <a:latin typeface="Times New Roman" pitchFamily="18" charset="0"/>
                <a:cs typeface="Times New Roman" pitchFamily="18" charset="0"/>
              </a:rPr>
              <a:t>Absolute Measures :</a:t>
            </a:r>
          </a:p>
          <a:p>
            <a:pPr>
              <a:buNone/>
            </a:pPr>
            <a:r>
              <a:rPr lang="en-US" sz="2600" b="1" dirty="0">
                <a:solidFill>
                  <a:srgbClr val="C00000"/>
                </a:solidFill>
                <a:latin typeface="Times New Roman" pitchFamily="18" charset="0"/>
                <a:cs typeface="Times New Roman" pitchFamily="18" charset="0"/>
              </a:rPr>
              <a:t>		</a:t>
            </a:r>
            <a:r>
              <a:rPr lang="en-US" sz="2600" dirty="0">
                <a:latin typeface="Times New Roman" pitchFamily="18" charset="0"/>
                <a:cs typeface="Times New Roman" pitchFamily="18" charset="0"/>
              </a:rPr>
              <a:t>1. Range (R) = Highest Value – Lowest Value</a:t>
            </a:r>
          </a:p>
          <a:p>
            <a:pPr>
              <a:buNone/>
            </a:pPr>
            <a:r>
              <a:rPr lang="en-US" sz="2600" dirty="0">
                <a:latin typeface="Times New Roman" pitchFamily="18" charset="0"/>
                <a:cs typeface="Times New Roman" pitchFamily="18" charset="0"/>
              </a:rPr>
              <a:t>		2. Quartile Deviation (QD) = </a:t>
            </a:r>
          </a:p>
          <a:p>
            <a:pPr>
              <a:buNone/>
            </a:pPr>
            <a:endParaRPr lang="en-US" sz="1800" dirty="0">
              <a:latin typeface="Times New Roman" pitchFamily="18" charset="0"/>
              <a:cs typeface="Times New Roman" pitchFamily="18" charset="0"/>
            </a:endParaRPr>
          </a:p>
          <a:p>
            <a:pPr>
              <a:buNone/>
            </a:pPr>
            <a:r>
              <a:rPr lang="en-US" sz="2600" dirty="0">
                <a:latin typeface="Times New Roman" pitchFamily="18" charset="0"/>
                <a:cs typeface="Times New Roman" pitchFamily="18" charset="0"/>
              </a:rPr>
              <a:t>		3. Mean Deviation (MD) =  		and </a:t>
            </a:r>
          </a:p>
          <a:p>
            <a:pPr>
              <a:buNone/>
            </a:pPr>
            <a:endParaRPr lang="en-US" sz="2600" dirty="0">
              <a:latin typeface="Times New Roman" pitchFamily="18" charset="0"/>
              <a:cs typeface="Times New Roman" pitchFamily="18" charset="0"/>
            </a:endParaRPr>
          </a:p>
          <a:p>
            <a:pPr>
              <a:buNone/>
            </a:pPr>
            <a:r>
              <a:rPr lang="en-US" sz="2600" dirty="0">
                <a:latin typeface="Times New Roman" pitchFamily="18" charset="0"/>
                <a:cs typeface="Times New Roman" pitchFamily="18" charset="0"/>
              </a:rPr>
              <a:t>		4. </a:t>
            </a:r>
            <a:r>
              <a:rPr lang="en-US" sz="2600" dirty="0">
                <a:solidFill>
                  <a:srgbClr val="7030A0"/>
                </a:solidFill>
                <a:latin typeface="Times New Roman" pitchFamily="18" charset="0"/>
                <a:cs typeface="Times New Roman" pitchFamily="18" charset="0"/>
              </a:rPr>
              <a:t>Standard Deviation (SD) </a:t>
            </a:r>
          </a:p>
          <a:p>
            <a:pPr lvl="0" algn="just">
              <a:buNone/>
            </a:pPr>
            <a:endParaRPr lang="en-US" sz="1500" dirty="0">
              <a:latin typeface="Times New Roman" pitchFamily="18" charset="0"/>
              <a:cs typeface="Times New Roman" pitchFamily="18" charset="0"/>
            </a:endParaRPr>
          </a:p>
          <a:p>
            <a:pPr lvl="0" algn="just">
              <a:buNone/>
            </a:pPr>
            <a:r>
              <a:rPr lang="en-US" sz="2600" dirty="0">
                <a:latin typeface="Times New Roman" pitchFamily="18" charset="0"/>
                <a:cs typeface="Times New Roman" pitchFamily="18" charset="0"/>
              </a:rPr>
              <a:t>Absolute measures will retain the </a:t>
            </a:r>
            <a:r>
              <a:rPr lang="en-US" sz="2600" dirty="0">
                <a:solidFill>
                  <a:srgbClr val="C00000"/>
                </a:solidFill>
                <a:latin typeface="Times New Roman" pitchFamily="18" charset="0"/>
                <a:cs typeface="Times New Roman" pitchFamily="18" charset="0"/>
              </a:rPr>
              <a:t>same unit </a:t>
            </a:r>
            <a:r>
              <a:rPr lang="en-US" sz="2600" dirty="0">
                <a:latin typeface="Times New Roman" pitchFamily="18" charset="0"/>
                <a:cs typeface="Times New Roman" pitchFamily="18" charset="0"/>
              </a:rPr>
              <a:t>of measurement of </a:t>
            </a:r>
            <a:r>
              <a:rPr lang="en-US" sz="2600" dirty="0">
                <a:solidFill>
                  <a:srgbClr val="C00000"/>
                </a:solidFill>
                <a:latin typeface="Times New Roman" pitchFamily="18" charset="0"/>
                <a:cs typeface="Times New Roman" pitchFamily="18" charset="0"/>
              </a:rPr>
              <a:t>the variable</a:t>
            </a:r>
            <a:r>
              <a:rPr lang="en-US" sz="2600" dirty="0">
                <a:latin typeface="Times New Roman" pitchFamily="18" charset="0"/>
                <a:cs typeface="Times New Roman" pitchFamily="18" charset="0"/>
              </a:rPr>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49</a:t>
            </a:fld>
            <a:endParaRPr lang="en-US"/>
          </a:p>
        </p:txBody>
      </p:sp>
      <p:graphicFrame>
        <p:nvGraphicFramePr>
          <p:cNvPr id="6" name="Object 5"/>
          <p:cNvGraphicFramePr>
            <a:graphicFrameLocks noChangeAspect="1"/>
          </p:cNvGraphicFramePr>
          <p:nvPr/>
        </p:nvGraphicFramePr>
        <p:xfrm>
          <a:off x="4999703" y="3429000"/>
          <a:ext cx="939800" cy="728345"/>
        </p:xfrm>
        <a:graphic>
          <a:graphicData uri="http://schemas.openxmlformats.org/presentationml/2006/ole">
            <mc:AlternateContent xmlns:mc="http://schemas.openxmlformats.org/markup-compatibility/2006">
              <mc:Choice xmlns:v="urn:schemas-microsoft-com:vml" Requires="v">
                <p:oleObj name="Equation" r:id="rId2" imgW="507960" imgH="393480" progId="Equation.3">
                  <p:embed/>
                </p:oleObj>
              </mc:Choice>
              <mc:Fallback>
                <p:oleObj name="Equation" r:id="rId2" imgW="507960" imgH="393480" progId="Equation.3">
                  <p:embed/>
                  <p:pic>
                    <p:nvPicPr>
                      <p:cNvPr id="6"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9703" y="3429000"/>
                        <a:ext cx="939800" cy="7283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nvGraphicFramePr>
        <p:xfrm>
          <a:off x="4648200" y="4157345"/>
          <a:ext cx="1219200" cy="975360"/>
        </p:xfrm>
        <a:graphic>
          <a:graphicData uri="http://schemas.openxmlformats.org/presentationml/2006/ole">
            <mc:AlternateContent xmlns:mc="http://schemas.openxmlformats.org/markup-compatibility/2006">
              <mc:Choice xmlns:v="urn:schemas-microsoft-com:vml" Requires="v">
                <p:oleObj name="Equation" r:id="rId4" imgW="761760" imgH="609480" progId="Equation.3">
                  <p:embed/>
                </p:oleObj>
              </mc:Choice>
              <mc:Fallback>
                <p:oleObj name="Equation" r:id="rId4" imgW="761760" imgH="609480" progId="Equation.3">
                  <p:embed/>
                  <p:pic>
                    <p:nvPicPr>
                      <p:cNvPr id="7"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200" y="4157345"/>
                        <a:ext cx="1219200" cy="9753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0" name="Object 4"/>
          <p:cNvGraphicFramePr>
            <a:graphicFrameLocks noChangeAspect="1"/>
          </p:cNvGraphicFramePr>
          <p:nvPr/>
        </p:nvGraphicFramePr>
        <p:xfrm>
          <a:off x="4879183" y="4974272"/>
          <a:ext cx="2890837" cy="1066800"/>
        </p:xfrm>
        <a:graphic>
          <a:graphicData uri="http://schemas.openxmlformats.org/presentationml/2006/ole">
            <mc:AlternateContent xmlns:mc="http://schemas.openxmlformats.org/markup-compatibility/2006">
              <mc:Choice xmlns:v="urn:schemas-microsoft-com:vml" Requires="v">
                <p:oleObj name="Equation" r:id="rId6" imgW="2890800" imgH="1066680" progId="Equation.3">
                  <p:embed/>
                </p:oleObj>
              </mc:Choice>
              <mc:Fallback>
                <p:oleObj name="Equation" r:id="rId6" imgW="2890800" imgH="1066680" progId="Equation.3">
                  <p:embed/>
                  <p:pic>
                    <p:nvPicPr>
                      <p:cNvPr id="410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79183" y="4974272"/>
                        <a:ext cx="2890837"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0"/>
            <a:ext cx="9144000" cy="6858000"/>
          </a:xfrm>
        </p:spPr>
        <p:txBody>
          <a:bodyPr/>
          <a:lstStyle/>
          <a:p>
            <a:r>
              <a:rPr lang="en-US" dirty="0">
                <a:solidFill>
                  <a:srgbClr val="FF0000"/>
                </a:solidFill>
              </a:rPr>
              <a:t>Errors in Test of Hypothesis</a:t>
            </a:r>
          </a:p>
          <a:p>
            <a:endParaRPr lang="en-US" dirty="0">
              <a:solidFill>
                <a:srgbClr val="FF0000"/>
              </a:solidFill>
            </a:endParaRPr>
          </a:p>
        </p:txBody>
      </p:sp>
      <p:graphicFrame>
        <p:nvGraphicFramePr>
          <p:cNvPr id="4" name="Table 3"/>
          <p:cNvGraphicFramePr>
            <a:graphicFrameLocks noGrp="1"/>
          </p:cNvGraphicFramePr>
          <p:nvPr/>
        </p:nvGraphicFramePr>
        <p:xfrm>
          <a:off x="1828800" y="685801"/>
          <a:ext cx="8839200" cy="6019799"/>
        </p:xfrm>
        <a:graphic>
          <a:graphicData uri="http://schemas.openxmlformats.org/drawingml/2006/table">
            <a:tbl>
              <a:tblPr firstRow="1" bandRow="1">
                <a:tableStyleId>{E8B1032C-EA38-4F05-BA0D-38AFFFC7BED3}</a:tableStyleId>
              </a:tblPr>
              <a:tblGrid>
                <a:gridCol w="883920">
                  <a:extLst>
                    <a:ext uri="{9D8B030D-6E8A-4147-A177-3AD203B41FA5}">
                      <a16:colId xmlns:a16="http://schemas.microsoft.com/office/drawing/2014/main" val="20000"/>
                    </a:ext>
                  </a:extLst>
                </a:gridCol>
                <a:gridCol w="883920">
                  <a:extLst>
                    <a:ext uri="{9D8B030D-6E8A-4147-A177-3AD203B41FA5}">
                      <a16:colId xmlns:a16="http://schemas.microsoft.com/office/drawing/2014/main" val="20001"/>
                    </a:ext>
                  </a:extLst>
                </a:gridCol>
                <a:gridCol w="3551325">
                  <a:extLst>
                    <a:ext uri="{9D8B030D-6E8A-4147-A177-3AD203B41FA5}">
                      <a16:colId xmlns:a16="http://schemas.microsoft.com/office/drawing/2014/main" val="20002"/>
                    </a:ext>
                  </a:extLst>
                </a:gridCol>
                <a:gridCol w="3520035">
                  <a:extLst>
                    <a:ext uri="{9D8B030D-6E8A-4147-A177-3AD203B41FA5}">
                      <a16:colId xmlns:a16="http://schemas.microsoft.com/office/drawing/2014/main" val="20003"/>
                    </a:ext>
                  </a:extLst>
                </a:gridCol>
              </a:tblGrid>
              <a:tr h="1030562">
                <a:tc rowSpan="2" gridSpan="2">
                  <a:txBody>
                    <a:bodyPr/>
                    <a:lstStyle/>
                    <a:p>
                      <a:endParaRPr lang="en-US" sz="3200" dirty="0">
                        <a:latin typeface="Arial" pitchFamily="34" charset="0"/>
                        <a:cs typeface="Arial" pitchFamily="34" charset="0"/>
                      </a:endParaRPr>
                    </a:p>
                  </a:txBody>
                  <a:tcPr/>
                </a:tc>
                <a:tc rowSpan="2"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000" b="0" dirty="0">
                          <a:solidFill>
                            <a:srgbClr val="00B050"/>
                          </a:solidFill>
                        </a:rPr>
                        <a:t>Decision</a:t>
                      </a:r>
                      <a:endParaRPr lang="en-US" sz="4000" b="0" dirty="0">
                        <a:solidFill>
                          <a:srgbClr val="00B050"/>
                        </a:solidFill>
                        <a:latin typeface="Arial" pitchFamily="34" charset="0"/>
                        <a:cs typeface="Arial" pitchFamily="34" charset="0"/>
                      </a:endParaRPr>
                    </a:p>
                  </a:txBody>
                  <a:tcPr anchor="ctr"/>
                </a:tc>
                <a:tc hMerge="1">
                  <a:txBody>
                    <a:bodyPr/>
                    <a:lstStyle/>
                    <a:p>
                      <a:pPr algn="ctr"/>
                      <a:endParaRPr lang="en-US" sz="4000" dirty="0">
                        <a:solidFill>
                          <a:srgbClr val="FF0000"/>
                        </a:solidFill>
                        <a:latin typeface="Arial" pitchFamily="34" charset="0"/>
                        <a:cs typeface="Arial" pitchFamily="34" charset="0"/>
                      </a:endParaRPr>
                    </a:p>
                  </a:txBody>
                  <a:tcPr anchor="ctr">
                    <a:solidFill>
                      <a:srgbClr val="00B0F0"/>
                    </a:solidFill>
                  </a:tcPr>
                </a:tc>
                <a:extLst>
                  <a:ext uri="{0D108BD9-81ED-4DB2-BD59-A6C34878D82A}">
                    <a16:rowId xmlns:a16="http://schemas.microsoft.com/office/drawing/2014/main" val="10000"/>
                  </a:ext>
                </a:extLst>
              </a:tr>
              <a:tr h="1030562">
                <a:tc gridSpan="2" vMerge="1">
                  <a:txBody>
                    <a:bodyPr/>
                    <a:lstStyle/>
                    <a:p>
                      <a:endParaRPr lang="en-US"/>
                    </a:p>
                  </a:txBody>
                  <a:tcPr/>
                </a:tc>
                <a:tc hMerge="1" vMerge="1">
                  <a:txBody>
                    <a:bodyPr/>
                    <a:lstStyle/>
                    <a:p>
                      <a:endParaRPr lang="en-US"/>
                    </a:p>
                  </a:txBody>
                  <a:tcPr/>
                </a:tc>
                <a:tc>
                  <a:txBody>
                    <a:bodyPr/>
                    <a:lstStyle/>
                    <a:p>
                      <a:pPr algn="ctr"/>
                      <a:r>
                        <a:rPr lang="en-US" sz="4000" dirty="0"/>
                        <a:t>Accept</a:t>
                      </a:r>
                      <a:endParaRPr lang="en-US" sz="4000" dirty="0">
                        <a:solidFill>
                          <a:srgbClr val="7030A0"/>
                        </a:solidFill>
                        <a:latin typeface="Arial" pitchFamily="34" charset="0"/>
                        <a:cs typeface="Arial" pitchFamily="34" charset="0"/>
                      </a:endParaRPr>
                    </a:p>
                  </a:txBody>
                  <a:tcPr anchor="ctr"/>
                </a:tc>
                <a:tc>
                  <a:txBody>
                    <a:bodyPr/>
                    <a:lstStyle/>
                    <a:p>
                      <a:pPr algn="ctr"/>
                      <a:r>
                        <a:rPr lang="en-US" sz="4000" dirty="0"/>
                        <a:t>Reject</a:t>
                      </a:r>
                      <a:endParaRPr lang="en-US" sz="4000" dirty="0">
                        <a:solidFill>
                          <a:srgbClr val="C00000"/>
                        </a:solidFill>
                        <a:latin typeface="Arial" pitchFamily="34" charset="0"/>
                        <a:cs typeface="Arial" pitchFamily="34" charset="0"/>
                      </a:endParaRPr>
                    </a:p>
                  </a:txBody>
                  <a:tcPr anchor="ctr"/>
                </a:tc>
                <a:extLst>
                  <a:ext uri="{0D108BD9-81ED-4DB2-BD59-A6C34878D82A}">
                    <a16:rowId xmlns:a16="http://schemas.microsoft.com/office/drawing/2014/main" val="10001"/>
                  </a:ext>
                </a:extLst>
              </a:tr>
              <a:tr h="1963223">
                <a:tc rowSpan="2">
                  <a:txBody>
                    <a:bodyPr/>
                    <a:lstStyle/>
                    <a:p>
                      <a:pPr algn="ctr"/>
                      <a:r>
                        <a:rPr lang="en-US" sz="3200" dirty="0">
                          <a:solidFill>
                            <a:srgbClr val="7030A0"/>
                          </a:solidFill>
                        </a:rPr>
                        <a:t>Null Hypothesis</a:t>
                      </a:r>
                      <a:endParaRPr lang="en-US" sz="3200" dirty="0">
                        <a:solidFill>
                          <a:srgbClr val="7030A0"/>
                        </a:solidFill>
                        <a:latin typeface="Arial" pitchFamily="34" charset="0"/>
                        <a:cs typeface="Arial" pitchFamily="34" charset="0"/>
                      </a:endParaRPr>
                    </a:p>
                  </a:txBody>
                  <a:tcPr vert="vert270" anchor="ctr"/>
                </a:tc>
                <a:tc>
                  <a:txBody>
                    <a:bodyPr/>
                    <a:lstStyle/>
                    <a:p>
                      <a:pPr algn="ctr"/>
                      <a:r>
                        <a:rPr lang="en-US" sz="3200" dirty="0"/>
                        <a:t>True</a:t>
                      </a:r>
                      <a:endParaRPr lang="en-US" sz="3200" dirty="0">
                        <a:solidFill>
                          <a:srgbClr val="FF00FF"/>
                        </a:solidFill>
                        <a:latin typeface="Arial" pitchFamily="34" charset="0"/>
                        <a:cs typeface="Arial" pitchFamily="34" charset="0"/>
                      </a:endParaRPr>
                    </a:p>
                  </a:txBody>
                  <a:tcPr vert="vert270" anchor="ctr"/>
                </a:tc>
                <a:tc>
                  <a:txBody>
                    <a:bodyPr/>
                    <a:lstStyle/>
                    <a:p>
                      <a:pPr algn="ctr"/>
                      <a:r>
                        <a:rPr lang="en-US" sz="3200" dirty="0"/>
                        <a:t>No Error</a:t>
                      </a:r>
                      <a:endParaRPr lang="en-US" sz="3200" dirty="0">
                        <a:latin typeface="Arial" pitchFamily="34" charset="0"/>
                        <a:cs typeface="Arial" pitchFamily="34" charset="0"/>
                      </a:endParaRPr>
                    </a:p>
                  </a:txBody>
                  <a:tcPr anchor="ctr"/>
                </a:tc>
                <a:tc>
                  <a:txBody>
                    <a:bodyPr/>
                    <a:lstStyle/>
                    <a:p>
                      <a:pPr algn="ctr"/>
                      <a:r>
                        <a:rPr lang="en-US" sz="3200" dirty="0">
                          <a:solidFill>
                            <a:srgbClr val="FF0000"/>
                          </a:solidFill>
                        </a:rPr>
                        <a:t>Type –I Error</a:t>
                      </a:r>
                    </a:p>
                    <a:p>
                      <a:pPr algn="ctr"/>
                      <a:r>
                        <a:rPr lang="en-US" sz="3200" dirty="0">
                          <a:solidFill>
                            <a:srgbClr val="FF0000"/>
                          </a:solidFill>
                          <a:latin typeface="+mn-lt"/>
                          <a:cs typeface="Arial" pitchFamily="34" charset="0"/>
                        </a:rPr>
                        <a:t>(Rejection Error)</a:t>
                      </a:r>
                    </a:p>
                    <a:p>
                      <a:pPr algn="ctr"/>
                      <a:r>
                        <a:rPr lang="en-US" sz="3200" dirty="0">
                          <a:solidFill>
                            <a:srgbClr val="002060"/>
                          </a:solidFill>
                          <a:latin typeface="+mn-lt"/>
                          <a:cs typeface="Arial" pitchFamily="34" charset="0"/>
                        </a:rPr>
                        <a:t>Producer Risk</a:t>
                      </a:r>
                    </a:p>
                  </a:txBody>
                  <a:tcPr anchor="ctr"/>
                </a:tc>
                <a:extLst>
                  <a:ext uri="{0D108BD9-81ED-4DB2-BD59-A6C34878D82A}">
                    <a16:rowId xmlns:a16="http://schemas.microsoft.com/office/drawing/2014/main" val="10002"/>
                  </a:ext>
                </a:extLst>
              </a:tr>
              <a:tr h="1995452">
                <a:tc vMerge="1">
                  <a:txBody>
                    <a:bodyPr/>
                    <a:lstStyle/>
                    <a:p>
                      <a:endParaRPr lang="en-US" sz="3200" dirty="0">
                        <a:latin typeface="Arial" pitchFamily="34" charset="0"/>
                        <a:cs typeface="Arial" pitchFamily="34" charset="0"/>
                      </a:endParaRPr>
                    </a:p>
                  </a:txBody>
                  <a:tcPr>
                    <a:solidFill>
                      <a:srgbClr val="00B0F0"/>
                    </a:solidFill>
                  </a:tcPr>
                </a:tc>
                <a:tc>
                  <a:txBody>
                    <a:bodyPr/>
                    <a:lstStyle/>
                    <a:p>
                      <a:pPr algn="ctr"/>
                      <a:r>
                        <a:rPr lang="en-US" sz="3200" dirty="0"/>
                        <a:t>False</a:t>
                      </a:r>
                      <a:endParaRPr lang="en-US" sz="3200" dirty="0">
                        <a:solidFill>
                          <a:srgbClr val="FF0000"/>
                        </a:solidFill>
                        <a:latin typeface="Arial" pitchFamily="34" charset="0"/>
                        <a:cs typeface="Arial" pitchFamily="34" charset="0"/>
                      </a:endParaRPr>
                    </a:p>
                  </a:txBody>
                  <a:tcPr vert="vert27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dirty="0">
                          <a:solidFill>
                            <a:srgbClr val="0070C0"/>
                          </a:solidFill>
                        </a:rPr>
                        <a:t>Type –II Error</a:t>
                      </a:r>
                    </a:p>
                    <a:p>
                      <a:pPr marL="0" marR="0" indent="0" algn="ctr" defTabSz="914400" rtl="0" eaLnBrk="1" fontAlgn="auto" latinLnBrk="0" hangingPunct="1">
                        <a:lnSpc>
                          <a:spcPct val="100000"/>
                        </a:lnSpc>
                        <a:spcBef>
                          <a:spcPts val="0"/>
                        </a:spcBef>
                        <a:spcAft>
                          <a:spcPts val="0"/>
                        </a:spcAft>
                        <a:buClrTx/>
                        <a:buSzTx/>
                        <a:buFontTx/>
                        <a:buNone/>
                        <a:tabLst/>
                        <a:defRPr/>
                      </a:pPr>
                      <a:r>
                        <a:rPr lang="en-US" sz="3200" dirty="0">
                          <a:solidFill>
                            <a:srgbClr val="0070C0"/>
                          </a:solidFill>
                        </a:rPr>
                        <a:t>(Acceptance Error)</a:t>
                      </a:r>
                    </a:p>
                    <a:p>
                      <a:pPr algn="ctr"/>
                      <a:r>
                        <a:rPr lang="en-US" sz="3200" dirty="0">
                          <a:latin typeface="Arial" pitchFamily="34" charset="0"/>
                          <a:cs typeface="Arial" pitchFamily="34" charset="0"/>
                        </a:rPr>
                        <a:t>Consumer Risk</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dirty="0"/>
                        <a:t>No Error</a:t>
                      </a:r>
                    </a:p>
                    <a:p>
                      <a:pPr algn="ctr"/>
                      <a:endParaRPr lang="en-US" sz="3200" dirty="0">
                        <a:latin typeface="Arial" pitchFamily="34" charset="0"/>
                        <a:cs typeface="Arial" pitchFamily="34" charset="0"/>
                      </a:endParaRPr>
                    </a:p>
                  </a:txBody>
                  <a:tcPr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Autofit/>
          </a:bodyPr>
          <a:lstStyle/>
          <a:p>
            <a:pPr>
              <a:buNone/>
            </a:pPr>
            <a:endParaRPr lang="en-US" sz="1500" dirty="0">
              <a:solidFill>
                <a:srgbClr val="C00000"/>
              </a:solidFill>
              <a:latin typeface="Times New Roman" pitchFamily="18" charset="0"/>
              <a:cs typeface="Times New Roman" pitchFamily="18" charset="0"/>
            </a:endParaRPr>
          </a:p>
          <a:p>
            <a:pPr>
              <a:buNone/>
            </a:pPr>
            <a:r>
              <a:rPr lang="en-US" sz="3200" dirty="0">
                <a:solidFill>
                  <a:srgbClr val="C00000"/>
                </a:solidFill>
                <a:latin typeface="Times New Roman" pitchFamily="18" charset="0"/>
                <a:cs typeface="Times New Roman" pitchFamily="18" charset="0"/>
              </a:rPr>
              <a:t>Relative Measures :</a:t>
            </a:r>
          </a:p>
          <a:p>
            <a:pPr lvl="2">
              <a:buNone/>
            </a:pPr>
            <a:r>
              <a:rPr lang="en-US" sz="3200" dirty="0">
                <a:latin typeface="Times New Roman" pitchFamily="18" charset="0"/>
                <a:cs typeface="Times New Roman" pitchFamily="18" charset="0"/>
              </a:rPr>
              <a:t>1. Co-efficient of Range </a:t>
            </a:r>
          </a:p>
          <a:p>
            <a:pPr lvl="2">
              <a:buNone/>
            </a:pPr>
            <a:r>
              <a:rPr lang="en-US" sz="3200" dirty="0">
                <a:latin typeface="Times New Roman" pitchFamily="18" charset="0"/>
                <a:cs typeface="Times New Roman" pitchFamily="18" charset="0"/>
              </a:rPr>
              <a:t>2. Co-efficient of Quartile Deviation (CQD)</a:t>
            </a:r>
          </a:p>
          <a:p>
            <a:pPr lvl="2">
              <a:buNone/>
            </a:pPr>
            <a:r>
              <a:rPr lang="en-US" sz="3200" dirty="0">
                <a:latin typeface="Times New Roman" pitchFamily="18" charset="0"/>
                <a:cs typeface="Times New Roman" pitchFamily="18" charset="0"/>
              </a:rPr>
              <a:t>3. Co-efficient of Mean Deviation (CMD) and</a:t>
            </a:r>
          </a:p>
          <a:p>
            <a:pPr lvl="2">
              <a:buNone/>
            </a:pPr>
            <a:r>
              <a:rPr lang="en-US" sz="3200" dirty="0">
                <a:latin typeface="Times New Roman" pitchFamily="18" charset="0"/>
                <a:cs typeface="Times New Roman" pitchFamily="18" charset="0"/>
              </a:rPr>
              <a:t>4. </a:t>
            </a:r>
            <a:r>
              <a:rPr lang="en-US" sz="3200" dirty="0">
                <a:solidFill>
                  <a:srgbClr val="7030A0"/>
                </a:solidFill>
                <a:latin typeface="Times New Roman" pitchFamily="18" charset="0"/>
                <a:cs typeface="Times New Roman" pitchFamily="18" charset="0"/>
              </a:rPr>
              <a:t>Co-efficient of Variation (CV) = </a:t>
            </a:r>
          </a:p>
          <a:p>
            <a:pPr lvl="0">
              <a:buNone/>
            </a:pPr>
            <a:r>
              <a:rPr lang="en-US" sz="3200" dirty="0">
                <a:latin typeface="Times New Roman" pitchFamily="18" charset="0"/>
                <a:cs typeface="Times New Roman" pitchFamily="18" charset="0"/>
              </a:rPr>
              <a:t>Relative measures of dispersion </a:t>
            </a:r>
            <a:r>
              <a:rPr lang="en-US" sz="3200" dirty="0">
                <a:solidFill>
                  <a:srgbClr val="C00000"/>
                </a:solidFill>
                <a:latin typeface="Times New Roman" pitchFamily="18" charset="0"/>
                <a:cs typeface="Times New Roman" pitchFamily="18" charset="0"/>
              </a:rPr>
              <a:t>have no unit</a:t>
            </a:r>
            <a:r>
              <a:rPr lang="en-US" sz="3200" dirty="0">
                <a:latin typeface="Times New Roman" pitchFamily="18" charset="0"/>
                <a:cs typeface="Times New Roman" pitchFamily="18" charset="0"/>
              </a:rPr>
              <a:t> because these are the ratio of absolute measures and the corresponding values.</a:t>
            </a:r>
          </a:p>
          <a:p>
            <a:pPr lvl="0">
              <a:buNone/>
            </a:pPr>
            <a:r>
              <a:rPr lang="en-US" sz="3200" dirty="0">
                <a:latin typeface="Times New Roman" pitchFamily="18" charset="0"/>
                <a:cs typeface="Times New Roman" pitchFamily="18" charset="0"/>
              </a:rPr>
              <a:t>Relative measures are more appropriate if,</a:t>
            </a:r>
          </a:p>
          <a:p>
            <a:pPr lvl="0" algn="just">
              <a:buNone/>
            </a:pPr>
            <a:r>
              <a:rPr lang="en-US" sz="3200" dirty="0">
                <a:latin typeface="Times New Roman" pitchFamily="18" charset="0"/>
                <a:cs typeface="Times New Roman" pitchFamily="18" charset="0"/>
              </a:rPr>
              <a:t>	1. Two or more distributions have different measurement units, e.g., kg, inch, lb, etc.</a:t>
            </a:r>
          </a:p>
          <a:p>
            <a:pPr lvl="0" algn="just">
              <a:buNone/>
            </a:pPr>
            <a:r>
              <a:rPr lang="en-US" sz="3200" dirty="0">
                <a:latin typeface="Times New Roman" pitchFamily="18" charset="0"/>
                <a:cs typeface="Times New Roman" pitchFamily="18" charset="0"/>
              </a:rPr>
              <a:t>	</a:t>
            </a:r>
            <a:r>
              <a:rPr lang="en-US" sz="3200" dirty="0">
                <a:solidFill>
                  <a:srgbClr val="002060"/>
                </a:solidFill>
                <a:latin typeface="Times New Roman" pitchFamily="18" charset="0"/>
                <a:cs typeface="Times New Roman" pitchFamily="18" charset="0"/>
              </a:rPr>
              <a:t>2. Measurement units </a:t>
            </a:r>
            <a:r>
              <a:rPr lang="en-US" sz="3200" dirty="0">
                <a:solidFill>
                  <a:srgbClr val="C00000"/>
                </a:solidFill>
                <a:latin typeface="Times New Roman" pitchFamily="18" charset="0"/>
                <a:cs typeface="Times New Roman" pitchFamily="18" charset="0"/>
              </a:rPr>
              <a:t>are same</a:t>
            </a:r>
            <a:r>
              <a:rPr lang="en-US" sz="3200" dirty="0">
                <a:solidFill>
                  <a:srgbClr val="002060"/>
                </a:solidFill>
                <a:latin typeface="Times New Roman" pitchFamily="18" charset="0"/>
                <a:cs typeface="Times New Roman" pitchFamily="18" charset="0"/>
              </a:rPr>
              <a:t> but mean (average) differences </a:t>
            </a:r>
            <a:r>
              <a:rPr lang="en-US" sz="3200" dirty="0">
                <a:solidFill>
                  <a:srgbClr val="C00000"/>
                </a:solidFill>
                <a:latin typeface="Times New Roman" pitchFamily="18" charset="0"/>
                <a:cs typeface="Times New Roman" pitchFamily="18" charset="0"/>
              </a:rPr>
              <a:t>big</a:t>
            </a:r>
            <a:r>
              <a:rPr lang="en-US" sz="3200" dirty="0">
                <a:solidFill>
                  <a:srgbClr val="002060"/>
                </a:solidFill>
                <a:latin typeface="Times New Roman" pitchFamily="18" charset="0"/>
                <a:cs typeface="Times New Roman" pitchFamily="18" charset="0"/>
              </a:rPr>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50</a:t>
            </a:fld>
            <a:endParaRPr lang="en-US"/>
          </a:p>
        </p:txBody>
      </p:sp>
      <p:graphicFrame>
        <p:nvGraphicFramePr>
          <p:cNvPr id="5" name="Object 4"/>
          <p:cNvGraphicFramePr>
            <a:graphicFrameLocks noChangeAspect="1"/>
          </p:cNvGraphicFramePr>
          <p:nvPr/>
        </p:nvGraphicFramePr>
        <p:xfrm>
          <a:off x="6838335" y="2354826"/>
          <a:ext cx="990600" cy="548368"/>
        </p:xfrm>
        <a:graphic>
          <a:graphicData uri="http://schemas.openxmlformats.org/presentationml/2006/ole">
            <mc:AlternateContent xmlns:mc="http://schemas.openxmlformats.org/markup-compatibility/2006">
              <mc:Choice xmlns:v="urn:schemas-microsoft-com:vml" Requires="v">
                <p:oleObj name="Equation" r:id="rId2" imgW="711000" imgH="393480" progId="Equation.3">
                  <p:embed/>
                </p:oleObj>
              </mc:Choice>
              <mc:Fallback>
                <p:oleObj name="Equation" r:id="rId2" imgW="711000" imgH="393480" progId="Equation.3">
                  <p:embed/>
                  <p:pic>
                    <p:nvPicPr>
                      <p:cNvPr id="5"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8335" y="2354826"/>
                        <a:ext cx="990600" cy="5483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9B86BF-3A6E-9B68-3AC4-DF9BADC6C7FF}"/>
              </a:ext>
            </a:extLst>
          </p:cNvPr>
          <p:cNvSpPr>
            <a:spLocks noGrp="1"/>
          </p:cNvSpPr>
          <p:nvPr>
            <p:ph idx="1"/>
          </p:nvPr>
        </p:nvSpPr>
        <p:spPr>
          <a:xfrm>
            <a:off x="0" y="0"/>
            <a:ext cx="12192000" cy="6858000"/>
          </a:xfrm>
        </p:spPr>
        <p:txBody>
          <a:bodyPr>
            <a:normAutofit lnSpcReduction="10000"/>
          </a:bodyPr>
          <a:lstStyle/>
          <a:p>
            <a:pPr marL="0" indent="0">
              <a:buNone/>
            </a:pPr>
            <a:r>
              <a:rPr lang="en-US" dirty="0">
                <a:solidFill>
                  <a:srgbClr val="C00000"/>
                </a:solidFill>
              </a:rPr>
              <a:t>Meaning of Communication:</a:t>
            </a:r>
          </a:p>
          <a:p>
            <a:pPr marL="0" indent="0" algn="just">
              <a:buNone/>
            </a:pPr>
            <a:r>
              <a:rPr lang="en-US" dirty="0"/>
              <a:t>In research, communication is the process by which one person or group or source send a message or a findings to an audience or receiver and then receives feedback about the message or findings.</a:t>
            </a:r>
          </a:p>
          <a:p>
            <a:pPr marL="0" indent="0" algn="just">
              <a:buNone/>
            </a:pPr>
            <a:r>
              <a:rPr lang="en-US" dirty="0"/>
              <a:t>Elements for Successful Communication:</a:t>
            </a:r>
          </a:p>
          <a:p>
            <a:pPr marL="514350" indent="-514350" algn="just">
              <a:buAutoNum type="arabicPeriod"/>
            </a:pPr>
            <a:r>
              <a:rPr lang="en-US" dirty="0"/>
              <a:t>The </a:t>
            </a:r>
            <a:r>
              <a:rPr lang="en-US" dirty="0">
                <a:solidFill>
                  <a:srgbClr val="C00000"/>
                </a:solidFill>
              </a:rPr>
              <a:t>communicator (Who),</a:t>
            </a:r>
            <a:r>
              <a:rPr lang="en-US" dirty="0"/>
              <a:t> the source or sender of the message, that means the writer of the report.</a:t>
            </a:r>
          </a:p>
          <a:p>
            <a:pPr marL="514350" indent="-514350" algn="just">
              <a:buAutoNum type="arabicPeriod"/>
            </a:pPr>
            <a:r>
              <a:rPr lang="en-US" dirty="0"/>
              <a:t>The </a:t>
            </a:r>
            <a:r>
              <a:rPr lang="en-US" dirty="0">
                <a:solidFill>
                  <a:srgbClr val="C00000"/>
                </a:solidFill>
              </a:rPr>
              <a:t>message (says what)</a:t>
            </a:r>
            <a:r>
              <a:rPr lang="en-US" dirty="0"/>
              <a:t> (the findings of the research), the set of meanings being sent to or received by the audience.</a:t>
            </a:r>
          </a:p>
          <a:p>
            <a:pPr marL="514350" indent="-514350" algn="just">
              <a:buAutoNum type="arabicPeriod"/>
            </a:pPr>
            <a:r>
              <a:rPr lang="en-US" dirty="0"/>
              <a:t>The </a:t>
            </a:r>
            <a:r>
              <a:rPr lang="en-US" dirty="0">
                <a:solidFill>
                  <a:srgbClr val="C00000"/>
                </a:solidFill>
              </a:rPr>
              <a:t>medium (in What Way) </a:t>
            </a:r>
            <a:r>
              <a:rPr lang="en-US" dirty="0"/>
              <a:t>(the oral, poster or written format), means by which the message is carried or delivered to the audience.</a:t>
            </a:r>
          </a:p>
          <a:p>
            <a:pPr marL="514350" indent="-514350" algn="just">
              <a:buAutoNum type="arabicPeriod"/>
            </a:pPr>
            <a:r>
              <a:rPr lang="en-US" dirty="0"/>
              <a:t>The </a:t>
            </a:r>
            <a:r>
              <a:rPr lang="en-US" dirty="0">
                <a:solidFill>
                  <a:srgbClr val="C00000"/>
                </a:solidFill>
              </a:rPr>
              <a:t>audience (To Whom)</a:t>
            </a:r>
            <a:r>
              <a:rPr lang="en-US" dirty="0"/>
              <a:t>, the receiver or destination of the message, the beneficiaries, the manager or decision maker of the research and the findings.</a:t>
            </a:r>
          </a:p>
          <a:p>
            <a:pPr marL="514350" indent="-514350" algn="just">
              <a:buAutoNum type="arabicPeriod"/>
            </a:pPr>
            <a:r>
              <a:rPr lang="en-US" dirty="0">
                <a:solidFill>
                  <a:srgbClr val="C00000"/>
                </a:solidFill>
              </a:rPr>
              <a:t>Feedback (With What Effect), </a:t>
            </a:r>
            <a:r>
              <a:rPr lang="en-US" dirty="0"/>
              <a:t>is the follow-up process to collect messages from audience.</a:t>
            </a:r>
          </a:p>
        </p:txBody>
      </p:sp>
    </p:spTree>
    <p:extLst>
      <p:ext uri="{BB962C8B-B14F-4D97-AF65-F5344CB8AC3E}">
        <p14:creationId xmlns:p14="http://schemas.microsoft.com/office/powerpoint/2010/main" val="180689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0174F2-0391-03A4-3030-69E12ABE5900}"/>
              </a:ext>
            </a:extLst>
          </p:cNvPr>
          <p:cNvSpPr>
            <a:spLocks noGrp="1"/>
          </p:cNvSpPr>
          <p:nvPr>
            <p:ph idx="1"/>
          </p:nvPr>
        </p:nvSpPr>
        <p:spPr>
          <a:xfrm>
            <a:off x="0" y="0"/>
            <a:ext cx="12192000" cy="6858000"/>
          </a:xfrm>
        </p:spPr>
        <p:txBody>
          <a:bodyPr>
            <a:normAutofit/>
          </a:bodyPr>
          <a:lstStyle/>
          <a:p>
            <a:pPr marL="0" indent="0" algn="just">
              <a:lnSpc>
                <a:spcPct val="112000"/>
              </a:lnSpc>
              <a:spcBef>
                <a:spcPts val="0"/>
              </a:spcBef>
              <a:buNone/>
            </a:pPr>
            <a:r>
              <a:rPr lang="en-US" sz="3600" dirty="0">
                <a:solidFill>
                  <a:srgbClr val="C00000"/>
                </a:solidFill>
              </a:rPr>
              <a:t>Meaning of Research Report:</a:t>
            </a:r>
          </a:p>
          <a:p>
            <a:pPr marL="0" indent="0" algn="just">
              <a:lnSpc>
                <a:spcPct val="112000"/>
              </a:lnSpc>
              <a:spcBef>
                <a:spcPts val="0"/>
              </a:spcBef>
              <a:buNone/>
            </a:pPr>
            <a:r>
              <a:rPr lang="en-US" sz="3600" dirty="0"/>
              <a:t>Research Report is a presentation of research findings directed to a specific audience to accomplish, to carry a specific purpose.</a:t>
            </a:r>
          </a:p>
          <a:p>
            <a:pPr marL="0" indent="0" algn="just">
              <a:lnSpc>
                <a:spcPct val="112000"/>
              </a:lnSpc>
              <a:spcBef>
                <a:spcPts val="0"/>
              </a:spcBef>
              <a:buNone/>
            </a:pPr>
            <a:endParaRPr lang="en-US" sz="1500" dirty="0"/>
          </a:p>
          <a:p>
            <a:pPr marL="0" indent="0" algn="just">
              <a:lnSpc>
                <a:spcPct val="112000"/>
              </a:lnSpc>
              <a:spcBef>
                <a:spcPts val="0"/>
              </a:spcBef>
              <a:buNone/>
            </a:pPr>
            <a:r>
              <a:rPr lang="en-US" sz="3600" dirty="0"/>
              <a:t>A research report may be an oral presentation and/or a written statement that has the purpose of communicating research findings, recommendations for courses of action, other findings to management or other specific audience or receivers. </a:t>
            </a:r>
          </a:p>
        </p:txBody>
      </p:sp>
    </p:spTree>
    <p:extLst>
      <p:ext uri="{BB962C8B-B14F-4D97-AF65-F5344CB8AC3E}">
        <p14:creationId xmlns:p14="http://schemas.microsoft.com/office/powerpoint/2010/main" val="7730215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2F641E-32B0-1893-3F0F-2C8B0AB10979}"/>
              </a:ext>
            </a:extLst>
          </p:cNvPr>
          <p:cNvSpPr>
            <a:spLocks noGrp="1"/>
          </p:cNvSpPr>
          <p:nvPr>
            <p:ph idx="1"/>
          </p:nvPr>
        </p:nvSpPr>
        <p:spPr>
          <a:xfrm>
            <a:off x="0" y="0"/>
            <a:ext cx="12192000" cy="6858000"/>
          </a:xfrm>
        </p:spPr>
        <p:txBody>
          <a:bodyPr>
            <a:normAutofit/>
          </a:bodyPr>
          <a:lstStyle/>
          <a:p>
            <a:pPr marL="0" indent="0">
              <a:buNone/>
            </a:pPr>
            <a:r>
              <a:rPr lang="en-US" sz="3000" dirty="0">
                <a:solidFill>
                  <a:srgbClr val="C00000"/>
                </a:solidFill>
              </a:rPr>
              <a:t>Research Format:</a:t>
            </a:r>
          </a:p>
          <a:p>
            <a:pPr marL="0" indent="0">
              <a:buNone/>
            </a:pPr>
            <a:r>
              <a:rPr lang="en-US" sz="3000" dirty="0"/>
              <a:t>The general plan of organization for the parts of a written or oral presentation of a research report. It includes the following points/steps:</a:t>
            </a:r>
          </a:p>
          <a:p>
            <a:pPr marL="514350" indent="-514350">
              <a:buAutoNum type="arabicPeriod"/>
            </a:pPr>
            <a:r>
              <a:rPr lang="en-US" sz="3000" dirty="0"/>
              <a:t>Title page</a:t>
            </a:r>
          </a:p>
          <a:p>
            <a:pPr marL="514350" indent="-514350">
              <a:buAutoNum type="arabicPeriod"/>
            </a:pPr>
            <a:r>
              <a:rPr lang="en-US" sz="3000" dirty="0"/>
              <a:t>Letter of transmittal</a:t>
            </a:r>
          </a:p>
          <a:p>
            <a:pPr marL="514350" indent="-514350">
              <a:buAutoNum type="arabicPeriod"/>
            </a:pPr>
            <a:r>
              <a:rPr lang="en-US" sz="3000" dirty="0"/>
              <a:t>Letter of authorization</a:t>
            </a:r>
          </a:p>
          <a:p>
            <a:pPr marL="514350" indent="-514350">
              <a:buAutoNum type="arabicPeriod"/>
            </a:pPr>
            <a:r>
              <a:rPr lang="en-US" sz="3000" dirty="0"/>
              <a:t>Table of contents (and list of figures and tables)</a:t>
            </a:r>
          </a:p>
          <a:p>
            <a:pPr marL="514350" indent="-514350">
              <a:buAutoNum type="arabicPeriod"/>
            </a:pPr>
            <a:r>
              <a:rPr lang="en-US" sz="3000" dirty="0">
                <a:solidFill>
                  <a:srgbClr val="C00000"/>
                </a:solidFill>
              </a:rPr>
              <a:t>Summary </a:t>
            </a:r>
          </a:p>
          <a:p>
            <a:pPr marL="0" indent="0">
              <a:buNone/>
            </a:pPr>
            <a:r>
              <a:rPr lang="en-US" sz="3000" dirty="0"/>
              <a:t>	5.1 Objectives</a:t>
            </a:r>
          </a:p>
          <a:p>
            <a:pPr marL="0" indent="0">
              <a:buNone/>
            </a:pPr>
            <a:r>
              <a:rPr lang="en-US" sz="3000" dirty="0"/>
              <a:t>	5.2 Results</a:t>
            </a:r>
          </a:p>
          <a:p>
            <a:pPr marL="0" indent="0">
              <a:buNone/>
            </a:pPr>
            <a:r>
              <a:rPr lang="en-US" sz="3000" dirty="0"/>
              <a:t>	5.3 Conclusions</a:t>
            </a:r>
          </a:p>
          <a:p>
            <a:pPr marL="0" indent="0">
              <a:buNone/>
            </a:pPr>
            <a:r>
              <a:rPr lang="en-US" sz="3000" dirty="0"/>
              <a:t>	5.4 Recommendations</a:t>
            </a:r>
          </a:p>
        </p:txBody>
      </p:sp>
    </p:spTree>
    <p:extLst>
      <p:ext uri="{BB962C8B-B14F-4D97-AF65-F5344CB8AC3E}">
        <p14:creationId xmlns:p14="http://schemas.microsoft.com/office/powerpoint/2010/main" val="1344952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91371C-94A4-3CAA-5150-45C2E9302A6A}"/>
              </a:ext>
            </a:extLst>
          </p:cNvPr>
          <p:cNvSpPr>
            <a:spLocks noGrp="1"/>
          </p:cNvSpPr>
          <p:nvPr>
            <p:ph idx="1"/>
          </p:nvPr>
        </p:nvSpPr>
        <p:spPr>
          <a:xfrm>
            <a:off x="0" y="0"/>
            <a:ext cx="12192000" cy="6858000"/>
          </a:xfrm>
        </p:spPr>
        <p:txBody>
          <a:bodyPr>
            <a:normAutofit fontScale="92500" lnSpcReduction="20000"/>
          </a:bodyPr>
          <a:lstStyle/>
          <a:p>
            <a:pPr marL="0" indent="0">
              <a:buNone/>
            </a:pPr>
            <a:r>
              <a:rPr lang="en-US" dirty="0">
                <a:solidFill>
                  <a:srgbClr val="C00000"/>
                </a:solidFill>
              </a:rPr>
              <a:t>6. Body</a:t>
            </a:r>
          </a:p>
          <a:p>
            <a:pPr marL="0" indent="0">
              <a:buNone/>
            </a:pPr>
            <a:r>
              <a:rPr lang="en-US" dirty="0"/>
              <a:t>	6.1 Introduction</a:t>
            </a:r>
          </a:p>
          <a:p>
            <a:pPr marL="0" indent="0">
              <a:buNone/>
            </a:pPr>
            <a:r>
              <a:rPr lang="en-US" dirty="0"/>
              <a:t>		6.11 Background</a:t>
            </a:r>
          </a:p>
          <a:p>
            <a:pPr marL="0" indent="0">
              <a:buNone/>
            </a:pPr>
            <a:r>
              <a:rPr lang="en-US" dirty="0"/>
              <a:t>		6.12 Objectives</a:t>
            </a:r>
          </a:p>
          <a:p>
            <a:pPr marL="0" indent="0">
              <a:buNone/>
            </a:pPr>
            <a:r>
              <a:rPr lang="en-US" dirty="0"/>
              <a:t>		6.13 Significance of the study</a:t>
            </a:r>
          </a:p>
          <a:p>
            <a:pPr marL="0" indent="0">
              <a:buNone/>
            </a:pPr>
            <a:r>
              <a:rPr lang="en-US" dirty="0"/>
              <a:t>	6.2 Methodology</a:t>
            </a:r>
          </a:p>
          <a:p>
            <a:pPr marL="0" indent="0">
              <a:buNone/>
            </a:pPr>
            <a:r>
              <a:rPr lang="en-US" dirty="0"/>
              <a:t>	6.3 Results</a:t>
            </a:r>
          </a:p>
          <a:p>
            <a:pPr marL="0" indent="0">
              <a:buNone/>
            </a:pPr>
            <a:r>
              <a:rPr lang="en-US" dirty="0"/>
              <a:t>	6.4 Limitations</a:t>
            </a:r>
          </a:p>
          <a:p>
            <a:pPr marL="0" indent="0">
              <a:buNone/>
            </a:pPr>
            <a:r>
              <a:rPr lang="en-US" dirty="0"/>
              <a:t>	6.5 Conclusions and Recommendations</a:t>
            </a:r>
          </a:p>
          <a:p>
            <a:pPr marL="0" indent="0">
              <a:buNone/>
            </a:pPr>
            <a:r>
              <a:rPr lang="en-US" dirty="0">
                <a:solidFill>
                  <a:srgbClr val="C00000"/>
                </a:solidFill>
              </a:rPr>
              <a:t>7. Appendix</a:t>
            </a:r>
          </a:p>
          <a:p>
            <a:pPr marL="0" indent="0">
              <a:buNone/>
            </a:pPr>
            <a:r>
              <a:rPr lang="en-US" dirty="0"/>
              <a:t>	7.1 Data collection forms</a:t>
            </a:r>
          </a:p>
          <a:p>
            <a:pPr marL="0" indent="0">
              <a:buNone/>
            </a:pPr>
            <a:r>
              <a:rPr lang="en-US" dirty="0"/>
              <a:t>	7.2 Detailed calculations</a:t>
            </a:r>
          </a:p>
          <a:p>
            <a:pPr marL="0" indent="0">
              <a:buNone/>
            </a:pPr>
            <a:r>
              <a:rPr lang="en-US" dirty="0"/>
              <a:t>	7.3 General Tables</a:t>
            </a:r>
          </a:p>
          <a:p>
            <a:pPr marL="0" indent="0">
              <a:buNone/>
            </a:pPr>
            <a:r>
              <a:rPr lang="en-US" dirty="0"/>
              <a:t>	7.4 Bibliography/References</a:t>
            </a:r>
          </a:p>
          <a:p>
            <a:pPr marL="0" indent="0">
              <a:buNone/>
            </a:pPr>
            <a:r>
              <a:rPr lang="en-US" dirty="0"/>
              <a:t>	7.5 Other Support Materials/Tools/Instruments/Directions.</a:t>
            </a:r>
          </a:p>
          <a:p>
            <a:pPr marL="0" indent="0">
              <a:buNone/>
            </a:pPr>
            <a:r>
              <a:rPr lang="en-US" dirty="0"/>
              <a:t>	</a:t>
            </a:r>
          </a:p>
        </p:txBody>
      </p:sp>
    </p:spTree>
    <p:extLst>
      <p:ext uri="{BB962C8B-B14F-4D97-AF65-F5344CB8AC3E}">
        <p14:creationId xmlns:p14="http://schemas.microsoft.com/office/powerpoint/2010/main" val="1157385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
                                            <p:txEl>
                                              <p:pRg st="14" end="14"/>
                                            </p:txEl>
                                          </p:spTgt>
                                        </p:tgtEl>
                                        <p:attrNameLst>
                                          <p:attrName>style.visibility</p:attrName>
                                        </p:attrNameLst>
                                      </p:cBhvr>
                                      <p:to>
                                        <p:strVal val="visible"/>
                                      </p:to>
                                    </p:set>
                                    <p:anim calcmode="lin" valueType="num">
                                      <p:cBhvr additive="base">
                                        <p:cTn id="9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3">
                                            <p:txEl>
                                              <p:pRg st="15" end="15"/>
                                            </p:txEl>
                                          </p:spTgt>
                                        </p:tgtEl>
                                        <p:attrNameLst>
                                          <p:attrName>style.visibility</p:attrName>
                                        </p:attrNameLst>
                                      </p:cBhvr>
                                      <p:to>
                                        <p:strVal val="visible"/>
                                      </p:to>
                                    </p:set>
                                    <p:anim calcmode="lin" valueType="num">
                                      <p:cBhvr additive="base">
                                        <p:cTn id="97"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A84D3E-4086-53FC-83B9-F126A469B458}"/>
              </a:ext>
            </a:extLst>
          </p:cNvPr>
          <p:cNvSpPr>
            <a:spLocks noGrp="1"/>
          </p:cNvSpPr>
          <p:nvPr>
            <p:ph idx="1"/>
          </p:nvPr>
        </p:nvSpPr>
        <p:spPr>
          <a:xfrm>
            <a:off x="0" y="0"/>
            <a:ext cx="12192000" cy="6858000"/>
          </a:xfrm>
        </p:spPr>
        <p:txBody>
          <a:bodyPr>
            <a:normAutofit/>
          </a:bodyPr>
          <a:lstStyle/>
          <a:p>
            <a:pPr marL="0" indent="0" algn="just">
              <a:buNone/>
            </a:pPr>
            <a:r>
              <a:rPr lang="en-US" sz="3600" dirty="0">
                <a:solidFill>
                  <a:srgbClr val="C00000"/>
                </a:solidFill>
              </a:rPr>
              <a:t>Guidelines or Steps of Writing Research Report</a:t>
            </a:r>
          </a:p>
          <a:p>
            <a:pPr marL="0" indent="0" algn="just">
              <a:buNone/>
            </a:pPr>
            <a:r>
              <a:rPr lang="en-US" sz="3600" dirty="0"/>
              <a:t>Research reports are the product of </a:t>
            </a:r>
            <a:r>
              <a:rPr lang="en-US" sz="3600" dirty="0">
                <a:solidFill>
                  <a:srgbClr val="C00000"/>
                </a:solidFill>
              </a:rPr>
              <a:t>slow</a:t>
            </a:r>
            <a:r>
              <a:rPr lang="en-US" sz="3600" dirty="0"/>
              <a:t>, </a:t>
            </a:r>
            <a:r>
              <a:rPr lang="en-US" sz="3600" dirty="0">
                <a:solidFill>
                  <a:srgbClr val="0070C0"/>
                </a:solidFill>
              </a:rPr>
              <a:t>painstaking</a:t>
            </a:r>
            <a:r>
              <a:rPr lang="en-US" sz="3600" dirty="0"/>
              <a:t>, </a:t>
            </a:r>
            <a:r>
              <a:rPr lang="en-US" sz="3600" dirty="0">
                <a:solidFill>
                  <a:srgbClr val="7030A0"/>
                </a:solidFill>
              </a:rPr>
              <a:t>accurate inductive work</a:t>
            </a:r>
            <a:r>
              <a:rPr lang="en-US" sz="3600" dirty="0"/>
              <a:t>. The usual steps involved in writing report are: </a:t>
            </a:r>
          </a:p>
          <a:p>
            <a:pPr marL="742950" indent="-742950" algn="just">
              <a:buAutoNum type="alphaLcParenR"/>
            </a:pPr>
            <a:r>
              <a:rPr lang="en-US" sz="3600" dirty="0"/>
              <a:t>logical analysis of the subject-matter; </a:t>
            </a:r>
          </a:p>
          <a:p>
            <a:pPr marL="742950" indent="-742950" algn="just">
              <a:buAutoNum type="alphaLcParenR"/>
            </a:pPr>
            <a:r>
              <a:rPr lang="en-US" sz="3600" dirty="0"/>
              <a:t>preparation of the final outline; </a:t>
            </a:r>
          </a:p>
          <a:p>
            <a:pPr marL="742950" indent="-742950" algn="just">
              <a:buAutoNum type="alphaLcParenR"/>
            </a:pPr>
            <a:r>
              <a:rPr lang="en-US" sz="3600" dirty="0"/>
              <a:t>preparation of the rough draft; </a:t>
            </a:r>
          </a:p>
          <a:p>
            <a:pPr marL="742950" indent="-742950" algn="just">
              <a:buAutoNum type="alphaLcParenR"/>
            </a:pPr>
            <a:r>
              <a:rPr lang="en-US" sz="3600" dirty="0"/>
              <a:t>rewriting and polishing; </a:t>
            </a:r>
          </a:p>
          <a:p>
            <a:pPr marL="742950" indent="-742950" algn="just">
              <a:buAutoNum type="alphaLcParenR"/>
            </a:pPr>
            <a:r>
              <a:rPr lang="en-US" sz="3600" dirty="0"/>
              <a:t>preparation of the final bibliography; and </a:t>
            </a:r>
          </a:p>
          <a:p>
            <a:pPr marL="742950" indent="-742950" algn="just">
              <a:buAutoNum type="alphaLcParenR"/>
            </a:pPr>
            <a:r>
              <a:rPr lang="en-US" sz="3600" dirty="0"/>
              <a:t>writing the final draft. </a:t>
            </a:r>
          </a:p>
        </p:txBody>
      </p:sp>
    </p:spTree>
    <p:extLst>
      <p:ext uri="{BB962C8B-B14F-4D97-AF65-F5344CB8AC3E}">
        <p14:creationId xmlns:p14="http://schemas.microsoft.com/office/powerpoint/2010/main" val="3072820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5B7B8-5A0E-CE17-E41E-49EBC04413BC}"/>
              </a:ext>
            </a:extLst>
          </p:cNvPr>
          <p:cNvSpPr>
            <a:spLocks noGrp="1"/>
          </p:cNvSpPr>
          <p:nvPr>
            <p:ph idx="1"/>
          </p:nvPr>
        </p:nvSpPr>
        <p:spPr>
          <a:xfrm>
            <a:off x="0" y="0"/>
            <a:ext cx="12192000" cy="6858000"/>
          </a:xfrm>
        </p:spPr>
        <p:txBody>
          <a:bodyPr>
            <a:normAutofit/>
          </a:bodyPr>
          <a:lstStyle/>
          <a:p>
            <a:pPr marL="0" indent="0" algn="just">
              <a:lnSpc>
                <a:spcPct val="112000"/>
              </a:lnSpc>
              <a:spcBef>
                <a:spcPts val="0"/>
              </a:spcBef>
              <a:buNone/>
            </a:pPr>
            <a:r>
              <a:rPr lang="en-US" sz="3600" dirty="0">
                <a:solidFill>
                  <a:srgbClr val="0070C0"/>
                </a:solidFill>
              </a:rPr>
              <a:t>Referencing: </a:t>
            </a:r>
            <a:r>
              <a:rPr lang="en-US" sz="3600" dirty="0"/>
              <a:t>The report should follow an academic style of referencing. According to Butcher (1981: 226), there are four referencing systems from which to choose:</a:t>
            </a:r>
          </a:p>
          <a:p>
            <a:pPr marL="514350" indent="-514350" algn="just">
              <a:lnSpc>
                <a:spcPct val="112000"/>
              </a:lnSpc>
              <a:spcBef>
                <a:spcPts val="0"/>
              </a:spcBef>
              <a:buAutoNum type="arabicPeriod"/>
            </a:pPr>
            <a:r>
              <a:rPr lang="en-US" sz="3600" dirty="0"/>
              <a:t>The short-title system; used in most general books, </a:t>
            </a:r>
          </a:p>
          <a:p>
            <a:pPr marL="514350" indent="-514350" algn="just">
              <a:lnSpc>
                <a:spcPct val="112000"/>
              </a:lnSpc>
              <a:spcBef>
                <a:spcPts val="0"/>
              </a:spcBef>
              <a:buAutoNum type="arabicPeriod"/>
            </a:pPr>
            <a:r>
              <a:rPr lang="en-US" sz="3600" dirty="0"/>
              <a:t>The author–date system; mainly in science and social science books;</a:t>
            </a:r>
          </a:p>
          <a:p>
            <a:pPr marL="514350" indent="-514350" algn="just">
              <a:lnSpc>
                <a:spcPct val="112000"/>
              </a:lnSpc>
              <a:spcBef>
                <a:spcPts val="0"/>
              </a:spcBef>
              <a:buAutoNum type="arabicPeriod"/>
            </a:pPr>
            <a:r>
              <a:rPr lang="en-US" sz="3600" dirty="0"/>
              <a:t>The reference by number system; </a:t>
            </a:r>
          </a:p>
          <a:p>
            <a:pPr marL="514350" indent="-514350" algn="just">
              <a:lnSpc>
                <a:spcPct val="112000"/>
              </a:lnSpc>
              <a:spcBef>
                <a:spcPts val="0"/>
              </a:spcBef>
              <a:buAutoNum type="arabicPeriod"/>
            </a:pPr>
            <a:r>
              <a:rPr lang="en-US" sz="3600" dirty="0"/>
              <a:t>The author–number system. </a:t>
            </a:r>
          </a:p>
          <a:p>
            <a:pPr marL="0" indent="0" algn="just">
              <a:lnSpc>
                <a:spcPct val="112000"/>
              </a:lnSpc>
              <a:spcBef>
                <a:spcPts val="0"/>
              </a:spcBef>
              <a:buNone/>
            </a:pPr>
            <a:r>
              <a:rPr lang="en-US" sz="3600" dirty="0"/>
              <a:t>You need to adopt the one that is acceptable to your university and academic discipline.</a:t>
            </a:r>
          </a:p>
        </p:txBody>
      </p:sp>
    </p:spTree>
    <p:extLst>
      <p:ext uri="{BB962C8B-B14F-4D97-AF65-F5344CB8AC3E}">
        <p14:creationId xmlns:p14="http://schemas.microsoft.com/office/powerpoint/2010/main" val="42926303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291DB2-81B9-09E2-1E47-27F4CB452FD4}"/>
              </a:ext>
            </a:extLst>
          </p:cNvPr>
          <p:cNvSpPr>
            <a:spLocks noGrp="1"/>
          </p:cNvSpPr>
          <p:nvPr>
            <p:ph idx="1"/>
          </p:nvPr>
        </p:nvSpPr>
        <p:spPr>
          <a:xfrm>
            <a:off x="0" y="0"/>
            <a:ext cx="12192000" cy="6858000"/>
          </a:xfrm>
        </p:spPr>
        <p:txBody>
          <a:bodyPr>
            <a:normAutofit/>
          </a:bodyPr>
          <a:lstStyle/>
          <a:p>
            <a:pPr marL="0" indent="0" algn="just">
              <a:lnSpc>
                <a:spcPct val="112000"/>
              </a:lnSpc>
              <a:spcBef>
                <a:spcPts val="0"/>
              </a:spcBef>
              <a:buNone/>
            </a:pPr>
            <a:r>
              <a:rPr lang="en-US" sz="3600" dirty="0">
                <a:solidFill>
                  <a:srgbClr val="0070C0"/>
                </a:solidFill>
              </a:rPr>
              <a:t>Writing a Bibliography:</a:t>
            </a:r>
          </a:p>
          <a:p>
            <a:pPr marL="0" indent="0" algn="just">
              <a:lnSpc>
                <a:spcPct val="112000"/>
              </a:lnSpc>
              <a:spcBef>
                <a:spcPts val="0"/>
              </a:spcBef>
              <a:buNone/>
            </a:pPr>
            <a:r>
              <a:rPr lang="en-US" sz="3600" dirty="0"/>
              <a:t>There are several well-established systems/style for writing a bibliography. Some of the most commonly used ones are: </a:t>
            </a:r>
          </a:p>
          <a:p>
            <a:pPr marL="742950" indent="-742950" algn="just">
              <a:lnSpc>
                <a:spcPct val="112000"/>
              </a:lnSpc>
              <a:spcBef>
                <a:spcPts val="0"/>
              </a:spcBef>
              <a:buAutoNum type="arabicPeriod"/>
            </a:pPr>
            <a:r>
              <a:rPr lang="en-US" sz="3600" dirty="0"/>
              <a:t>The Harvard system; </a:t>
            </a:r>
          </a:p>
          <a:p>
            <a:pPr marL="742950" indent="-742950" algn="just">
              <a:lnSpc>
                <a:spcPct val="112000"/>
              </a:lnSpc>
              <a:spcBef>
                <a:spcPts val="0"/>
              </a:spcBef>
              <a:buAutoNum type="arabicPeriod"/>
            </a:pPr>
            <a:r>
              <a:rPr lang="en-US" sz="3600" dirty="0"/>
              <a:t>The American Psychological Association (APA) system; </a:t>
            </a:r>
          </a:p>
          <a:p>
            <a:pPr marL="742950" indent="-742950" algn="just">
              <a:lnSpc>
                <a:spcPct val="112000"/>
              </a:lnSpc>
              <a:spcBef>
                <a:spcPts val="0"/>
              </a:spcBef>
              <a:buAutoNum type="arabicPeriod"/>
            </a:pPr>
            <a:r>
              <a:rPr lang="en-US" sz="3600" dirty="0"/>
              <a:t>The American Medical Association (AMA) system; </a:t>
            </a:r>
          </a:p>
          <a:p>
            <a:pPr marL="742950" indent="-742950" algn="just">
              <a:lnSpc>
                <a:spcPct val="112000"/>
              </a:lnSpc>
              <a:spcBef>
                <a:spcPts val="0"/>
              </a:spcBef>
              <a:buAutoNum type="arabicPeriod"/>
            </a:pPr>
            <a:r>
              <a:rPr lang="en-US" sz="3600" dirty="0"/>
              <a:t>The McGraw-Hill system; </a:t>
            </a:r>
          </a:p>
          <a:p>
            <a:pPr marL="742950" indent="-742950" algn="just">
              <a:lnSpc>
                <a:spcPct val="112000"/>
              </a:lnSpc>
              <a:spcBef>
                <a:spcPts val="0"/>
              </a:spcBef>
              <a:buAutoNum type="arabicPeriod"/>
            </a:pPr>
            <a:r>
              <a:rPr lang="en-US" sz="3600" dirty="0"/>
              <a:t>The Modern Languages Association (MLA) system; </a:t>
            </a:r>
          </a:p>
          <a:p>
            <a:pPr marL="742950" indent="-742950" algn="just">
              <a:lnSpc>
                <a:spcPct val="112000"/>
              </a:lnSpc>
              <a:spcBef>
                <a:spcPts val="0"/>
              </a:spcBef>
              <a:buAutoNum type="arabicPeriod"/>
            </a:pPr>
            <a:r>
              <a:rPr lang="en-US" sz="3600" dirty="0"/>
              <a:t>The footnote system.</a:t>
            </a:r>
          </a:p>
        </p:txBody>
      </p:sp>
    </p:spTree>
    <p:extLst>
      <p:ext uri="{BB962C8B-B14F-4D97-AF65-F5344CB8AC3E}">
        <p14:creationId xmlns:p14="http://schemas.microsoft.com/office/powerpoint/2010/main" val="35685125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32CF56-E727-FDD9-8BFC-82FCB1D68245}"/>
              </a:ext>
            </a:extLst>
          </p:cNvPr>
          <p:cNvSpPr>
            <a:spLocks noGrp="1"/>
          </p:cNvSpPr>
          <p:nvPr>
            <p:ph idx="1"/>
          </p:nvPr>
        </p:nvSpPr>
        <p:spPr>
          <a:xfrm>
            <a:off x="0" y="0"/>
            <a:ext cx="12192000" cy="6858000"/>
          </a:xfrm>
        </p:spPr>
        <p:txBody>
          <a:bodyPr>
            <a:normAutofit fontScale="92500" lnSpcReduction="20000"/>
          </a:bodyPr>
          <a:lstStyle/>
          <a:p>
            <a:pPr marL="0" indent="0" algn="just">
              <a:lnSpc>
                <a:spcPct val="122000"/>
              </a:lnSpc>
              <a:spcBef>
                <a:spcPts val="0"/>
              </a:spcBef>
              <a:buNone/>
            </a:pPr>
            <a:r>
              <a:rPr lang="en-US" sz="3200" dirty="0">
                <a:solidFill>
                  <a:srgbClr val="7030A0"/>
                </a:solidFill>
              </a:rPr>
              <a:t>Differences between References and Bibliography:</a:t>
            </a:r>
          </a:p>
          <a:p>
            <a:pPr marL="0" indent="0" algn="just">
              <a:lnSpc>
                <a:spcPct val="122000"/>
              </a:lnSpc>
              <a:spcBef>
                <a:spcPts val="0"/>
              </a:spcBef>
              <a:buNone/>
            </a:pPr>
            <a:r>
              <a:rPr lang="en-US" sz="3200" dirty="0"/>
              <a:t>A reference list includes only the sources you've directly cited in your work, providing evidence for specific claims, while a </a:t>
            </a:r>
            <a:r>
              <a:rPr lang="en-US" sz="3200" dirty="0">
                <a:solidFill>
                  <a:srgbClr val="C00000"/>
                </a:solidFill>
              </a:rPr>
              <a:t>bibliography includes all sources</a:t>
            </a:r>
            <a:r>
              <a:rPr lang="en-US" sz="3200" dirty="0"/>
              <a:t> consulted during your research, whether cited in the text or not, offering background or further reading for the audience. References focus on direct engagement with sources and are typical in styles like APA, whereas bibliographies offer a broader view of the research and are common with footnote/endnote styles like Chicago. </a:t>
            </a:r>
          </a:p>
          <a:p>
            <a:pPr marL="0" indent="0" algn="just">
              <a:lnSpc>
                <a:spcPct val="122000"/>
              </a:lnSpc>
              <a:spcBef>
                <a:spcPts val="0"/>
              </a:spcBef>
              <a:buNone/>
            </a:pPr>
            <a:r>
              <a:rPr lang="en-US" sz="3200" dirty="0">
                <a:solidFill>
                  <a:srgbClr val="7030A0"/>
                </a:solidFill>
              </a:rPr>
              <a:t>Cited vs. Consulted: </a:t>
            </a:r>
            <a:r>
              <a:rPr lang="en-US" sz="3200" dirty="0"/>
              <a:t>A reference list contains only cited works, while a bibliography contains all consulted works. </a:t>
            </a:r>
          </a:p>
          <a:p>
            <a:pPr marL="0" indent="0" algn="just">
              <a:lnSpc>
                <a:spcPct val="122000"/>
              </a:lnSpc>
              <a:spcBef>
                <a:spcPts val="0"/>
              </a:spcBef>
              <a:buNone/>
            </a:pPr>
            <a:r>
              <a:rPr lang="en-US" sz="3200" dirty="0">
                <a:solidFill>
                  <a:srgbClr val="7030A0"/>
                </a:solidFill>
              </a:rPr>
              <a:t>Purpose:</a:t>
            </a:r>
            <a:r>
              <a:rPr lang="en-US" sz="3200" dirty="0"/>
              <a:t> References support specific points in the text; bibliographies offer background and further reading. </a:t>
            </a:r>
          </a:p>
          <a:p>
            <a:pPr marL="0" indent="0" algn="just">
              <a:lnSpc>
                <a:spcPct val="122000"/>
              </a:lnSpc>
              <a:spcBef>
                <a:spcPts val="0"/>
              </a:spcBef>
              <a:buNone/>
            </a:pPr>
            <a:r>
              <a:rPr lang="en-US" sz="3200" dirty="0">
                <a:solidFill>
                  <a:srgbClr val="7030A0"/>
                </a:solidFill>
              </a:rPr>
              <a:t>Scope:</a:t>
            </a:r>
            <a:r>
              <a:rPr lang="en-US" sz="3200" dirty="0"/>
              <a:t> References are selective and focused; bibliographies are comprehensive and broad. </a:t>
            </a:r>
          </a:p>
          <a:p>
            <a:pPr marL="0" indent="0" algn="just">
              <a:lnSpc>
                <a:spcPct val="122000"/>
              </a:lnSpc>
              <a:spcBef>
                <a:spcPts val="0"/>
              </a:spcBef>
              <a:buNone/>
            </a:pPr>
            <a:endParaRPr lang="en-US" sz="3200" dirty="0"/>
          </a:p>
        </p:txBody>
      </p:sp>
    </p:spTree>
    <p:extLst>
      <p:ext uri="{BB962C8B-B14F-4D97-AF65-F5344CB8AC3E}">
        <p14:creationId xmlns:p14="http://schemas.microsoft.com/office/powerpoint/2010/main" val="38325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1999" cy="6858000"/>
          </a:xfrm>
        </p:spPr>
        <p:txBody>
          <a:bodyPr>
            <a:noAutofit/>
          </a:bodyPr>
          <a:lstStyle/>
          <a:p>
            <a:pPr algn="just">
              <a:buNone/>
            </a:pPr>
            <a:endParaRPr lang="en-US" sz="1000" dirty="0">
              <a:solidFill>
                <a:srgbClr val="FF0000"/>
              </a:solidFill>
            </a:endParaRPr>
          </a:p>
          <a:p>
            <a:pPr algn="just">
              <a:buNone/>
            </a:pPr>
            <a:r>
              <a:rPr lang="en-US" sz="3600" dirty="0">
                <a:solidFill>
                  <a:srgbClr val="FF0000"/>
                </a:solidFill>
              </a:rPr>
              <a:t>Level of Significance (</a:t>
            </a:r>
            <a:r>
              <a:rPr lang="el-GR" sz="3600" dirty="0">
                <a:solidFill>
                  <a:srgbClr val="FF0000"/>
                </a:solidFill>
              </a:rPr>
              <a:t>α</a:t>
            </a:r>
            <a:r>
              <a:rPr lang="en-US" sz="3600" dirty="0">
                <a:solidFill>
                  <a:srgbClr val="FF0000"/>
                </a:solidFill>
              </a:rPr>
              <a:t>): </a:t>
            </a:r>
            <a:r>
              <a:rPr lang="en-US" sz="3600" dirty="0"/>
              <a:t>Probability of committing type I error is called level of significance. That is probability of rejecting a true null hypothesis is called level of significance. It is denoted by </a:t>
            </a:r>
            <a:r>
              <a:rPr lang="el-GR" sz="3600" dirty="0"/>
              <a:t>α</a:t>
            </a:r>
            <a:r>
              <a:rPr lang="en-US" sz="3600" dirty="0"/>
              <a:t>.</a:t>
            </a:r>
          </a:p>
          <a:p>
            <a:pPr algn="just">
              <a:buNone/>
            </a:pPr>
            <a:endParaRPr lang="en-US" sz="1000" dirty="0"/>
          </a:p>
          <a:p>
            <a:pPr algn="just">
              <a:buNone/>
            </a:pPr>
            <a:r>
              <a:rPr lang="en-US" sz="3600" dirty="0">
                <a:solidFill>
                  <a:srgbClr val="C00000"/>
                </a:solidFill>
              </a:rPr>
              <a:t>Commonly used Parametric Tests:</a:t>
            </a:r>
          </a:p>
          <a:p>
            <a:pPr algn="just">
              <a:buNone/>
            </a:pPr>
            <a:r>
              <a:rPr lang="en-US" sz="3600" dirty="0"/>
              <a:t>		A. Normal Test or, Z-test</a:t>
            </a:r>
          </a:p>
          <a:p>
            <a:pPr algn="just">
              <a:buNone/>
            </a:pPr>
            <a:r>
              <a:rPr lang="en-US" sz="3600" dirty="0"/>
              <a:t>		B. t-test</a:t>
            </a:r>
          </a:p>
          <a:p>
            <a:pPr algn="just">
              <a:buNone/>
            </a:pPr>
            <a:r>
              <a:rPr lang="en-US" sz="3600" dirty="0"/>
              <a:t>		C. F-test and</a:t>
            </a:r>
          </a:p>
          <a:p>
            <a:pPr algn="just">
              <a:buNone/>
            </a:pPr>
            <a:r>
              <a:rPr lang="en-US" sz="3600" dirty="0"/>
              <a:t>		D. Chi-square         test.</a:t>
            </a:r>
          </a:p>
          <a:p>
            <a:pPr algn="ctr">
              <a:buNone/>
            </a:pPr>
            <a:r>
              <a:rPr lang="en-US" sz="3600">
                <a:solidFill>
                  <a:srgbClr val="C00000"/>
                </a:solidFill>
              </a:rPr>
              <a:t>Aim </a:t>
            </a:r>
            <a:r>
              <a:rPr lang="en-US" sz="3600" dirty="0">
                <a:solidFill>
                  <a:srgbClr val="C00000"/>
                </a:solidFill>
              </a:rPr>
              <a:t>of test of hypothesis is to reject the null hypothesis.</a:t>
            </a:r>
          </a:p>
          <a:p>
            <a:pPr algn="just">
              <a:buNone/>
            </a:pPr>
            <a:endParaRPr lang="en-US" sz="3600" dirty="0"/>
          </a:p>
        </p:txBody>
      </p:sp>
      <p:graphicFrame>
        <p:nvGraphicFramePr>
          <p:cNvPr id="4" name="Object 3"/>
          <p:cNvGraphicFramePr>
            <a:graphicFrameLocks noChangeAspect="1"/>
          </p:cNvGraphicFramePr>
          <p:nvPr/>
        </p:nvGraphicFramePr>
        <p:xfrm>
          <a:off x="3856704" y="5142271"/>
          <a:ext cx="609600" cy="477078"/>
        </p:xfrm>
        <a:graphic>
          <a:graphicData uri="http://schemas.openxmlformats.org/presentationml/2006/ole">
            <mc:AlternateContent xmlns:mc="http://schemas.openxmlformats.org/markup-compatibility/2006">
              <mc:Choice xmlns:v="urn:schemas-microsoft-com:vml" Requires="v">
                <p:oleObj name="Equation" r:id="rId2" imgW="291960" imgH="228600" progId="Equation.3">
                  <p:embed/>
                </p:oleObj>
              </mc:Choice>
              <mc:Fallback>
                <p:oleObj name="Equation" r:id="rId2" imgW="291960" imgH="228600" progId="Equation.3">
                  <p:embed/>
                  <p:pic>
                    <p:nvPicPr>
                      <p:cNvPr id="4"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6704" y="5142271"/>
                        <a:ext cx="609600" cy="4770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152400"/>
            <a:ext cx="8915400" cy="944562"/>
          </a:xfrm>
        </p:spPr>
        <p:txBody>
          <a:bodyPr>
            <a:normAutofit fontScale="90000"/>
          </a:bodyPr>
          <a:lstStyle/>
          <a:p>
            <a:r>
              <a:rPr lang="en-US" dirty="0">
                <a:solidFill>
                  <a:srgbClr val="C00000"/>
                </a:solidFill>
              </a:rPr>
              <a:t>Non-parametric or, Distribution Free Tests</a:t>
            </a:r>
          </a:p>
        </p:txBody>
      </p:sp>
      <p:sp>
        <p:nvSpPr>
          <p:cNvPr id="3" name="Content Placeholder 2"/>
          <p:cNvSpPr>
            <a:spLocks noGrp="1"/>
          </p:cNvSpPr>
          <p:nvPr>
            <p:ph idx="1"/>
          </p:nvPr>
        </p:nvSpPr>
        <p:spPr>
          <a:xfrm>
            <a:off x="1524000" y="1219200"/>
            <a:ext cx="9144000" cy="5638800"/>
          </a:xfrm>
        </p:spPr>
        <p:txBody>
          <a:bodyPr>
            <a:normAutofit/>
          </a:bodyPr>
          <a:lstStyle/>
          <a:p>
            <a:pPr marL="514350" indent="-514350">
              <a:buFont typeface="+mj-lt"/>
              <a:buAutoNum type="arabicPeriod"/>
            </a:pPr>
            <a:r>
              <a:rPr lang="en-US" dirty="0"/>
              <a:t>Sign Tests: </a:t>
            </a:r>
            <a:r>
              <a:rPr lang="en-US" dirty="0" err="1"/>
              <a:t>i</a:t>
            </a:r>
            <a:r>
              <a:rPr lang="en-US" dirty="0"/>
              <a:t>. One sample &amp; ii. Two samples</a:t>
            </a:r>
          </a:p>
          <a:p>
            <a:pPr marL="514350" indent="-514350">
              <a:buFont typeface="+mj-lt"/>
              <a:buAutoNum type="arabicPeriod"/>
            </a:pPr>
            <a:r>
              <a:rPr lang="en-US" dirty="0">
                <a:solidFill>
                  <a:srgbClr val="FF0000"/>
                </a:solidFill>
              </a:rPr>
              <a:t>Fisher-Irwin test</a:t>
            </a:r>
          </a:p>
          <a:p>
            <a:pPr marL="514350" indent="-514350">
              <a:buFont typeface="+mj-lt"/>
              <a:buAutoNum type="arabicPeriod"/>
            </a:pPr>
            <a:r>
              <a:rPr lang="en-US" dirty="0" err="1"/>
              <a:t>McNemer</a:t>
            </a:r>
            <a:r>
              <a:rPr lang="en-US" dirty="0"/>
              <a:t> Test</a:t>
            </a:r>
          </a:p>
          <a:p>
            <a:pPr marL="514350" indent="-514350">
              <a:buFont typeface="+mj-lt"/>
              <a:buAutoNum type="arabicPeriod"/>
            </a:pPr>
            <a:r>
              <a:rPr lang="en-US" dirty="0" err="1">
                <a:solidFill>
                  <a:srgbClr val="7030A0"/>
                </a:solidFill>
              </a:rPr>
              <a:t>Wilcoxon</a:t>
            </a:r>
            <a:r>
              <a:rPr lang="en-US" dirty="0">
                <a:solidFill>
                  <a:srgbClr val="7030A0"/>
                </a:solidFill>
              </a:rPr>
              <a:t> Matched-pair Test Or, Signed Rank Test</a:t>
            </a:r>
          </a:p>
          <a:p>
            <a:pPr marL="514350" indent="-514350">
              <a:buFont typeface="+mj-lt"/>
              <a:buAutoNum type="arabicPeriod"/>
            </a:pPr>
            <a:r>
              <a:rPr lang="en-US" dirty="0">
                <a:solidFill>
                  <a:srgbClr val="00B050"/>
                </a:solidFill>
              </a:rPr>
              <a:t>Rank sum test</a:t>
            </a:r>
            <a:r>
              <a:rPr lang="en-US" dirty="0"/>
              <a:t> (</a:t>
            </a:r>
            <a:r>
              <a:rPr lang="en-US" dirty="0">
                <a:solidFill>
                  <a:srgbClr val="C00000"/>
                </a:solidFill>
              </a:rPr>
              <a:t>U-test: </a:t>
            </a:r>
            <a:r>
              <a:rPr lang="en-US" dirty="0" err="1">
                <a:solidFill>
                  <a:srgbClr val="C00000"/>
                </a:solidFill>
              </a:rPr>
              <a:t>Wilcoxon</a:t>
            </a:r>
            <a:r>
              <a:rPr lang="en-US" dirty="0">
                <a:solidFill>
                  <a:srgbClr val="C00000"/>
                </a:solidFill>
              </a:rPr>
              <a:t>-Mann-Whitney Test</a:t>
            </a:r>
            <a:r>
              <a:rPr lang="en-US" dirty="0"/>
              <a:t> &amp; </a:t>
            </a:r>
            <a:r>
              <a:rPr lang="en-US" dirty="0">
                <a:solidFill>
                  <a:srgbClr val="00B0F0"/>
                </a:solidFill>
              </a:rPr>
              <a:t>H-test: </a:t>
            </a:r>
            <a:r>
              <a:rPr lang="en-US" dirty="0" err="1">
                <a:solidFill>
                  <a:srgbClr val="00B0F0"/>
                </a:solidFill>
              </a:rPr>
              <a:t>Kruskal</a:t>
            </a:r>
            <a:r>
              <a:rPr lang="en-US" dirty="0">
                <a:solidFill>
                  <a:srgbClr val="00B0F0"/>
                </a:solidFill>
              </a:rPr>
              <a:t>-Wallis test</a:t>
            </a:r>
            <a:r>
              <a:rPr lang="en-US" dirty="0"/>
              <a:t>)</a:t>
            </a:r>
          </a:p>
          <a:p>
            <a:pPr marL="514350" indent="-514350">
              <a:buFont typeface="+mj-lt"/>
              <a:buAutoNum type="arabicPeriod"/>
            </a:pPr>
            <a:r>
              <a:rPr lang="en-US" dirty="0"/>
              <a:t>Spearman’s Rank correlation coefficient test</a:t>
            </a:r>
          </a:p>
          <a:p>
            <a:pPr marL="514350" indent="-514350">
              <a:buFont typeface="+mj-lt"/>
              <a:buAutoNum type="arabicPeriod"/>
            </a:pPr>
            <a:r>
              <a:rPr lang="en-US" dirty="0">
                <a:solidFill>
                  <a:srgbClr val="002060"/>
                </a:solidFill>
              </a:rPr>
              <a:t>Kendall’s coefficient of concordance test</a:t>
            </a:r>
          </a:p>
          <a:p>
            <a:pPr marL="514350" indent="-514350">
              <a:buFont typeface="+mj-lt"/>
              <a:buAutoNum type="arabicPeriod"/>
            </a:pPr>
            <a:r>
              <a:rPr lang="en-US" dirty="0"/>
              <a:t>One sample Runs test</a:t>
            </a:r>
          </a:p>
          <a:p>
            <a:pPr marL="514350" indent="-514350">
              <a:buFont typeface="+mj-lt"/>
              <a:buAutoNum type="arabicPeriod"/>
            </a:pPr>
            <a:r>
              <a:rPr lang="en-US" dirty="0">
                <a:solidFill>
                  <a:srgbClr val="C00000"/>
                </a:solidFill>
              </a:rPr>
              <a:t>Chi-Square test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0B3274-DDB3-4CDA-0D0F-34F4903BE4AB}"/>
              </a:ext>
            </a:extLst>
          </p:cNvPr>
          <p:cNvSpPr>
            <a:spLocks noGrp="1"/>
          </p:cNvSpPr>
          <p:nvPr>
            <p:ph idx="1"/>
          </p:nvPr>
        </p:nvSpPr>
        <p:spPr>
          <a:xfrm>
            <a:off x="0" y="0"/>
            <a:ext cx="12192000" cy="6858000"/>
          </a:xfrm>
        </p:spPr>
        <p:txBody>
          <a:bodyPr>
            <a:normAutofit/>
          </a:bodyPr>
          <a:lstStyle/>
          <a:p>
            <a:pPr marL="0" indent="0">
              <a:buNone/>
            </a:pPr>
            <a:r>
              <a:rPr lang="en-US" sz="3600" dirty="0">
                <a:solidFill>
                  <a:srgbClr val="C00000"/>
                </a:solidFill>
              </a:rPr>
              <a:t>How to Develop Research Hypothesis?</a:t>
            </a:r>
          </a:p>
          <a:p>
            <a:r>
              <a:rPr lang="en-US" sz="3600" dirty="0"/>
              <a:t>Define or state the problem to solve in general area. </a:t>
            </a:r>
          </a:p>
          <a:p>
            <a:r>
              <a:rPr lang="en-US" sz="3600" dirty="0"/>
              <a:t>Narrow down the area into more specific area.</a:t>
            </a:r>
          </a:p>
          <a:p>
            <a:r>
              <a:rPr lang="en-US" sz="3600" dirty="0"/>
              <a:t>Make sure that the hypothesis clearly defines the topic and the focus of the experiment.</a:t>
            </a:r>
          </a:p>
          <a:p>
            <a:r>
              <a:rPr lang="en-US" sz="3600" dirty="0"/>
              <a:t>Try to write the hypothesis properly by mentioning the research objective. </a:t>
            </a:r>
          </a:p>
          <a:p>
            <a:r>
              <a:rPr lang="en-US" sz="3600" dirty="0"/>
              <a:t>Define the variables.</a:t>
            </a:r>
          </a:p>
          <a:p>
            <a:r>
              <a:rPr lang="en-US" sz="3600" dirty="0"/>
              <a:t>Examine the hypothesis.</a:t>
            </a:r>
          </a:p>
          <a:p>
            <a:pPr marL="0" indent="0">
              <a:buNone/>
            </a:pPr>
            <a:endParaRPr lang="en-US" sz="3600" dirty="0"/>
          </a:p>
        </p:txBody>
      </p:sp>
      <p:sp>
        <p:nvSpPr>
          <p:cNvPr id="4" name="Slide Number Placeholder 3">
            <a:extLst>
              <a:ext uri="{FF2B5EF4-FFF2-40B4-BE49-F238E27FC236}">
                <a16:creationId xmlns:a16="http://schemas.microsoft.com/office/drawing/2014/main" id="{AC4FE624-E15E-2ED5-3A06-5DB10C732DB5}"/>
              </a:ext>
            </a:extLst>
          </p:cNvPr>
          <p:cNvSpPr>
            <a:spLocks noGrp="1"/>
          </p:cNvSpPr>
          <p:nvPr>
            <p:ph type="sldNum" sz="quarter" idx="12"/>
          </p:nvPr>
        </p:nvSpPr>
        <p:spPr/>
        <p:txBody>
          <a:bodyPr/>
          <a:lstStyle/>
          <a:p>
            <a:fld id="{EA9DBB98-F9ED-4B32-B8C4-0EE2E1AD299A}" type="slidenum">
              <a:rPr lang="en-US" smtClean="0"/>
              <a:t>8</a:t>
            </a:fld>
            <a:endParaRPr lang="en-US"/>
          </a:p>
        </p:txBody>
      </p:sp>
    </p:spTree>
    <p:extLst>
      <p:ext uri="{BB962C8B-B14F-4D97-AF65-F5344CB8AC3E}">
        <p14:creationId xmlns:p14="http://schemas.microsoft.com/office/powerpoint/2010/main" val="4023346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B00C4C-F069-C787-F8F7-C44C61633407}"/>
                  </a:ext>
                </a:extLst>
              </p:cNvPr>
              <p:cNvSpPr>
                <a:spLocks noGrp="1"/>
              </p:cNvSpPr>
              <p:nvPr>
                <p:ph idx="1"/>
              </p:nvPr>
            </p:nvSpPr>
            <p:spPr>
              <a:xfrm>
                <a:off x="0" y="0"/>
                <a:ext cx="12192000" cy="6858000"/>
              </a:xfrm>
            </p:spPr>
            <p:txBody>
              <a:bodyPr/>
              <a:lstStyle/>
              <a:p>
                <a:pPr marL="0" indent="0">
                  <a:buNone/>
                </a:pPr>
                <a:endParaRPr lang="en-US" sz="1000" dirty="0"/>
              </a:p>
              <a:p>
                <a:pPr marL="0" indent="0">
                  <a:buNone/>
                </a:pPr>
                <a:r>
                  <a:rPr lang="en-US" dirty="0">
                    <a:solidFill>
                      <a:srgbClr val="C00000"/>
                    </a:solidFill>
                  </a:rPr>
                  <a:t>Steps of Test of hypothesis.</a:t>
                </a:r>
              </a:p>
              <a:p>
                <a:pPr marL="514350" indent="-514350">
                  <a:buAutoNum type="arabicPeriod"/>
                </a:pPr>
                <a:r>
                  <a:rPr lang="en-US" dirty="0"/>
                  <a:t>Set the Null and Alternative Hypothesis. e.g.,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ea typeface="Cambria Math" panose="02040503050406030204" pitchFamily="18" charset="0"/>
                          </a:rPr>
                          <m:t>0</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b="0" i="1" smtClean="0">
                            <a:latin typeface="Cambria Math" panose="02040503050406030204" pitchFamily="18" charset="0"/>
                          </a:rPr>
                          <m:t>1</m:t>
                        </m:r>
                      </m:sub>
                    </m:sSub>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𝜇</m:t>
                    </m:r>
                    <m: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0</m:t>
                        </m:r>
                      </m:sub>
                    </m:sSub>
                  </m:oMath>
                </a14:m>
                <a:endParaRPr lang="en-US" dirty="0"/>
              </a:p>
              <a:p>
                <a:pPr marL="514350" indent="-514350">
                  <a:buAutoNum type="arabicPeriod"/>
                </a:pPr>
                <a:r>
                  <a:rPr lang="en-US" dirty="0"/>
                  <a:t>Select sample size (n).</a:t>
                </a:r>
              </a:p>
              <a:p>
                <a:pPr marL="514350" indent="-514350" algn="just">
                  <a:buAutoNum type="arabicPeriod"/>
                </a:pPr>
                <a:r>
                  <a:rPr lang="en-US" dirty="0"/>
                  <a:t>Select the appropriate test statistic according to sample size and the nature of the population parameters, variance(s) is known or unknown.</a:t>
                </a:r>
              </a:p>
              <a:p>
                <a:pPr marL="514350" indent="-514350" algn="just">
                  <a:buAutoNum type="arabicPeriod"/>
                </a:pPr>
                <a:r>
                  <a:rPr lang="en-US" dirty="0"/>
                  <a:t>Select the level of significance (</a:t>
                </a:r>
                <a14:m>
                  <m:oMath xmlns:m="http://schemas.openxmlformats.org/officeDocument/2006/math">
                    <m:r>
                      <a:rPr lang="el-GR" i="1" dirty="0" smtClean="0">
                        <a:latin typeface="Cambria Math" panose="02040503050406030204" pitchFamily="18" charset="0"/>
                        <a:ea typeface="Cambria Math" panose="02040503050406030204" pitchFamily="18" charset="0"/>
                      </a:rPr>
                      <m:t>∝</m:t>
                    </m:r>
                  </m:oMath>
                </a14:m>
                <a:r>
                  <a:rPr lang="en-US" dirty="0"/>
                  <a:t>). </a:t>
                </a:r>
              </a:p>
              <a:p>
                <a:pPr marL="514350" indent="-514350" algn="just">
                  <a:buAutoNum type="arabicPeriod"/>
                </a:pPr>
                <a:r>
                  <a:rPr lang="en-US" dirty="0"/>
                  <a:t>Define degrees of freedom(</a:t>
                </a:r>
                <a:r>
                  <a:rPr lang="en-US" dirty="0" err="1"/>
                  <a:t>df</a:t>
                </a:r>
                <a:r>
                  <a:rPr lang="en-US" dirty="0"/>
                  <a:t>) (if any). In general, </a:t>
                </a:r>
                <a:r>
                  <a:rPr lang="en-US" dirty="0" err="1"/>
                  <a:t>df</a:t>
                </a:r>
                <a:r>
                  <a:rPr lang="en-US" dirty="0"/>
                  <a:t> = n-1</a:t>
                </a:r>
              </a:p>
              <a:p>
                <a:pPr marL="514350" indent="-514350" algn="just">
                  <a:buAutoNum type="arabicPeriod"/>
                </a:pPr>
                <a:r>
                  <a:rPr lang="en-US" dirty="0"/>
                  <a:t>Find the critical or tabulated value, say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𝑇</m:t>
                        </m:r>
                      </m:e>
                      <m:sub>
                        <m:r>
                          <a:rPr lang="en-US" b="0" i="1" smtClean="0">
                            <a:solidFill>
                              <a:srgbClr val="C00000"/>
                            </a:solidFill>
                            <a:latin typeface="Cambria Math" panose="02040503050406030204" pitchFamily="18" charset="0"/>
                          </a:rPr>
                          <m:t>𝑡𝑎𝑏</m:t>
                        </m:r>
                      </m:sub>
                    </m:sSub>
                  </m:oMath>
                </a14:m>
                <a:r>
                  <a:rPr lang="en-US" dirty="0"/>
                  <a:t> with level of significance and </a:t>
                </a:r>
                <a:r>
                  <a:rPr lang="en-US" dirty="0" err="1"/>
                  <a:t>df</a:t>
                </a:r>
                <a:r>
                  <a:rPr lang="en-US" dirty="0"/>
                  <a:t> from the statistical table.</a:t>
                </a:r>
              </a:p>
              <a:p>
                <a:pPr marL="514350" indent="-514350" algn="just">
                  <a:buAutoNum type="arabicPeriod"/>
                </a:pPr>
                <a:r>
                  <a:rPr lang="en-US" dirty="0"/>
                  <a:t>Calculate the value of the test statistic, say </a:t>
                </a:r>
                <a14:m>
                  <m:oMath xmlns:m="http://schemas.openxmlformats.org/officeDocument/2006/math">
                    <m:sSub>
                      <m:sSubPr>
                        <m:ctrlPr>
                          <a:rPr lang="en-US" i="1" smtClean="0">
                            <a:solidFill>
                              <a:srgbClr val="0070C0"/>
                            </a:solidFill>
                            <a:latin typeface="Cambria Math" panose="02040503050406030204" pitchFamily="18" charset="0"/>
                          </a:rPr>
                        </m:ctrlPr>
                      </m:sSubPr>
                      <m:e>
                        <m:r>
                          <a:rPr lang="en-US" i="1">
                            <a:solidFill>
                              <a:srgbClr val="0070C0"/>
                            </a:solidFill>
                            <a:latin typeface="Cambria Math" panose="02040503050406030204" pitchFamily="18" charset="0"/>
                          </a:rPr>
                          <m:t>𝑇</m:t>
                        </m:r>
                      </m:e>
                      <m:sub>
                        <m:r>
                          <a:rPr lang="en-US" b="0" i="1" smtClean="0">
                            <a:solidFill>
                              <a:srgbClr val="0070C0"/>
                            </a:solidFill>
                            <a:latin typeface="Cambria Math" panose="02040503050406030204" pitchFamily="18" charset="0"/>
                          </a:rPr>
                          <m:t>𝑐𝑎𝑙</m:t>
                        </m:r>
                      </m:sub>
                    </m:sSub>
                    <m:r>
                      <a:rPr lang="en-US" b="0" i="0" smtClean="0">
                        <a:latin typeface="Cambria Math" panose="02040503050406030204" pitchFamily="18" charset="0"/>
                      </a:rPr>
                      <m:t>.</m:t>
                    </m:r>
                  </m:oMath>
                </a14:m>
                <a:endParaRPr lang="en-US" dirty="0"/>
              </a:p>
              <a:p>
                <a:pPr marL="514350" indent="-514350" algn="just">
                  <a:buAutoNum type="arabicPeriod"/>
                </a:pPr>
                <a:r>
                  <a:rPr lang="en-US" dirty="0">
                    <a:solidFill>
                      <a:srgbClr val="0070C0"/>
                    </a:solidFill>
                  </a:rPr>
                  <a:t>Decision:</a:t>
                </a:r>
                <a:r>
                  <a:rPr lang="en-US" dirty="0"/>
                  <a:t> If the calculated value of the test statistic,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𝑐𝑎𝑙</m:t>
                        </m:r>
                      </m:sub>
                    </m:sSub>
                  </m:oMath>
                </a14:m>
                <a:r>
                  <a:rPr lang="en-US" dirty="0"/>
                  <a:t> becomes </a:t>
                </a:r>
                <a:r>
                  <a:rPr lang="en-US" dirty="0">
                    <a:solidFill>
                      <a:srgbClr val="C00000"/>
                    </a:solidFill>
                  </a:rPr>
                  <a:t>greater than </a:t>
                </a:r>
                <a:r>
                  <a:rPr lang="en-US" dirty="0"/>
                  <a:t>the tabulated value,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𝑡𝑎𝑏</m:t>
                        </m:r>
                      </m:sub>
                    </m:sSub>
                  </m:oMath>
                </a14:m>
                <a:r>
                  <a:rPr lang="en-US" dirty="0"/>
                  <a:t> then the test will be significant and the null hypothesis will be rejected, otherwise accept the null hypothesis,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0</m:t>
                        </m:r>
                      </m:sub>
                    </m:sSub>
                  </m:oMath>
                </a14:m>
                <a:r>
                  <a:rPr lang="en-US" dirty="0"/>
                  <a:t>.</a:t>
                </a:r>
              </a:p>
              <a:p>
                <a:pPr marL="0" indent="0" algn="just">
                  <a:buNone/>
                </a:pPr>
                <a:endParaRPr lang="en-US" dirty="0"/>
              </a:p>
            </p:txBody>
          </p:sp>
        </mc:Choice>
        <mc:Fallback xmlns="">
          <p:sp>
            <p:nvSpPr>
              <p:cNvPr id="3" name="Content Placeholder 2">
                <a:extLst>
                  <a:ext uri="{FF2B5EF4-FFF2-40B4-BE49-F238E27FC236}">
                    <a16:creationId xmlns:a16="http://schemas.microsoft.com/office/drawing/2014/main" id="{71B00C4C-F069-C787-F8F7-C44C61633407}"/>
                  </a:ext>
                </a:extLst>
              </p:cNvPr>
              <p:cNvSpPr>
                <a:spLocks noGrp="1" noRot="1" noChangeAspect="1" noMove="1" noResize="1" noEditPoints="1" noAdjustHandles="1" noChangeArrowheads="1" noChangeShapeType="1" noTextEdit="1"/>
              </p:cNvSpPr>
              <p:nvPr>
                <p:ph idx="1"/>
              </p:nvPr>
            </p:nvSpPr>
            <p:spPr>
              <a:xfrm>
                <a:off x="0" y="0"/>
                <a:ext cx="12192000" cy="6858000"/>
              </a:xfrm>
              <a:blipFill>
                <a:blip r:embed="rId2"/>
                <a:stretch>
                  <a:fillRect l="-1000" r="-100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515210D-C14C-65FE-48C1-8EC2AEEA9D83}"/>
              </a:ext>
            </a:extLst>
          </p:cNvPr>
          <p:cNvSpPr>
            <a:spLocks noGrp="1"/>
          </p:cNvSpPr>
          <p:nvPr>
            <p:ph type="sldNum" sz="quarter" idx="12"/>
          </p:nvPr>
        </p:nvSpPr>
        <p:spPr/>
        <p:txBody>
          <a:bodyPr/>
          <a:lstStyle/>
          <a:p>
            <a:fld id="{EA9DBB98-F9ED-4B32-B8C4-0EE2E1AD299A}" type="slidenum">
              <a:rPr lang="en-US" smtClean="0"/>
              <a:t>9</a:t>
            </a:fld>
            <a:endParaRPr lang="en-US"/>
          </a:p>
        </p:txBody>
      </p:sp>
    </p:spTree>
    <p:extLst>
      <p:ext uri="{BB962C8B-B14F-4D97-AF65-F5344CB8AC3E}">
        <p14:creationId xmlns:p14="http://schemas.microsoft.com/office/powerpoint/2010/main" val="22868468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40</TotalTime>
  <Words>5129</Words>
  <Application>Microsoft Office PowerPoint</Application>
  <PresentationFormat>Widescreen</PresentationFormat>
  <Paragraphs>497</Paragraphs>
  <Slides>58</Slides>
  <Notes>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58</vt:i4>
      </vt:variant>
    </vt:vector>
  </HeadingPairs>
  <TitlesOfParts>
    <vt:vector size="70" baseType="lpstr">
      <vt:lpstr>Aparajita</vt:lpstr>
      <vt:lpstr>Aptos</vt:lpstr>
      <vt:lpstr>Aptos Display</vt:lpstr>
      <vt:lpstr>Arial</vt:lpstr>
      <vt:lpstr>Cambria Math</vt:lpstr>
      <vt:lpstr>SolaimanLipi</vt:lpstr>
      <vt:lpstr>Symbol</vt:lpstr>
      <vt:lpstr>Tahoma</vt:lpstr>
      <vt:lpstr>Times New Roman</vt:lpstr>
      <vt:lpstr>Wingdings</vt:lpstr>
      <vt:lpstr>Office Theme</vt:lpstr>
      <vt:lpstr>Equation</vt:lpstr>
      <vt:lpstr>Statistical Inference</vt:lpstr>
      <vt:lpstr>PowerPoint Presentation</vt:lpstr>
      <vt:lpstr>PowerPoint Presentation</vt:lpstr>
      <vt:lpstr>PowerPoint Presentation</vt:lpstr>
      <vt:lpstr>PowerPoint Presentation</vt:lpstr>
      <vt:lpstr>PowerPoint Presentation</vt:lpstr>
      <vt:lpstr>Non-parametric or, Distribution Free Tests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Measures of Dispersion (বিস্তার পরিমাপ)</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mkjb_stat@hotmail.com</dc:creator>
  <cp:lastModifiedBy>mkjb_stat@hotmail.com</cp:lastModifiedBy>
  <cp:revision>25</cp:revision>
  <dcterms:created xsi:type="dcterms:W3CDTF">2025-09-09T04:46:55Z</dcterms:created>
  <dcterms:modified xsi:type="dcterms:W3CDTF">2025-09-09T08:49:26Z</dcterms:modified>
</cp:coreProperties>
</file>