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81" r:id="rId4"/>
    <p:sldId id="353" r:id="rId5"/>
    <p:sldId id="259" r:id="rId6"/>
    <p:sldId id="309" r:id="rId7"/>
    <p:sldId id="361" r:id="rId8"/>
    <p:sldId id="365" r:id="rId9"/>
    <p:sldId id="374" r:id="rId10"/>
    <p:sldId id="383" r:id="rId11"/>
    <p:sldId id="377" r:id="rId12"/>
    <p:sldId id="373" r:id="rId13"/>
    <p:sldId id="376" r:id="rId14"/>
    <p:sldId id="380" r:id="rId15"/>
    <p:sldId id="313" r:id="rId16"/>
    <p:sldId id="3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CB2"/>
    <a:srgbClr val="A4C1B0"/>
    <a:srgbClr val="58C89D"/>
    <a:srgbClr val="C7DFEF"/>
    <a:srgbClr val="C0F6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2" d="100"/>
          <a:sy n="72" d="100"/>
        </p:scale>
        <p:origin x="660" y="54"/>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56951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2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 id="214748369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kaggle.com/lplenka/malicious-server-hac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مربع نص 19">
            <a:extLst>
              <a:ext uri="{FF2B5EF4-FFF2-40B4-BE49-F238E27FC236}">
                <a16:creationId xmlns:a16="http://schemas.microsoft.com/office/drawing/2014/main" id="{A7036604-9B5E-4949-A153-B0117D28C9AF}"/>
              </a:ext>
            </a:extLst>
          </p:cNvPr>
          <p:cNvSpPr txBox="1"/>
          <p:nvPr/>
        </p:nvSpPr>
        <p:spPr>
          <a:xfrm>
            <a:off x="0" y="565963"/>
            <a:ext cx="6096000" cy="1569660"/>
          </a:xfrm>
          <a:prstGeom prst="rect">
            <a:avLst/>
          </a:prstGeom>
          <a:noFill/>
        </p:spPr>
        <p:txBody>
          <a:bodyPr wrap="square">
            <a:spAutoFit/>
          </a:bodyPr>
          <a:lstStyle/>
          <a:p>
            <a:r>
              <a:rPr lang="en-US" altLang="ko-KR" sz="4800" dirty="0">
                <a:solidFill>
                  <a:schemeClr val="bg1"/>
                </a:solidFill>
                <a:cs typeface="Arial" pitchFamily="34" charset="0"/>
              </a:rPr>
              <a:t>Data Science :</a:t>
            </a:r>
          </a:p>
          <a:p>
            <a:r>
              <a:rPr lang="en-US" altLang="ko-KR" sz="4800" dirty="0">
                <a:solidFill>
                  <a:schemeClr val="bg1"/>
                </a:solidFill>
                <a:cs typeface="Arial" pitchFamily="34" charset="0"/>
              </a:rPr>
              <a:t>Malicious Server Hack</a:t>
            </a:r>
          </a:p>
        </p:txBody>
      </p:sp>
      <p:sp>
        <p:nvSpPr>
          <p:cNvPr id="21" name="TextBox 4">
            <a:extLst>
              <a:ext uri="{FF2B5EF4-FFF2-40B4-BE49-F238E27FC236}">
                <a16:creationId xmlns:a16="http://schemas.microsoft.com/office/drawing/2014/main" id="{17B21BB5-8790-44B8-8A4E-15DA41532D78}"/>
              </a:ext>
            </a:extLst>
          </p:cNvPr>
          <p:cNvSpPr txBox="1"/>
          <p:nvPr/>
        </p:nvSpPr>
        <p:spPr>
          <a:xfrm>
            <a:off x="6473681" y="5926495"/>
            <a:ext cx="7349518" cy="461665"/>
          </a:xfrm>
          <a:prstGeom prst="rect">
            <a:avLst/>
          </a:prstGeom>
          <a:noFill/>
        </p:spPr>
        <p:txBody>
          <a:bodyPr wrap="square" rtlCol="0" anchor="ctr">
            <a:spAutoFit/>
          </a:bodyPr>
          <a:lstStyle/>
          <a:p>
            <a:pPr algn="ctr"/>
            <a:r>
              <a:rPr lang="en-US" altLang="ko-KR" sz="2400" dirty="0">
                <a:solidFill>
                  <a:schemeClr val="bg1"/>
                </a:solidFill>
                <a:cs typeface="Arial" pitchFamily="34" charset="0"/>
              </a:rPr>
              <a:t>Prepared By : </a:t>
            </a:r>
            <a:r>
              <a:rPr lang="en-US" altLang="ko-KR" sz="2400" dirty="0" err="1">
                <a:solidFill>
                  <a:schemeClr val="bg1"/>
                </a:solidFill>
                <a:cs typeface="Arial" pitchFamily="34" charset="0"/>
              </a:rPr>
              <a:t>Munira</a:t>
            </a:r>
            <a:r>
              <a:rPr lang="en-US" altLang="ko-KR" sz="2400" dirty="0">
                <a:solidFill>
                  <a:schemeClr val="bg1"/>
                </a:solidFill>
                <a:cs typeface="Arial" pitchFamily="34" charset="0"/>
              </a:rPr>
              <a:t> </a:t>
            </a:r>
            <a:r>
              <a:rPr lang="en-US" altLang="ko-KR" sz="2400" dirty="0" err="1">
                <a:solidFill>
                  <a:schemeClr val="bg1"/>
                </a:solidFill>
                <a:cs typeface="Arial" pitchFamily="34" charset="0"/>
              </a:rPr>
              <a:t>Alzhrani</a:t>
            </a:r>
            <a:endParaRPr lang="ko-KR" altLang="en-US" sz="2400" dirty="0">
              <a:solidFill>
                <a:schemeClr val="bg1"/>
              </a:solidFill>
              <a:cs typeface="Arial" pitchFamily="34" charset="0"/>
            </a:endParaRPr>
          </a:p>
        </p:txBody>
      </p:sp>
      <p:sp>
        <p:nvSpPr>
          <p:cNvPr id="2" name="مستطيل 1">
            <a:extLst>
              <a:ext uri="{FF2B5EF4-FFF2-40B4-BE49-F238E27FC236}">
                <a16:creationId xmlns:a16="http://schemas.microsoft.com/office/drawing/2014/main" id="{B2E12BC9-4C08-41D9-8A2F-273415639E12}"/>
              </a:ext>
            </a:extLst>
          </p:cNvPr>
          <p:cNvSpPr/>
          <p:nvPr/>
        </p:nvSpPr>
        <p:spPr>
          <a:xfrm>
            <a:off x="9064487" y="700672"/>
            <a:ext cx="3127513" cy="816593"/>
          </a:xfrm>
          <a:prstGeom prst="rect">
            <a:avLst/>
          </a:prstGeom>
          <a:solidFill>
            <a:srgbClr val="78BCB2"/>
          </a:solidFill>
          <a:ln>
            <a:solidFill>
              <a:srgbClr val="78BCB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4" descr="أكاديمية سدايا تعلن معسكر تدريب علوم البيانات 2021م - وظيفة دوت كوم - وظائف  اليوم">
            <a:extLst>
              <a:ext uri="{FF2B5EF4-FFF2-40B4-BE49-F238E27FC236}">
                <a16:creationId xmlns:a16="http://schemas.microsoft.com/office/drawing/2014/main" id="{22BC88ED-3E9C-457D-9926-F006D6A65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243" y="618638"/>
            <a:ext cx="1061356" cy="947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5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13254"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sp>
        <p:nvSpPr>
          <p:cNvPr id="10" name="TextBox 17">
            <a:extLst>
              <a:ext uri="{FF2B5EF4-FFF2-40B4-BE49-F238E27FC236}">
                <a16:creationId xmlns:a16="http://schemas.microsoft.com/office/drawing/2014/main" id="{D0B55A7B-6825-4029-9E80-A5A1D1534370}"/>
              </a:ext>
            </a:extLst>
          </p:cNvPr>
          <p:cNvSpPr txBox="1"/>
          <p:nvPr/>
        </p:nvSpPr>
        <p:spPr>
          <a:xfrm>
            <a:off x="636175" y="381709"/>
            <a:ext cx="6917564" cy="1107996"/>
          </a:xfrm>
          <a:prstGeom prst="rect">
            <a:avLst/>
          </a:prstGeom>
          <a:noFill/>
        </p:spPr>
        <p:txBody>
          <a:bodyPr wrap="square" rtlCol="0">
            <a:spAutoFit/>
          </a:bodyPr>
          <a:lstStyle/>
          <a:p>
            <a:r>
              <a:rPr lang="en-US" sz="2400" dirty="0">
                <a:solidFill>
                  <a:schemeClr val="accent6">
                    <a:lumMod val="50000"/>
                  </a:schemeClr>
                </a:solidFill>
              </a:rPr>
              <a:t>Ans: How many times has the anonymous recording?</a:t>
            </a:r>
          </a:p>
          <a:p>
            <a:pPr algn="ctr"/>
            <a:endParaRPr lang="ar-SA" dirty="0"/>
          </a:p>
        </p:txBody>
      </p:sp>
      <p:pic>
        <p:nvPicPr>
          <p:cNvPr id="11" name="صورة 10">
            <a:extLst>
              <a:ext uri="{FF2B5EF4-FFF2-40B4-BE49-F238E27FC236}">
                <a16:creationId xmlns:a16="http://schemas.microsoft.com/office/drawing/2014/main" id="{9D426214-DF3A-4C97-A950-61322B812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300" y="0"/>
            <a:ext cx="5055703" cy="2967214"/>
          </a:xfrm>
          <a:prstGeom prst="rect">
            <a:avLst/>
          </a:prstGeom>
        </p:spPr>
      </p:pic>
      <p:sp>
        <p:nvSpPr>
          <p:cNvPr id="6" name="Rectangle 7">
            <a:extLst>
              <a:ext uri="{FF2B5EF4-FFF2-40B4-BE49-F238E27FC236}">
                <a16:creationId xmlns:a16="http://schemas.microsoft.com/office/drawing/2014/main" id="{1524853F-07A2-4FCB-B590-8FBB11711526}"/>
              </a:ext>
            </a:extLst>
          </p:cNvPr>
          <p:cNvSpPr/>
          <p:nvPr/>
        </p:nvSpPr>
        <p:spPr>
          <a:xfrm>
            <a:off x="294000" y="436631"/>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7">
            <a:extLst>
              <a:ext uri="{FF2B5EF4-FFF2-40B4-BE49-F238E27FC236}">
                <a16:creationId xmlns:a16="http://schemas.microsoft.com/office/drawing/2014/main" id="{C6E98909-DDCE-47BC-8ABD-1B0AAC9C7ADF}"/>
              </a:ext>
            </a:extLst>
          </p:cNvPr>
          <p:cNvSpPr/>
          <p:nvPr/>
        </p:nvSpPr>
        <p:spPr>
          <a:xfrm>
            <a:off x="446400" y="4975509"/>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8" name="صورة 7">
            <a:extLst>
              <a:ext uri="{FF2B5EF4-FFF2-40B4-BE49-F238E27FC236}">
                <a16:creationId xmlns:a16="http://schemas.microsoft.com/office/drawing/2014/main" id="{99D95DFE-8862-46CF-9445-F782AE696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670" y="3999551"/>
            <a:ext cx="5082590" cy="2858449"/>
          </a:xfrm>
          <a:prstGeom prst="rect">
            <a:avLst/>
          </a:prstGeom>
        </p:spPr>
      </p:pic>
      <p:sp>
        <p:nvSpPr>
          <p:cNvPr id="9" name="TextBox 17">
            <a:extLst>
              <a:ext uri="{FF2B5EF4-FFF2-40B4-BE49-F238E27FC236}">
                <a16:creationId xmlns:a16="http://schemas.microsoft.com/office/drawing/2014/main" id="{BBFFB28E-A142-4C48-8E6A-5AD6AEE7818C}"/>
              </a:ext>
            </a:extLst>
          </p:cNvPr>
          <p:cNvSpPr txBox="1"/>
          <p:nvPr/>
        </p:nvSpPr>
        <p:spPr>
          <a:xfrm>
            <a:off x="-166881" y="4901881"/>
            <a:ext cx="6812617" cy="461665"/>
          </a:xfrm>
          <a:prstGeom prst="rect">
            <a:avLst/>
          </a:prstGeom>
          <a:noFill/>
        </p:spPr>
        <p:txBody>
          <a:bodyPr wrap="square" rtlCol="0">
            <a:spAutoFit/>
          </a:bodyPr>
          <a:lstStyle/>
          <a:p>
            <a:pPr algn="ctr"/>
            <a:r>
              <a:rPr lang="en-US" sz="2400" dirty="0">
                <a:solidFill>
                  <a:schemeClr val="accent6">
                    <a:lumMod val="50000"/>
                  </a:schemeClr>
                </a:solidFill>
              </a:rPr>
              <a:t>Ans: How many hacks are there ?</a:t>
            </a:r>
          </a:p>
        </p:txBody>
      </p:sp>
      <p:sp>
        <p:nvSpPr>
          <p:cNvPr id="12" name="TextBox 17">
            <a:extLst>
              <a:ext uri="{FF2B5EF4-FFF2-40B4-BE49-F238E27FC236}">
                <a16:creationId xmlns:a16="http://schemas.microsoft.com/office/drawing/2014/main" id="{FDECB82F-3F97-46C5-B98D-EA4B78CD770E}"/>
              </a:ext>
            </a:extLst>
          </p:cNvPr>
          <p:cNvSpPr txBox="1"/>
          <p:nvPr/>
        </p:nvSpPr>
        <p:spPr>
          <a:xfrm>
            <a:off x="788575" y="5375923"/>
            <a:ext cx="6342744" cy="646331"/>
          </a:xfrm>
          <a:prstGeom prst="rect">
            <a:avLst/>
          </a:prstGeom>
          <a:noFill/>
        </p:spPr>
        <p:txBody>
          <a:bodyPr wrap="square" rtlCol="0">
            <a:spAutoFit/>
          </a:bodyPr>
          <a:lstStyle/>
          <a:p>
            <a:r>
              <a:rPr lang="en-US" dirty="0">
                <a:solidFill>
                  <a:schemeClr val="accent6">
                    <a:lumMod val="50000"/>
                  </a:schemeClr>
                </a:solidFill>
              </a:rPr>
              <a:t>By using Function </a:t>
            </a:r>
            <a:r>
              <a:rPr lang="en-US" dirty="0" err="1">
                <a:solidFill>
                  <a:schemeClr val="accent6">
                    <a:lumMod val="50000"/>
                  </a:schemeClr>
                </a:solidFill>
              </a:rPr>
              <a:t>Value_counts</a:t>
            </a:r>
            <a:r>
              <a:rPr lang="en-US" dirty="0">
                <a:solidFill>
                  <a:schemeClr val="accent6">
                    <a:lumMod val="50000"/>
                  </a:schemeClr>
                </a:solidFill>
              </a:rPr>
              <a:t> () </a:t>
            </a:r>
          </a:p>
          <a:p>
            <a:r>
              <a:rPr lang="en-US" dirty="0">
                <a:solidFill>
                  <a:schemeClr val="accent6">
                    <a:lumMod val="50000"/>
                  </a:schemeClr>
                </a:solidFill>
              </a:rPr>
              <a:t>I concluded happened 22788 hacks cases. </a:t>
            </a:r>
            <a:endParaRPr lang="ar-SA" dirty="0"/>
          </a:p>
        </p:txBody>
      </p:sp>
    </p:spTree>
    <p:extLst>
      <p:ext uri="{BB962C8B-B14F-4D97-AF65-F5344CB8AC3E}">
        <p14:creationId xmlns:p14="http://schemas.microsoft.com/office/powerpoint/2010/main" val="285021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sp>
        <p:nvSpPr>
          <p:cNvPr id="7" name="TextBox 17">
            <a:extLst>
              <a:ext uri="{FF2B5EF4-FFF2-40B4-BE49-F238E27FC236}">
                <a16:creationId xmlns:a16="http://schemas.microsoft.com/office/drawing/2014/main" id="{0735AC49-E128-439B-B072-AD57FCD0D5DE}"/>
              </a:ext>
            </a:extLst>
          </p:cNvPr>
          <p:cNvSpPr txBox="1"/>
          <p:nvPr/>
        </p:nvSpPr>
        <p:spPr>
          <a:xfrm>
            <a:off x="357809" y="1322304"/>
            <a:ext cx="6562044" cy="738664"/>
          </a:xfrm>
          <a:prstGeom prst="rect">
            <a:avLst/>
          </a:prstGeom>
          <a:noFill/>
        </p:spPr>
        <p:txBody>
          <a:bodyPr wrap="square" rtlCol="0">
            <a:spAutoFit/>
          </a:bodyPr>
          <a:lstStyle/>
          <a:p>
            <a:pPr algn="ctr"/>
            <a:r>
              <a:rPr lang="en-US" sz="2400" dirty="0">
                <a:solidFill>
                  <a:schemeClr val="accent6">
                    <a:lumMod val="50000"/>
                  </a:schemeClr>
                </a:solidFill>
              </a:rPr>
              <a:t>Ans: Which month has the most penetration?</a:t>
            </a:r>
          </a:p>
          <a:p>
            <a:pPr algn="ctr"/>
            <a:endParaRPr lang="ar-SA" dirty="0"/>
          </a:p>
        </p:txBody>
      </p:sp>
      <p:pic>
        <p:nvPicPr>
          <p:cNvPr id="4" name="صورة 3">
            <a:extLst>
              <a:ext uri="{FF2B5EF4-FFF2-40B4-BE49-F238E27FC236}">
                <a16:creationId xmlns:a16="http://schemas.microsoft.com/office/drawing/2014/main" id="{8F74AC43-9DBF-4F81-95CC-65B0A9E4F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909" y="-45728"/>
            <a:ext cx="5212091" cy="3474728"/>
          </a:xfrm>
          <a:prstGeom prst="rect">
            <a:avLst/>
          </a:prstGeom>
        </p:spPr>
      </p:pic>
      <p:sp>
        <p:nvSpPr>
          <p:cNvPr id="5" name="TextBox 17">
            <a:extLst>
              <a:ext uri="{FF2B5EF4-FFF2-40B4-BE49-F238E27FC236}">
                <a16:creationId xmlns:a16="http://schemas.microsoft.com/office/drawing/2014/main" id="{65D4D381-5DD7-4B97-AEFD-C8454AC0EF01}"/>
              </a:ext>
            </a:extLst>
          </p:cNvPr>
          <p:cNvSpPr txBox="1"/>
          <p:nvPr/>
        </p:nvSpPr>
        <p:spPr>
          <a:xfrm>
            <a:off x="525025" y="4427700"/>
            <a:ext cx="6333627" cy="1107996"/>
          </a:xfrm>
          <a:prstGeom prst="rect">
            <a:avLst/>
          </a:prstGeom>
          <a:noFill/>
        </p:spPr>
        <p:txBody>
          <a:bodyPr wrap="square" rtlCol="0">
            <a:spAutoFit/>
          </a:bodyPr>
          <a:lstStyle/>
          <a:p>
            <a:pPr algn="ctr"/>
            <a:r>
              <a:rPr lang="en-US" sz="2400" dirty="0">
                <a:solidFill>
                  <a:schemeClr val="accent6">
                    <a:lumMod val="50000"/>
                  </a:schemeClr>
                </a:solidFill>
              </a:rPr>
              <a:t>Ans: How long has there been no penetration of server? </a:t>
            </a:r>
          </a:p>
          <a:p>
            <a:pPr algn="ctr"/>
            <a:endParaRPr lang="ar-SA" dirty="0"/>
          </a:p>
        </p:txBody>
      </p:sp>
      <p:sp>
        <p:nvSpPr>
          <p:cNvPr id="6" name="Rectangle 7">
            <a:extLst>
              <a:ext uri="{FF2B5EF4-FFF2-40B4-BE49-F238E27FC236}">
                <a16:creationId xmlns:a16="http://schemas.microsoft.com/office/drawing/2014/main" id="{7175115C-4878-4A57-B12B-1987ADBB1EDC}"/>
              </a:ext>
            </a:extLst>
          </p:cNvPr>
          <p:cNvSpPr/>
          <p:nvPr/>
        </p:nvSpPr>
        <p:spPr>
          <a:xfrm>
            <a:off x="187494" y="4489226"/>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Rectangle 7">
            <a:extLst>
              <a:ext uri="{FF2B5EF4-FFF2-40B4-BE49-F238E27FC236}">
                <a16:creationId xmlns:a16="http://schemas.microsoft.com/office/drawing/2014/main" id="{AA03B6CA-694C-42F4-9D98-6F3D99C94311}"/>
              </a:ext>
            </a:extLst>
          </p:cNvPr>
          <p:cNvSpPr/>
          <p:nvPr/>
        </p:nvSpPr>
        <p:spPr>
          <a:xfrm>
            <a:off x="111529" y="1377226"/>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3" name="صورة 2">
            <a:extLst>
              <a:ext uri="{FF2B5EF4-FFF2-40B4-BE49-F238E27FC236}">
                <a16:creationId xmlns:a16="http://schemas.microsoft.com/office/drawing/2014/main" id="{A32808DE-6272-4851-9C3C-0B9DF9F77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853" y="3153126"/>
            <a:ext cx="5364457" cy="3657143"/>
          </a:xfrm>
          <a:prstGeom prst="rect">
            <a:avLst/>
          </a:prstGeom>
        </p:spPr>
      </p:pic>
    </p:spTree>
    <p:extLst>
      <p:ext uri="{BB962C8B-B14F-4D97-AF65-F5344CB8AC3E}">
        <p14:creationId xmlns:p14="http://schemas.microsoft.com/office/powerpoint/2010/main" val="8018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pic>
        <p:nvPicPr>
          <p:cNvPr id="3" name="صورة 2" descr="صورة تحتوي على شوجي, داخلي, نافذة, مرصوف&#10;&#10;تم إنشاء الوصف تلقائياً">
            <a:extLst>
              <a:ext uri="{FF2B5EF4-FFF2-40B4-BE49-F238E27FC236}">
                <a16:creationId xmlns:a16="http://schemas.microsoft.com/office/drawing/2014/main" id="{2392422F-D19F-4546-84A4-9B0BEEA60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827" y="1683023"/>
            <a:ext cx="5018537" cy="3466753"/>
          </a:xfrm>
          <a:prstGeom prst="rect">
            <a:avLst/>
          </a:prstGeom>
        </p:spPr>
      </p:pic>
      <p:pic>
        <p:nvPicPr>
          <p:cNvPr id="4" name="صورة 3">
            <a:extLst>
              <a:ext uri="{FF2B5EF4-FFF2-40B4-BE49-F238E27FC236}">
                <a16:creationId xmlns:a16="http://schemas.microsoft.com/office/drawing/2014/main" id="{DAB1204C-3E16-4948-9A9B-4A479042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65" y="1201212"/>
            <a:ext cx="6166525" cy="4111017"/>
          </a:xfrm>
          <a:prstGeom prst="rect">
            <a:avLst/>
          </a:prstGeom>
        </p:spPr>
      </p:pic>
      <p:sp>
        <p:nvSpPr>
          <p:cNvPr id="7" name="مربع نص 6">
            <a:extLst>
              <a:ext uri="{FF2B5EF4-FFF2-40B4-BE49-F238E27FC236}">
                <a16:creationId xmlns:a16="http://schemas.microsoft.com/office/drawing/2014/main" id="{C9507230-F777-4F5A-A412-BED667F81599}"/>
              </a:ext>
            </a:extLst>
          </p:cNvPr>
          <p:cNvSpPr txBox="1"/>
          <p:nvPr/>
        </p:nvSpPr>
        <p:spPr>
          <a:xfrm>
            <a:off x="957469" y="394358"/>
            <a:ext cx="6102626" cy="584775"/>
          </a:xfrm>
          <a:prstGeom prst="rect">
            <a:avLst/>
          </a:prstGeom>
          <a:noFill/>
        </p:spPr>
        <p:txBody>
          <a:bodyPr wrap="square">
            <a:spAutoFit/>
          </a:bodyPr>
          <a:lstStyle/>
          <a:p>
            <a:r>
              <a:rPr lang="en-US" sz="3200" dirty="0">
                <a:solidFill>
                  <a:schemeClr val="bg1">
                    <a:lumMod val="95000"/>
                  </a:schemeClr>
                </a:solidFill>
                <a:latin typeface="OpenSans"/>
              </a:rPr>
              <a:t>R</a:t>
            </a:r>
            <a:r>
              <a:rPr lang="en-US" sz="3200" b="0" i="0" dirty="0">
                <a:solidFill>
                  <a:schemeClr val="bg1">
                    <a:lumMod val="95000"/>
                  </a:schemeClr>
                </a:solidFill>
                <a:effectLst/>
                <a:latin typeface="OpenSans"/>
              </a:rPr>
              <a:t>elationships </a:t>
            </a:r>
            <a:r>
              <a:rPr lang="en-US" sz="3200" dirty="0">
                <a:solidFill>
                  <a:schemeClr val="bg1">
                    <a:lumMod val="95000"/>
                  </a:schemeClr>
                </a:solidFill>
                <a:latin typeface="OpenSans"/>
              </a:rPr>
              <a:t>I</a:t>
            </a:r>
            <a:r>
              <a:rPr lang="en-US" sz="3200" b="0" i="0" dirty="0">
                <a:solidFill>
                  <a:schemeClr val="bg1">
                    <a:lumMod val="95000"/>
                  </a:schemeClr>
                </a:solidFill>
                <a:effectLst/>
                <a:latin typeface="OpenSans"/>
              </a:rPr>
              <a:t>n </a:t>
            </a:r>
            <a:r>
              <a:rPr lang="en-US" sz="3200" dirty="0">
                <a:solidFill>
                  <a:schemeClr val="bg1">
                    <a:lumMod val="95000"/>
                  </a:schemeClr>
                </a:solidFill>
                <a:latin typeface="OpenSans"/>
              </a:rPr>
              <a:t>T</a:t>
            </a:r>
            <a:r>
              <a:rPr lang="en-US" sz="3200" b="0" i="0" dirty="0">
                <a:solidFill>
                  <a:schemeClr val="bg1">
                    <a:lumMod val="95000"/>
                  </a:schemeClr>
                </a:solidFill>
                <a:effectLst/>
                <a:latin typeface="OpenSans"/>
              </a:rPr>
              <a:t>he </a:t>
            </a:r>
            <a:r>
              <a:rPr lang="en-US" sz="3200" dirty="0">
                <a:solidFill>
                  <a:schemeClr val="bg1">
                    <a:lumMod val="95000"/>
                  </a:schemeClr>
                </a:solidFill>
                <a:latin typeface="OpenSans"/>
              </a:rPr>
              <a:t>D</a:t>
            </a:r>
            <a:r>
              <a:rPr lang="en-US" sz="3200" b="0" i="0" dirty="0">
                <a:solidFill>
                  <a:schemeClr val="bg1">
                    <a:lumMod val="95000"/>
                  </a:schemeClr>
                </a:solidFill>
                <a:effectLst/>
                <a:latin typeface="OpenSans"/>
              </a:rPr>
              <a:t>ata</a:t>
            </a:r>
            <a:endParaRPr lang="ar-SA" sz="3200" dirty="0">
              <a:solidFill>
                <a:schemeClr val="bg1">
                  <a:lumMod val="95000"/>
                </a:schemeClr>
              </a:solidFill>
            </a:endParaRPr>
          </a:p>
        </p:txBody>
      </p:sp>
    </p:spTree>
    <p:extLst>
      <p:ext uri="{BB962C8B-B14F-4D97-AF65-F5344CB8AC3E}">
        <p14:creationId xmlns:p14="http://schemas.microsoft.com/office/powerpoint/2010/main" val="5178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8676" y="347781"/>
            <a:ext cx="11573197" cy="724247"/>
          </a:xfrm>
        </p:spPr>
        <p:txBody>
          <a:bodyPr/>
          <a:lstStyle/>
          <a:p>
            <a:r>
              <a:rPr lang="en-US" sz="6000" b="1" dirty="0">
                <a:solidFill>
                  <a:schemeClr val="accent6">
                    <a:lumMod val="75000"/>
                  </a:schemeClr>
                </a:solidFill>
              </a:rPr>
              <a:t>Tools</a:t>
            </a:r>
            <a:endParaRPr lang="en-US" b="1" dirty="0">
              <a:solidFill>
                <a:schemeClr val="accent6">
                  <a:lumMod val="75000"/>
                </a:schemeClr>
              </a:solidFill>
            </a:endParaRPr>
          </a:p>
        </p:txBody>
      </p:sp>
      <p:sp>
        <p:nvSpPr>
          <p:cNvPr id="4" name="Right Arrow 5">
            <a:extLst>
              <a:ext uri="{FF2B5EF4-FFF2-40B4-BE49-F238E27FC236}">
                <a16:creationId xmlns:a16="http://schemas.microsoft.com/office/drawing/2014/main" id="{2D3A2FE2-0D42-4306-85F3-594E43B4A80E}"/>
              </a:ext>
            </a:extLst>
          </p:cNvPr>
          <p:cNvSpPr/>
          <p:nvPr/>
        </p:nvSpPr>
        <p:spPr>
          <a:xfrm rot="10800000" flipH="1">
            <a:off x="1841640" y="1934494"/>
            <a:ext cx="8508720" cy="936104"/>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54">
            <a:extLst>
              <a:ext uri="{FF2B5EF4-FFF2-40B4-BE49-F238E27FC236}">
                <a16:creationId xmlns:a16="http://schemas.microsoft.com/office/drawing/2014/main" id="{0FE2AFA6-2E28-44AA-BB33-59CD1A0C16BD}"/>
              </a:ext>
            </a:extLst>
          </p:cNvPr>
          <p:cNvSpPr/>
          <p:nvPr/>
        </p:nvSpPr>
        <p:spPr>
          <a:xfrm rot="10800000" flipH="1">
            <a:off x="1841640" y="2842506"/>
            <a:ext cx="7732566" cy="936104"/>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ight Arrow 55">
            <a:extLst>
              <a:ext uri="{FF2B5EF4-FFF2-40B4-BE49-F238E27FC236}">
                <a16:creationId xmlns:a16="http://schemas.microsoft.com/office/drawing/2014/main" id="{529F96B2-E360-4F4E-B593-6CD9AC6832DF}"/>
              </a:ext>
            </a:extLst>
          </p:cNvPr>
          <p:cNvSpPr/>
          <p:nvPr/>
        </p:nvSpPr>
        <p:spPr>
          <a:xfrm rot="10800000" flipH="1">
            <a:off x="1841640" y="3844600"/>
            <a:ext cx="6961666" cy="936104"/>
          </a:xfrm>
          <a:prstGeom prst="rightArrow">
            <a:avLst>
              <a:gd name="adj1" fmla="val 66050"/>
              <a:gd name="adj2" fmla="val 756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10">
            <a:extLst>
              <a:ext uri="{FF2B5EF4-FFF2-40B4-BE49-F238E27FC236}">
                <a16:creationId xmlns:a16="http://schemas.microsoft.com/office/drawing/2014/main" id="{E498D977-C1BF-4D7E-B9EF-F9E26920546C}"/>
              </a:ext>
            </a:extLst>
          </p:cNvPr>
          <p:cNvGrpSpPr/>
          <p:nvPr/>
        </p:nvGrpSpPr>
        <p:grpSpPr>
          <a:xfrm>
            <a:off x="1841640" y="2224878"/>
            <a:ext cx="7120095" cy="385035"/>
            <a:chOff x="5044278" y="1922367"/>
            <a:chExt cx="4993555" cy="385035"/>
          </a:xfrm>
        </p:grpSpPr>
        <p:sp>
          <p:nvSpPr>
            <p:cNvPr id="12" name="TextBox 11">
              <a:extLst>
                <a:ext uri="{FF2B5EF4-FFF2-40B4-BE49-F238E27FC236}">
                  <a16:creationId xmlns:a16="http://schemas.microsoft.com/office/drawing/2014/main" id="{A7C26C78-040E-4D7A-84E3-B8736381DACF}"/>
                </a:ext>
              </a:extLst>
            </p:cNvPr>
            <p:cNvSpPr txBox="1"/>
            <p:nvPr/>
          </p:nvSpPr>
          <p:spPr>
            <a:xfrm>
              <a:off x="6552855" y="1938070"/>
              <a:ext cx="3484978" cy="369332"/>
            </a:xfrm>
            <a:prstGeom prst="rect">
              <a:avLst/>
            </a:prstGeom>
            <a:noFill/>
          </p:spPr>
          <p:txBody>
            <a:bodyPr wrap="square" rtlCol="0">
              <a:spAutoFit/>
            </a:bodyPr>
            <a:lstStyle/>
            <a:p>
              <a:r>
                <a:rPr lang="en-US" altLang="ko-KR" b="1" dirty="0">
                  <a:solidFill>
                    <a:schemeClr val="bg1"/>
                  </a:solidFill>
                  <a:ea typeface="HY견명조" pitchFamily="18" charset="-127"/>
                  <a:cs typeface="Arial" pitchFamily="34" charset="0"/>
                </a:rPr>
                <a:t>Pandas</a:t>
              </a:r>
              <a:endParaRPr lang="ko-KR" altLang="en-US" b="1" dirty="0">
                <a:solidFill>
                  <a:schemeClr val="bg1"/>
                </a:solidFill>
                <a:cs typeface="Arial" pitchFamily="34" charset="0"/>
              </a:endParaRPr>
            </a:p>
          </p:txBody>
        </p:sp>
        <p:sp>
          <p:nvSpPr>
            <p:cNvPr id="13" name="TextBox 12">
              <a:extLst>
                <a:ext uri="{FF2B5EF4-FFF2-40B4-BE49-F238E27FC236}">
                  <a16:creationId xmlns:a16="http://schemas.microsoft.com/office/drawing/2014/main" id="{A8235F85-A676-4B6F-9F88-8F95AFBF2498}"/>
                </a:ext>
              </a:extLst>
            </p:cNvPr>
            <p:cNvSpPr txBox="1"/>
            <p:nvPr/>
          </p:nvSpPr>
          <p:spPr>
            <a:xfrm>
              <a:off x="5044278" y="1922367"/>
              <a:ext cx="3484978" cy="369332"/>
            </a:xfrm>
            <a:prstGeom prst="rect">
              <a:avLst/>
            </a:prstGeom>
            <a:noFill/>
          </p:spPr>
          <p:txBody>
            <a:bodyPr wrap="square" rtlCol="0">
              <a:spAutoFit/>
            </a:bodyPr>
            <a:lstStyle/>
            <a:p>
              <a:r>
                <a:rPr lang="en-US" altLang="ko-KR" b="1" dirty="0">
                  <a:solidFill>
                    <a:schemeClr val="accent6">
                      <a:lumMod val="50000"/>
                    </a:schemeClr>
                  </a:solidFill>
                  <a:cs typeface="Arial" pitchFamily="34" charset="0"/>
                </a:rPr>
                <a:t>Data</a:t>
              </a:r>
              <a:r>
                <a:rPr lang="en-US" altLang="ko-KR" b="1" dirty="0">
                  <a:solidFill>
                    <a:schemeClr val="bg1"/>
                  </a:solidFill>
                  <a:cs typeface="Arial" pitchFamily="34" charset="0"/>
                </a:rPr>
                <a:t> </a:t>
              </a:r>
              <a:r>
                <a:rPr lang="en-US" altLang="ko-KR" b="1" dirty="0">
                  <a:solidFill>
                    <a:schemeClr val="accent6">
                      <a:lumMod val="50000"/>
                    </a:schemeClr>
                  </a:solidFill>
                  <a:cs typeface="Arial" pitchFamily="34" charset="0"/>
                </a:rPr>
                <a:t>Processing</a:t>
              </a:r>
              <a:endParaRPr lang="ko-KR" altLang="en-US" b="1" dirty="0">
                <a:solidFill>
                  <a:schemeClr val="accent6">
                    <a:lumMod val="50000"/>
                  </a:schemeClr>
                </a:solidFill>
                <a:cs typeface="Arial" pitchFamily="34" charset="0"/>
              </a:endParaRPr>
            </a:p>
          </p:txBody>
        </p:sp>
      </p:grpSp>
      <p:sp>
        <p:nvSpPr>
          <p:cNvPr id="27" name="Rounded Rectangle 7">
            <a:extLst>
              <a:ext uri="{FF2B5EF4-FFF2-40B4-BE49-F238E27FC236}">
                <a16:creationId xmlns:a16="http://schemas.microsoft.com/office/drawing/2014/main" id="{23D9B8A2-5666-4684-8A5C-67DD679BD4ED}"/>
              </a:ext>
            </a:extLst>
          </p:cNvPr>
          <p:cNvSpPr/>
          <p:nvPr/>
        </p:nvSpPr>
        <p:spPr>
          <a:xfrm>
            <a:off x="1138200" y="2101907"/>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TextBox 12">
            <a:extLst>
              <a:ext uri="{FF2B5EF4-FFF2-40B4-BE49-F238E27FC236}">
                <a16:creationId xmlns:a16="http://schemas.microsoft.com/office/drawing/2014/main" id="{710E5ED9-78E0-41D2-BE63-BFF39AFB22EA}"/>
              </a:ext>
            </a:extLst>
          </p:cNvPr>
          <p:cNvSpPr txBox="1"/>
          <p:nvPr/>
        </p:nvSpPr>
        <p:spPr>
          <a:xfrm>
            <a:off x="1878317" y="3121064"/>
            <a:ext cx="4969080" cy="369332"/>
          </a:xfrm>
          <a:prstGeom prst="rect">
            <a:avLst/>
          </a:prstGeom>
          <a:noFill/>
        </p:spPr>
        <p:txBody>
          <a:bodyPr wrap="square" rtlCol="0">
            <a:spAutoFit/>
          </a:bodyPr>
          <a:lstStyle/>
          <a:p>
            <a:r>
              <a:rPr lang="en-US" altLang="ko-KR" b="1" dirty="0">
                <a:solidFill>
                  <a:schemeClr val="accent6">
                    <a:lumMod val="50000"/>
                  </a:schemeClr>
                </a:solidFill>
                <a:cs typeface="Arial" pitchFamily="34" charset="0"/>
              </a:rPr>
              <a:t>Visualization  </a:t>
            </a:r>
            <a:endParaRPr lang="ko-KR" altLang="en-US" b="1" dirty="0">
              <a:solidFill>
                <a:schemeClr val="accent6">
                  <a:lumMod val="50000"/>
                </a:schemeClr>
              </a:solidFill>
              <a:cs typeface="Arial" pitchFamily="34" charset="0"/>
            </a:endParaRPr>
          </a:p>
        </p:txBody>
      </p:sp>
      <p:sp>
        <p:nvSpPr>
          <p:cNvPr id="31" name="TextBox 11">
            <a:extLst>
              <a:ext uri="{FF2B5EF4-FFF2-40B4-BE49-F238E27FC236}">
                <a16:creationId xmlns:a16="http://schemas.microsoft.com/office/drawing/2014/main" id="{33261B90-3127-471E-B011-B40E4469D2E1}"/>
              </a:ext>
            </a:extLst>
          </p:cNvPr>
          <p:cNvSpPr txBox="1"/>
          <p:nvPr/>
        </p:nvSpPr>
        <p:spPr>
          <a:xfrm>
            <a:off x="3992655" y="3099562"/>
            <a:ext cx="4969080" cy="369332"/>
          </a:xfrm>
          <a:prstGeom prst="rect">
            <a:avLst/>
          </a:prstGeom>
          <a:noFill/>
        </p:spPr>
        <p:txBody>
          <a:bodyPr wrap="square" rtlCol="0">
            <a:spAutoFit/>
          </a:bodyPr>
          <a:lstStyle/>
          <a:p>
            <a:r>
              <a:rPr lang="en-US" altLang="ko-KR" b="1" dirty="0">
                <a:solidFill>
                  <a:schemeClr val="bg1"/>
                </a:solidFill>
                <a:ea typeface="HY견명조" pitchFamily="18" charset="-127"/>
                <a:cs typeface="Arial" pitchFamily="34" charset="0"/>
              </a:rPr>
              <a:t>Matplotlib , Seaborn</a:t>
            </a:r>
            <a:endParaRPr lang="ko-KR" altLang="en-US" b="1" dirty="0">
              <a:solidFill>
                <a:schemeClr val="bg1"/>
              </a:solidFill>
              <a:cs typeface="Arial" pitchFamily="34" charset="0"/>
            </a:endParaRPr>
          </a:p>
        </p:txBody>
      </p:sp>
      <p:sp>
        <p:nvSpPr>
          <p:cNvPr id="33" name="مربع نص 32">
            <a:extLst>
              <a:ext uri="{FF2B5EF4-FFF2-40B4-BE49-F238E27FC236}">
                <a16:creationId xmlns:a16="http://schemas.microsoft.com/office/drawing/2014/main" id="{5C024140-09CC-4216-BC94-204C4ACE6025}"/>
              </a:ext>
            </a:extLst>
          </p:cNvPr>
          <p:cNvSpPr txBox="1"/>
          <p:nvPr/>
        </p:nvSpPr>
        <p:spPr>
          <a:xfrm>
            <a:off x="1828831" y="4127986"/>
            <a:ext cx="6212114" cy="369332"/>
          </a:xfrm>
          <a:prstGeom prst="rect">
            <a:avLst/>
          </a:prstGeom>
          <a:noFill/>
        </p:spPr>
        <p:txBody>
          <a:bodyPr wrap="square">
            <a:spAutoFit/>
          </a:bodyPr>
          <a:lstStyle/>
          <a:p>
            <a:r>
              <a:rPr lang="en-US" b="1" dirty="0" err="1">
                <a:solidFill>
                  <a:schemeClr val="bg1"/>
                </a:solidFill>
              </a:rPr>
              <a:t>Jupyter</a:t>
            </a:r>
            <a:r>
              <a:rPr lang="en-US" dirty="0">
                <a:solidFill>
                  <a:schemeClr val="bg1"/>
                </a:solidFill>
              </a:rPr>
              <a:t> notebook for its execution. </a:t>
            </a:r>
            <a:endParaRPr lang="ar-SA" dirty="0">
              <a:solidFill>
                <a:schemeClr val="bg1"/>
              </a:solidFill>
            </a:endParaRPr>
          </a:p>
        </p:txBody>
      </p:sp>
      <p:sp>
        <p:nvSpPr>
          <p:cNvPr id="14" name="Rectangle 4">
            <a:extLst>
              <a:ext uri="{FF2B5EF4-FFF2-40B4-BE49-F238E27FC236}">
                <a16:creationId xmlns:a16="http://schemas.microsoft.com/office/drawing/2014/main" id="{FBAA7218-C01D-4012-B387-71041AB46BBC}"/>
              </a:ext>
            </a:extLst>
          </p:cNvPr>
          <p:cNvSpPr>
            <a:spLocks noChangeAspect="1"/>
          </p:cNvSpPr>
          <p:nvPr/>
        </p:nvSpPr>
        <p:spPr>
          <a:xfrm rot="5400000" flipH="1">
            <a:off x="4196833" y="342119"/>
            <a:ext cx="258694" cy="716772"/>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rgbClr val="78BC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5" name="Rectangle 4">
            <a:extLst>
              <a:ext uri="{FF2B5EF4-FFF2-40B4-BE49-F238E27FC236}">
                <a16:creationId xmlns:a16="http://schemas.microsoft.com/office/drawing/2014/main" id="{EE52745B-373A-4E28-B6A1-565E50B76DE7}"/>
              </a:ext>
            </a:extLst>
          </p:cNvPr>
          <p:cNvSpPr>
            <a:spLocks noChangeAspect="1"/>
          </p:cNvSpPr>
          <p:nvPr/>
        </p:nvSpPr>
        <p:spPr>
          <a:xfrm flipH="1">
            <a:off x="4196833" y="347405"/>
            <a:ext cx="258694" cy="716772"/>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rgbClr val="78BC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38272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0"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47E2A2-80C5-4050-946D-2423EA7FB990}"/>
              </a:ext>
            </a:extLst>
          </p:cNvPr>
          <p:cNvSpPr txBox="1"/>
          <p:nvPr/>
        </p:nvSpPr>
        <p:spPr>
          <a:xfrm>
            <a:off x="-1393373" y="154148"/>
            <a:ext cx="4470401" cy="1815882"/>
          </a:xfrm>
          <a:prstGeom prst="rect">
            <a:avLst/>
          </a:prstGeom>
          <a:noFill/>
        </p:spPr>
        <p:txBody>
          <a:bodyPr wrap="square" lIns="108000" rIns="108000" rtlCol="0">
            <a:spAutoFit/>
          </a:bodyPr>
          <a:lstStyle/>
          <a:p>
            <a:pPr algn="r"/>
            <a:r>
              <a:rPr lang="en-US" sz="4000" b="1" dirty="0">
                <a:solidFill>
                  <a:schemeClr val="accent2">
                    <a:lumMod val="75000"/>
                  </a:schemeClr>
                </a:solidFill>
              </a:rPr>
              <a:t>References</a:t>
            </a:r>
            <a:r>
              <a:rPr lang="en-US" sz="4000" b="1" dirty="0">
                <a:solidFill>
                  <a:schemeClr val="accent1">
                    <a:lumMod val="60000"/>
                    <a:lumOff val="40000"/>
                  </a:schemeClr>
                </a:solidFill>
              </a:rPr>
              <a:t> </a:t>
            </a:r>
            <a:endParaRPr lang="en-US" sz="4000" dirty="0">
              <a:solidFill>
                <a:schemeClr val="accent1">
                  <a:lumMod val="60000"/>
                  <a:lumOff val="40000"/>
                </a:schemeClr>
              </a:solidFill>
            </a:endParaRPr>
          </a:p>
          <a:p>
            <a:pPr algn="r"/>
            <a:endParaRPr lang="ko-KR" altLang="en-US" sz="7200" b="1" dirty="0">
              <a:solidFill>
                <a:schemeClr val="accent1">
                  <a:lumMod val="60000"/>
                  <a:lumOff val="40000"/>
                </a:schemeClr>
              </a:solidFill>
              <a:cs typeface="Arial" pitchFamily="34" charset="0"/>
            </a:endParaRPr>
          </a:p>
        </p:txBody>
      </p:sp>
      <p:sp>
        <p:nvSpPr>
          <p:cNvPr id="20" name="مربع نص 19">
            <a:extLst>
              <a:ext uri="{FF2B5EF4-FFF2-40B4-BE49-F238E27FC236}">
                <a16:creationId xmlns:a16="http://schemas.microsoft.com/office/drawing/2014/main" id="{85AD3219-B5DD-48D4-97D5-C4C46A475269}"/>
              </a:ext>
            </a:extLst>
          </p:cNvPr>
          <p:cNvSpPr txBox="1"/>
          <p:nvPr/>
        </p:nvSpPr>
        <p:spPr>
          <a:xfrm>
            <a:off x="0" y="1279804"/>
            <a:ext cx="7112000" cy="369332"/>
          </a:xfrm>
          <a:prstGeom prst="rect">
            <a:avLst/>
          </a:prstGeom>
          <a:noFill/>
        </p:spPr>
        <p:txBody>
          <a:bodyPr wrap="square">
            <a:spAutoFit/>
          </a:bodyPr>
          <a:lstStyle/>
          <a:p>
            <a:r>
              <a:rPr lang="ar-SA" dirty="0">
                <a:solidFill>
                  <a:srgbClr val="A4C1B0"/>
                </a:solidFill>
              </a:rPr>
              <a:t>  </a:t>
            </a:r>
            <a:r>
              <a:rPr lang="en-US" dirty="0">
                <a:solidFill>
                  <a:srgbClr val="A4C1B0"/>
                </a:solidFill>
              </a:rPr>
              <a:t>[1]</a:t>
            </a:r>
            <a:r>
              <a:rPr lang="ar-SA" dirty="0">
                <a:solidFill>
                  <a:srgbClr val="A4C1B0"/>
                </a:solidFill>
              </a:rPr>
              <a:t> https://www.kaggle.com/lplenka/malicious-server-hack</a:t>
            </a:r>
          </a:p>
        </p:txBody>
      </p:sp>
      <p:pic>
        <p:nvPicPr>
          <p:cNvPr id="4" name="Picture 2" descr="Kaggle: Your Machine Learning and Data Science Community">
            <a:hlinkClick r:id="rId2"/>
            <a:extLst>
              <a:ext uri="{FF2B5EF4-FFF2-40B4-BE49-F238E27FC236}">
                <a16:creationId xmlns:a16="http://schemas.microsoft.com/office/drawing/2014/main" id="{BB3027C5-7D0C-41EE-A361-C6E5E76AC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333" y="1293056"/>
            <a:ext cx="1543334" cy="38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0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877758-0130-4B47-B37B-2645E0648265}"/>
              </a:ext>
            </a:extLst>
          </p:cNvPr>
          <p:cNvGrpSpPr/>
          <p:nvPr/>
        </p:nvGrpSpPr>
        <p:grpSpPr>
          <a:xfrm>
            <a:off x="6096000" y="1344319"/>
            <a:ext cx="4912002" cy="1200329"/>
            <a:chOff x="756138" y="1100479"/>
            <a:chExt cx="4912002" cy="1200329"/>
          </a:xfrm>
        </p:grpSpPr>
        <p:sp>
          <p:nvSpPr>
            <p:cNvPr id="6" name="TextBox 5">
              <a:extLst>
                <a:ext uri="{FF2B5EF4-FFF2-40B4-BE49-F238E27FC236}">
                  <a16:creationId xmlns:a16="http://schemas.microsoft.com/office/drawing/2014/main" id="{2947E2A2-80C5-4050-946D-2423EA7FB99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sp>
          <p:nvSpPr>
            <p:cNvPr id="8" name="TextBox 7">
              <a:extLst>
                <a:ext uri="{FF2B5EF4-FFF2-40B4-BE49-F238E27FC236}">
                  <a16:creationId xmlns:a16="http://schemas.microsoft.com/office/drawing/2014/main" id="{ABEF3D05-DBED-477E-AB55-60CAC33E919F}"/>
                </a:ext>
              </a:extLst>
            </p:cNvPr>
            <p:cNvSpPr txBox="1"/>
            <p:nvPr/>
          </p:nvSpPr>
          <p:spPr>
            <a:xfrm>
              <a:off x="1826869" y="1490000"/>
              <a:ext cx="3841271" cy="461665"/>
            </a:xfrm>
            <a:prstGeom prst="rect">
              <a:avLst/>
            </a:prstGeom>
            <a:noFill/>
          </p:spPr>
          <p:txBody>
            <a:bodyPr wrap="square" lIns="108000" rIns="108000" rtlCol="0">
              <a:spAutoFit/>
            </a:bodyPr>
            <a:lstStyle/>
            <a:p>
              <a:endParaRPr lang="ko-KR" altLang="en-US" sz="2400" dirty="0">
                <a:solidFill>
                  <a:schemeClr val="accent2">
                    <a:lumMod val="75000"/>
                  </a:schemeClr>
                </a:solidFill>
                <a:cs typeface="Arial" pitchFamily="34" charset="0"/>
              </a:endParaRPr>
            </a:p>
          </p:txBody>
        </p:sp>
      </p:grpSp>
      <p:grpSp>
        <p:nvGrpSpPr>
          <p:cNvPr id="10" name="Group 9">
            <a:extLst>
              <a:ext uri="{FF2B5EF4-FFF2-40B4-BE49-F238E27FC236}">
                <a16:creationId xmlns:a16="http://schemas.microsoft.com/office/drawing/2014/main" id="{DE430930-E28C-4495-AA16-BE8B4280B144}"/>
              </a:ext>
            </a:extLst>
          </p:cNvPr>
          <p:cNvGrpSpPr/>
          <p:nvPr/>
        </p:nvGrpSpPr>
        <p:grpSpPr>
          <a:xfrm>
            <a:off x="6096000" y="2866843"/>
            <a:ext cx="4815287" cy="1431781"/>
            <a:chOff x="756138" y="869027"/>
            <a:chExt cx="4815287" cy="1431781"/>
          </a:xfrm>
        </p:grpSpPr>
        <p:sp>
          <p:nvSpPr>
            <p:cNvPr id="11" name="TextBox 10">
              <a:extLst>
                <a:ext uri="{FF2B5EF4-FFF2-40B4-BE49-F238E27FC236}">
                  <a16:creationId xmlns:a16="http://schemas.microsoft.com/office/drawing/2014/main" id="{D4042D83-6D94-4C7D-AF7E-6001991A5C32}"/>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2">
                      <a:alpha val="40000"/>
                    </a:schemeClr>
                  </a:solidFill>
                  <a:cs typeface="Arial" pitchFamily="34" charset="0"/>
                </a:rPr>
                <a:t>02</a:t>
              </a:r>
              <a:endParaRPr lang="ko-KR" altLang="en-US" sz="7200" b="1" dirty="0">
                <a:solidFill>
                  <a:schemeClr val="accent2">
                    <a:alpha val="40000"/>
                  </a:schemeClr>
                </a:solidFill>
                <a:cs typeface="Arial" pitchFamily="34" charset="0"/>
              </a:endParaRPr>
            </a:p>
          </p:txBody>
        </p:sp>
        <p:sp>
          <p:nvSpPr>
            <p:cNvPr id="13" name="TextBox 12">
              <a:extLst>
                <a:ext uri="{FF2B5EF4-FFF2-40B4-BE49-F238E27FC236}">
                  <a16:creationId xmlns:a16="http://schemas.microsoft.com/office/drawing/2014/main" id="{56F5094A-1E53-4834-909E-E39252592B06}"/>
                </a:ext>
              </a:extLst>
            </p:cNvPr>
            <p:cNvSpPr txBox="1"/>
            <p:nvPr/>
          </p:nvSpPr>
          <p:spPr>
            <a:xfrm>
              <a:off x="1730154" y="869027"/>
              <a:ext cx="3841271"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grpSp>
      <p:sp>
        <p:nvSpPr>
          <p:cNvPr id="16" name="TextBox 15">
            <a:extLst>
              <a:ext uri="{FF2B5EF4-FFF2-40B4-BE49-F238E27FC236}">
                <a16:creationId xmlns:a16="http://schemas.microsoft.com/office/drawing/2014/main" id="{6290E45A-078D-4537-9792-CA96313E8A83}"/>
              </a:ext>
            </a:extLst>
          </p:cNvPr>
          <p:cNvSpPr txBox="1"/>
          <p:nvPr/>
        </p:nvSpPr>
        <p:spPr>
          <a:xfrm>
            <a:off x="6096000" y="4852271"/>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
        <p:nvSpPr>
          <p:cNvPr id="20" name="مربع نص 19">
            <a:extLst>
              <a:ext uri="{FF2B5EF4-FFF2-40B4-BE49-F238E27FC236}">
                <a16:creationId xmlns:a16="http://schemas.microsoft.com/office/drawing/2014/main" id="{AF6A4AC4-DF5F-41E4-9DDB-CAE4CB2EC823}"/>
              </a:ext>
            </a:extLst>
          </p:cNvPr>
          <p:cNvSpPr txBox="1"/>
          <p:nvPr/>
        </p:nvSpPr>
        <p:spPr>
          <a:xfrm>
            <a:off x="7388103" y="5221602"/>
            <a:ext cx="6096000" cy="461665"/>
          </a:xfrm>
          <a:prstGeom prst="rect">
            <a:avLst/>
          </a:prstGeom>
          <a:noFill/>
        </p:spPr>
        <p:txBody>
          <a:bodyPr wrap="square">
            <a:spAutoFit/>
          </a:bodyPr>
          <a:lstStyle/>
          <a:p>
            <a:r>
              <a:rPr lang="en-US" sz="2400" dirty="0">
                <a:solidFill>
                  <a:schemeClr val="accent2">
                    <a:lumMod val="75000"/>
                  </a:schemeClr>
                </a:solidFill>
              </a:rPr>
              <a:t>References</a:t>
            </a:r>
            <a:endParaRPr lang="ar-SA" dirty="0"/>
          </a:p>
        </p:txBody>
      </p:sp>
      <p:sp>
        <p:nvSpPr>
          <p:cNvPr id="22" name="مربع نص 21">
            <a:extLst>
              <a:ext uri="{FF2B5EF4-FFF2-40B4-BE49-F238E27FC236}">
                <a16:creationId xmlns:a16="http://schemas.microsoft.com/office/drawing/2014/main" id="{072121FF-E7C5-4564-81F2-7747339FF53E}"/>
              </a:ext>
            </a:extLst>
          </p:cNvPr>
          <p:cNvSpPr txBox="1"/>
          <p:nvPr/>
        </p:nvSpPr>
        <p:spPr>
          <a:xfrm>
            <a:off x="7388103" y="1800300"/>
            <a:ext cx="6096000" cy="461665"/>
          </a:xfrm>
          <a:prstGeom prst="rect">
            <a:avLst/>
          </a:prstGeom>
          <a:noFill/>
        </p:spPr>
        <p:txBody>
          <a:bodyPr wrap="square">
            <a:spAutoFit/>
          </a:bodyPr>
          <a:lstStyle/>
          <a:p>
            <a:r>
              <a:rPr lang="en-US" sz="2400" dirty="0">
                <a:solidFill>
                  <a:schemeClr val="accent2">
                    <a:lumMod val="75000"/>
                  </a:schemeClr>
                </a:solidFill>
              </a:rPr>
              <a:t>Introduction</a:t>
            </a:r>
            <a:endParaRPr lang="ar-SA" dirty="0"/>
          </a:p>
        </p:txBody>
      </p:sp>
      <p:sp>
        <p:nvSpPr>
          <p:cNvPr id="25" name="مربع نص 24">
            <a:extLst>
              <a:ext uri="{FF2B5EF4-FFF2-40B4-BE49-F238E27FC236}">
                <a16:creationId xmlns:a16="http://schemas.microsoft.com/office/drawing/2014/main" id="{94DDB89B-42ED-4A31-B875-1127656CE83F}"/>
              </a:ext>
            </a:extLst>
          </p:cNvPr>
          <p:cNvSpPr txBox="1"/>
          <p:nvPr/>
        </p:nvSpPr>
        <p:spPr>
          <a:xfrm>
            <a:off x="7426035" y="3496293"/>
            <a:ext cx="6096000" cy="461665"/>
          </a:xfrm>
          <a:prstGeom prst="rect">
            <a:avLst/>
          </a:prstGeom>
          <a:noFill/>
        </p:spPr>
        <p:txBody>
          <a:bodyPr wrap="square">
            <a:spAutoFit/>
          </a:bodyPr>
          <a:lstStyle/>
          <a:p>
            <a:r>
              <a:rPr lang="en-US" sz="2400" dirty="0">
                <a:solidFill>
                  <a:schemeClr val="accent2">
                    <a:lumMod val="75000"/>
                  </a:schemeClr>
                </a:solidFill>
              </a:rPr>
              <a:t>Data Analysis</a:t>
            </a:r>
            <a:endParaRPr lang="ar-SA" dirty="0"/>
          </a:p>
        </p:txBody>
      </p:sp>
    </p:spTree>
    <p:extLst>
      <p:ext uri="{BB962C8B-B14F-4D97-AF65-F5344CB8AC3E}">
        <p14:creationId xmlns:p14="http://schemas.microsoft.com/office/powerpoint/2010/main" val="3784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1229811" y="1025445"/>
            <a:ext cx="9154300" cy="592726"/>
          </a:xfrm>
        </p:spPr>
        <p:txBody>
          <a:bodyPr/>
          <a:lstStyle/>
          <a:p>
            <a:r>
              <a:rPr lang="en-US" sz="2800" dirty="0">
                <a:solidFill>
                  <a:schemeClr val="accent6">
                    <a:lumMod val="50000"/>
                  </a:schemeClr>
                </a:solidFill>
              </a:rPr>
              <a:t>Data Science Process</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accent5">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id="{111150F9-7F06-4C77-8B30-44A86B25F715}"/>
              </a:ext>
            </a:extLst>
          </p:cNvPr>
          <p:cNvSpPr/>
          <p:nvPr/>
        </p:nvSpPr>
        <p:spPr>
          <a:xfrm flipH="1">
            <a:off x="1476455" y="3787396"/>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977243" y="420152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026F05CD-7226-4C62-A7AB-BA6F07FF54BB}"/>
              </a:ext>
            </a:extLst>
          </p:cNvPr>
          <p:cNvSpPr txBox="1"/>
          <p:nvPr/>
        </p:nvSpPr>
        <p:spPr>
          <a:xfrm>
            <a:off x="949611" y="4968664"/>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Define The Goal</a:t>
            </a:r>
            <a:endParaRPr lang="ko-KR" altLang="en-US" sz="2000" b="1" dirty="0">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977243" y="3321737"/>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1</a:t>
            </a:r>
            <a:endParaRPr lang="ko-KR" altLang="en-US" sz="1600" b="1" dirty="0">
              <a:solidFill>
                <a:schemeClr val="tx1">
                  <a:lumMod val="65000"/>
                  <a:lumOff val="35000"/>
                </a:schemeClr>
              </a:solidFill>
              <a:latin typeface="Calibri" pitchFamily="34" charset="0"/>
              <a:cs typeface="Calibri"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5941515" y="3780101"/>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5430463" y="4196500"/>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BDF17BBB-4ADB-452F-923D-01483892C64B}"/>
              </a:ext>
            </a:extLst>
          </p:cNvPr>
          <p:cNvSpPr txBox="1"/>
          <p:nvPr/>
        </p:nvSpPr>
        <p:spPr>
          <a:xfrm>
            <a:off x="5414670" y="5027839"/>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Clean</a:t>
            </a:r>
          </a:p>
          <a:p>
            <a:pPr algn="ctr"/>
            <a:r>
              <a:rPr lang="en-US" altLang="ko-KR" sz="2000" b="1" dirty="0">
                <a:solidFill>
                  <a:schemeClr val="bg1"/>
                </a:solidFill>
                <a:latin typeface="Calibri" pitchFamily="34" charset="0"/>
                <a:cs typeface="Calibri" pitchFamily="34" charset="0"/>
              </a:rPr>
              <a:t> The Data</a:t>
            </a:r>
            <a:endParaRPr lang="ko-KR" altLang="en-US" sz="2000" b="1" dirty="0">
              <a:solidFill>
                <a:schemeClr val="bg1"/>
              </a:solidFill>
              <a:latin typeface="Calibri" pitchFamily="34" charset="0"/>
              <a:cs typeface="Calibri" pitchFamily="34" charset="0"/>
            </a:endParaRPr>
          </a:p>
        </p:txBody>
      </p:sp>
      <p:sp>
        <p:nvSpPr>
          <p:cNvPr id="15" name="TextBox 14">
            <a:extLst>
              <a:ext uri="{FF2B5EF4-FFF2-40B4-BE49-F238E27FC236}">
                <a16:creationId xmlns:a16="http://schemas.microsoft.com/office/drawing/2014/main" id="{2479A752-0D5F-4169-943B-697ABBB10780}"/>
              </a:ext>
            </a:extLst>
          </p:cNvPr>
          <p:cNvSpPr txBox="1"/>
          <p:nvPr/>
        </p:nvSpPr>
        <p:spPr>
          <a:xfrm>
            <a:off x="5442303" y="3314443"/>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3</a:t>
            </a:r>
            <a:endParaRPr lang="ko-KR" altLang="en-US" sz="1600" b="1" dirty="0">
              <a:solidFill>
                <a:schemeClr val="tx1">
                  <a:lumMod val="65000"/>
                  <a:lumOff val="35000"/>
                </a:schemeClr>
              </a:solidFill>
              <a:latin typeface="Calibri" pitchFamily="34" charset="0"/>
              <a:cs typeface="Calibri" pitchFamily="34" charset="0"/>
            </a:endParaRPr>
          </a:p>
        </p:txBody>
      </p:sp>
      <p:sp>
        <p:nvSpPr>
          <p:cNvPr id="16" name="Oval 15">
            <a:extLst>
              <a:ext uri="{FF2B5EF4-FFF2-40B4-BE49-F238E27FC236}">
                <a16:creationId xmlns:a16="http://schemas.microsoft.com/office/drawing/2014/main" id="{519F6B78-9CF0-4E2C-B385-C1EA691BE863}"/>
              </a:ext>
            </a:extLst>
          </p:cNvPr>
          <p:cNvSpPr/>
          <p:nvPr/>
        </p:nvSpPr>
        <p:spPr>
          <a:xfrm flipH="1">
            <a:off x="10406573" y="3785434"/>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7" name="Rounded Rectangle 8">
            <a:extLst>
              <a:ext uri="{FF2B5EF4-FFF2-40B4-BE49-F238E27FC236}">
                <a16:creationId xmlns:a16="http://schemas.microsoft.com/office/drawing/2014/main" id="{7F113D51-73BE-4F3F-831B-32EBECB4F6EA}"/>
              </a:ext>
            </a:extLst>
          </p:cNvPr>
          <p:cNvSpPr/>
          <p:nvPr/>
        </p:nvSpPr>
        <p:spPr>
          <a:xfrm>
            <a:off x="9907361" y="420152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TextBox 18">
            <a:extLst>
              <a:ext uri="{FF2B5EF4-FFF2-40B4-BE49-F238E27FC236}">
                <a16:creationId xmlns:a16="http://schemas.microsoft.com/office/drawing/2014/main" id="{C277358F-8F24-45C3-9955-20886CB9EDE6}"/>
              </a:ext>
            </a:extLst>
          </p:cNvPr>
          <p:cNvSpPr txBox="1"/>
          <p:nvPr/>
        </p:nvSpPr>
        <p:spPr>
          <a:xfrm>
            <a:off x="9907361" y="5027839"/>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visualization</a:t>
            </a:r>
            <a:endParaRPr lang="ko-KR" altLang="en-US" sz="2000" b="1" dirty="0">
              <a:solidFill>
                <a:schemeClr val="bg1"/>
              </a:solidFill>
              <a:latin typeface="Calibri" pitchFamily="34" charset="0"/>
              <a:cs typeface="Calibri" pitchFamily="34" charset="0"/>
            </a:endParaRPr>
          </a:p>
        </p:txBody>
      </p:sp>
      <p:sp>
        <p:nvSpPr>
          <p:cNvPr id="21" name="TextBox 20">
            <a:extLst>
              <a:ext uri="{FF2B5EF4-FFF2-40B4-BE49-F238E27FC236}">
                <a16:creationId xmlns:a16="http://schemas.microsoft.com/office/drawing/2014/main" id="{2FBC111F-A111-488E-8F1A-1853EDE45769}"/>
              </a:ext>
            </a:extLst>
          </p:cNvPr>
          <p:cNvSpPr txBox="1"/>
          <p:nvPr/>
        </p:nvSpPr>
        <p:spPr>
          <a:xfrm>
            <a:off x="9907361" y="3319775"/>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5</a:t>
            </a:r>
            <a:endParaRPr lang="ko-KR" altLang="en-US" sz="1600" b="1" dirty="0">
              <a:solidFill>
                <a:schemeClr val="tx1">
                  <a:lumMod val="65000"/>
                  <a:lumOff val="35000"/>
                </a:schemeClr>
              </a:solidFill>
              <a:latin typeface="Calibri" pitchFamily="34" charset="0"/>
              <a:cs typeface="Calibri" pitchFamily="34" charset="0"/>
            </a:endParaRPr>
          </a:p>
        </p:txBody>
      </p:sp>
      <p:sp>
        <p:nvSpPr>
          <p:cNvPr id="22" name="Oval 21">
            <a:extLst>
              <a:ext uri="{FF2B5EF4-FFF2-40B4-BE49-F238E27FC236}">
                <a16:creationId xmlns:a16="http://schemas.microsoft.com/office/drawing/2014/main" id="{AF7423F3-768C-4CD1-847E-79EED30FC91D}"/>
              </a:ext>
            </a:extLst>
          </p:cNvPr>
          <p:cNvSpPr/>
          <p:nvPr/>
        </p:nvSpPr>
        <p:spPr>
          <a:xfrm rot="10800000" flipH="1">
            <a:off x="3708985" y="3781232"/>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3209773" y="176613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FA2069DF-F57E-4A9F-A9B7-0E4196569E00}"/>
              </a:ext>
            </a:extLst>
          </p:cNvPr>
          <p:cNvSpPr txBox="1"/>
          <p:nvPr/>
        </p:nvSpPr>
        <p:spPr>
          <a:xfrm>
            <a:off x="3209772" y="2349054"/>
            <a:ext cx="1260140" cy="769441"/>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Get The </a:t>
            </a:r>
            <a:r>
              <a:rPr lang="en-US" altLang="ko-KR" sz="2400" b="1" dirty="0">
                <a:solidFill>
                  <a:schemeClr val="bg1"/>
                </a:solidFill>
                <a:latin typeface="Calibri" pitchFamily="34" charset="0"/>
                <a:cs typeface="Calibri" pitchFamily="34" charset="0"/>
              </a:rPr>
              <a:t>Data</a:t>
            </a:r>
            <a:endParaRPr lang="ko-KR" altLang="en-US" sz="2000" b="1" dirty="0">
              <a:solidFill>
                <a:schemeClr val="bg1"/>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ABF4984A-621C-451A-A9CD-8DA45C12E22F}"/>
              </a:ext>
            </a:extLst>
          </p:cNvPr>
          <p:cNvSpPr txBox="1"/>
          <p:nvPr/>
        </p:nvSpPr>
        <p:spPr>
          <a:xfrm>
            <a:off x="3209773" y="4170053"/>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2</a:t>
            </a:r>
            <a:endParaRPr lang="ko-KR" altLang="en-US" sz="1600" b="1" dirty="0">
              <a:solidFill>
                <a:schemeClr val="tx1">
                  <a:lumMod val="65000"/>
                  <a:lumOff val="35000"/>
                </a:schemeClr>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8174045" y="3780398"/>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7674830" y="182156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C05429D2-A206-4B69-9467-A853D1F92879}"/>
              </a:ext>
            </a:extLst>
          </p:cNvPr>
          <p:cNvSpPr txBox="1"/>
          <p:nvPr/>
        </p:nvSpPr>
        <p:spPr>
          <a:xfrm>
            <a:off x="7674833" y="2317521"/>
            <a:ext cx="1260140" cy="769441"/>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Data </a:t>
            </a:r>
            <a:r>
              <a:rPr lang="en-US" altLang="ko-KR" sz="2400" b="1" dirty="0">
                <a:solidFill>
                  <a:schemeClr val="bg1"/>
                </a:solidFill>
                <a:latin typeface="Calibri" pitchFamily="34" charset="0"/>
                <a:cs typeface="Calibri" pitchFamily="34" charset="0"/>
              </a:rPr>
              <a:t>Analysis</a:t>
            </a:r>
            <a:endParaRPr lang="ko-KR" altLang="en-US" sz="2000" b="1" dirty="0">
              <a:solidFill>
                <a:schemeClr val="bg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73EB1827-1226-46A4-8988-5071421A2F50}"/>
              </a:ext>
            </a:extLst>
          </p:cNvPr>
          <p:cNvSpPr txBox="1"/>
          <p:nvPr/>
        </p:nvSpPr>
        <p:spPr>
          <a:xfrm>
            <a:off x="7674833" y="4169219"/>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4</a:t>
            </a:r>
            <a:endParaRPr lang="ko-KR" altLang="en-US" sz="1600" b="1" dirty="0">
              <a:solidFill>
                <a:schemeClr val="tx1">
                  <a:lumMod val="65000"/>
                  <a:lumOff val="35000"/>
                </a:schemeClr>
              </a:solidFill>
              <a:latin typeface="Calibri" pitchFamily="34" charset="0"/>
              <a:cs typeface="Calibri" pitchFamily="34" charset="0"/>
            </a:endParaRPr>
          </a:p>
        </p:txBody>
      </p:sp>
      <p:sp>
        <p:nvSpPr>
          <p:cNvPr id="34" name="Donut 24">
            <a:extLst>
              <a:ext uri="{FF2B5EF4-FFF2-40B4-BE49-F238E27FC236}">
                <a16:creationId xmlns:a16="http://schemas.microsoft.com/office/drawing/2014/main" id="{C3BE3F5A-D1AC-4562-830E-12044608953C}"/>
              </a:ext>
            </a:extLst>
          </p:cNvPr>
          <p:cNvSpPr/>
          <p:nvPr/>
        </p:nvSpPr>
        <p:spPr>
          <a:xfrm>
            <a:off x="1393891" y="4580815"/>
            <a:ext cx="414474" cy="39896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Frame 17">
            <a:extLst>
              <a:ext uri="{FF2B5EF4-FFF2-40B4-BE49-F238E27FC236}">
                <a16:creationId xmlns:a16="http://schemas.microsoft.com/office/drawing/2014/main" id="{5C8B7EF4-105E-4B88-83B1-A1AE89DF6FCF}"/>
              </a:ext>
            </a:extLst>
          </p:cNvPr>
          <p:cNvSpPr/>
          <p:nvPr/>
        </p:nvSpPr>
        <p:spPr>
          <a:xfrm>
            <a:off x="3632604" y="1950087"/>
            <a:ext cx="414475" cy="39896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Block Arc 41">
            <a:extLst>
              <a:ext uri="{FF2B5EF4-FFF2-40B4-BE49-F238E27FC236}">
                <a16:creationId xmlns:a16="http://schemas.microsoft.com/office/drawing/2014/main" id="{3E8BBE4A-3809-42C8-9AEA-5389641FEB2F}"/>
              </a:ext>
            </a:extLst>
          </p:cNvPr>
          <p:cNvSpPr/>
          <p:nvPr/>
        </p:nvSpPr>
        <p:spPr>
          <a:xfrm>
            <a:off x="5890025" y="4663747"/>
            <a:ext cx="341015" cy="324485"/>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37" name="Rectangle 7">
            <a:extLst>
              <a:ext uri="{FF2B5EF4-FFF2-40B4-BE49-F238E27FC236}">
                <a16:creationId xmlns:a16="http://schemas.microsoft.com/office/drawing/2014/main" id="{B3D29814-80DA-43EA-BEAD-5B37D64BE416}"/>
              </a:ext>
            </a:extLst>
          </p:cNvPr>
          <p:cNvSpPr/>
          <p:nvPr/>
        </p:nvSpPr>
        <p:spPr>
          <a:xfrm>
            <a:off x="10326542" y="4562039"/>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مربع نص 37">
            <a:extLst>
              <a:ext uri="{FF2B5EF4-FFF2-40B4-BE49-F238E27FC236}">
                <a16:creationId xmlns:a16="http://schemas.microsoft.com/office/drawing/2014/main" id="{E72798CD-92A3-41F9-AE01-B2EF5E46682D}"/>
              </a:ext>
            </a:extLst>
          </p:cNvPr>
          <p:cNvSpPr txBox="1"/>
          <p:nvPr/>
        </p:nvSpPr>
        <p:spPr>
          <a:xfrm>
            <a:off x="3470782" y="95633"/>
            <a:ext cx="6117770" cy="937629"/>
          </a:xfrm>
          <a:prstGeom prst="rect">
            <a:avLst/>
          </a:prstGeom>
          <a:noFill/>
        </p:spPr>
        <p:txBody>
          <a:bodyPr wrap="square">
            <a:spAutoFit/>
          </a:bodyPr>
          <a:lstStyle/>
          <a:p>
            <a:pPr algn="l" rtl="0">
              <a:lnSpc>
                <a:spcPct val="107000"/>
              </a:lnSpc>
              <a:spcAft>
                <a:spcPts val="800"/>
              </a:spcAft>
            </a:pPr>
            <a:r>
              <a:rPr lang="en-US" sz="5400" b="1" dirty="0">
                <a:solidFill>
                  <a:schemeClr val="accent2">
                    <a:lumMod val="60000"/>
                    <a:lumOff val="40000"/>
                  </a:schemeClr>
                </a:solidFill>
                <a:latin typeface="Times New Roman" pitchFamily="18" charset="0"/>
                <a:cs typeface="Times New Roman" pitchFamily="18" charset="0"/>
              </a:rPr>
              <a:t>1. Introduction</a:t>
            </a:r>
            <a:endParaRPr lang="en-US" sz="5400" b="1" dirty="0">
              <a:solidFill>
                <a:schemeClr val="accent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2" name="Rectangle 14">
            <a:extLst>
              <a:ext uri="{FF2B5EF4-FFF2-40B4-BE49-F238E27FC236}">
                <a16:creationId xmlns:a16="http://schemas.microsoft.com/office/drawing/2014/main" id="{F6839D57-7E10-449D-9EBD-298E84BBB699}"/>
              </a:ext>
            </a:extLst>
          </p:cNvPr>
          <p:cNvSpPr/>
          <p:nvPr/>
        </p:nvSpPr>
        <p:spPr>
          <a:xfrm>
            <a:off x="8037343" y="1956598"/>
            <a:ext cx="432300" cy="42419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1000"/>
                                        <p:tgtEl>
                                          <p:spTgt spid="11"/>
                                        </p:tgtEl>
                                      </p:cBhvr>
                                    </p:animEffect>
                                    <p:anim calcmode="lin" valueType="num">
                                      <p:cBhvr>
                                        <p:cTn id="67" dur="1000" fill="hold"/>
                                        <p:tgtEl>
                                          <p:spTgt spid="11"/>
                                        </p:tgtEl>
                                        <p:attrNameLst>
                                          <p:attrName>ppt_x</p:attrName>
                                        </p:attrNameLst>
                                      </p:cBhvr>
                                      <p:tavLst>
                                        <p:tav tm="0">
                                          <p:val>
                                            <p:strVal val="#ppt_x"/>
                                          </p:val>
                                        </p:tav>
                                        <p:tav tm="100000">
                                          <p:val>
                                            <p:strVal val="#ppt_x"/>
                                          </p:val>
                                        </p:tav>
                                      </p:tavLst>
                                    </p:anim>
                                    <p:anim calcmode="lin" valueType="num">
                                      <p:cBhvr>
                                        <p:cTn id="68" dur="1000" fill="hold"/>
                                        <p:tgtEl>
                                          <p:spTgt spid="1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1000"/>
                                        <p:tgtEl>
                                          <p:spTgt spid="36"/>
                                        </p:tgtEl>
                                      </p:cBhvr>
                                    </p:animEffect>
                                    <p:anim calcmode="lin" valueType="num">
                                      <p:cBhvr>
                                        <p:cTn id="82" dur="1000" fill="hold"/>
                                        <p:tgtEl>
                                          <p:spTgt spid="36"/>
                                        </p:tgtEl>
                                        <p:attrNameLst>
                                          <p:attrName>ppt_x</p:attrName>
                                        </p:attrNameLst>
                                      </p:cBhvr>
                                      <p:tavLst>
                                        <p:tav tm="0">
                                          <p:val>
                                            <p:strVal val="#ppt_x"/>
                                          </p:val>
                                        </p:tav>
                                        <p:tav tm="100000">
                                          <p:val>
                                            <p:strVal val="#ppt_x"/>
                                          </p:val>
                                        </p:tav>
                                      </p:tavLst>
                                    </p:anim>
                                    <p:anim calcmode="lin" valueType="num">
                                      <p:cBhvr>
                                        <p:cTn id="8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1000"/>
                                        <p:tgtEl>
                                          <p:spTgt spid="28"/>
                                        </p:tgtEl>
                                      </p:cBhvr>
                                    </p:animEffect>
                                    <p:anim calcmode="lin" valueType="num">
                                      <p:cBhvr>
                                        <p:cTn id="89" dur="1000" fill="hold"/>
                                        <p:tgtEl>
                                          <p:spTgt spid="28"/>
                                        </p:tgtEl>
                                        <p:attrNameLst>
                                          <p:attrName>ppt_x</p:attrName>
                                        </p:attrNameLst>
                                      </p:cBhvr>
                                      <p:tavLst>
                                        <p:tav tm="0">
                                          <p:val>
                                            <p:strVal val="#ppt_x"/>
                                          </p:val>
                                        </p:tav>
                                        <p:tav tm="100000">
                                          <p:val>
                                            <p:strVal val="#ppt_x"/>
                                          </p:val>
                                        </p:tav>
                                      </p:tavLst>
                                    </p:anim>
                                    <p:anim calcmode="lin" valueType="num">
                                      <p:cBhvr>
                                        <p:cTn id="90" dur="1000" fill="hold"/>
                                        <p:tgtEl>
                                          <p:spTgt spid="28"/>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1000"/>
                                        <p:tgtEl>
                                          <p:spTgt spid="29"/>
                                        </p:tgtEl>
                                      </p:cBhvr>
                                    </p:animEffect>
                                    <p:anim calcmode="lin" valueType="num">
                                      <p:cBhvr>
                                        <p:cTn id="94" dur="1000" fill="hold"/>
                                        <p:tgtEl>
                                          <p:spTgt spid="29"/>
                                        </p:tgtEl>
                                        <p:attrNameLst>
                                          <p:attrName>ppt_x</p:attrName>
                                        </p:attrNameLst>
                                      </p:cBhvr>
                                      <p:tavLst>
                                        <p:tav tm="0">
                                          <p:val>
                                            <p:strVal val="#ppt_x"/>
                                          </p:val>
                                        </p:tav>
                                        <p:tav tm="100000">
                                          <p:val>
                                            <p:strVal val="#ppt_x"/>
                                          </p:val>
                                        </p:tav>
                                      </p:tavLst>
                                    </p:anim>
                                    <p:anim calcmode="lin" valueType="num">
                                      <p:cBhvr>
                                        <p:cTn id="95" dur="1000" fill="hold"/>
                                        <p:tgtEl>
                                          <p:spTgt spid="2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1000"/>
                                        <p:tgtEl>
                                          <p:spTgt spid="31"/>
                                        </p:tgtEl>
                                      </p:cBhvr>
                                    </p:animEffect>
                                    <p:anim calcmode="lin" valueType="num">
                                      <p:cBhvr>
                                        <p:cTn id="99" dur="1000" fill="hold"/>
                                        <p:tgtEl>
                                          <p:spTgt spid="31"/>
                                        </p:tgtEl>
                                        <p:attrNameLst>
                                          <p:attrName>ppt_x</p:attrName>
                                        </p:attrNameLst>
                                      </p:cBhvr>
                                      <p:tavLst>
                                        <p:tav tm="0">
                                          <p:val>
                                            <p:strVal val="#ppt_x"/>
                                          </p:val>
                                        </p:tav>
                                        <p:tav tm="100000">
                                          <p:val>
                                            <p:strVal val="#ppt_x"/>
                                          </p:val>
                                        </p:tav>
                                      </p:tavLst>
                                    </p:anim>
                                    <p:anim calcmode="lin" valueType="num">
                                      <p:cBhvr>
                                        <p:cTn id="100" dur="1000" fill="hold"/>
                                        <p:tgtEl>
                                          <p:spTgt spid="31"/>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1000"/>
                                        <p:tgtEl>
                                          <p:spTgt spid="33"/>
                                        </p:tgtEl>
                                      </p:cBhvr>
                                    </p:animEffect>
                                    <p:anim calcmode="lin" valueType="num">
                                      <p:cBhvr>
                                        <p:cTn id="104" dur="1000" fill="hold"/>
                                        <p:tgtEl>
                                          <p:spTgt spid="33"/>
                                        </p:tgtEl>
                                        <p:attrNameLst>
                                          <p:attrName>ppt_x</p:attrName>
                                        </p:attrNameLst>
                                      </p:cBhvr>
                                      <p:tavLst>
                                        <p:tav tm="0">
                                          <p:val>
                                            <p:strVal val="#ppt_x"/>
                                          </p:val>
                                        </p:tav>
                                        <p:tav tm="100000">
                                          <p:val>
                                            <p:strVal val="#ppt_x"/>
                                          </p:val>
                                        </p:tav>
                                      </p:tavLst>
                                    </p:anim>
                                    <p:anim calcmode="lin" valueType="num">
                                      <p:cBhvr>
                                        <p:cTn id="105" dur="1000" fill="hold"/>
                                        <p:tgtEl>
                                          <p:spTgt spid="33"/>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anim calcmode="lin" valueType="num">
                                      <p:cBhvr>
                                        <p:cTn id="109" dur="1000" fill="hold"/>
                                        <p:tgtEl>
                                          <p:spTgt spid="32"/>
                                        </p:tgtEl>
                                        <p:attrNameLst>
                                          <p:attrName>ppt_x</p:attrName>
                                        </p:attrNameLst>
                                      </p:cBhvr>
                                      <p:tavLst>
                                        <p:tav tm="0">
                                          <p:val>
                                            <p:strVal val="#ppt_x"/>
                                          </p:val>
                                        </p:tav>
                                        <p:tav tm="100000">
                                          <p:val>
                                            <p:strVal val="#ppt_x"/>
                                          </p:val>
                                        </p:tav>
                                      </p:tavLst>
                                    </p:anim>
                                    <p:anim calcmode="lin" valueType="num">
                                      <p:cBhvr>
                                        <p:cTn id="11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16"/>
                                        </p:tgtEl>
                                        <p:attrNameLst>
                                          <p:attrName>style.visibility</p:attrName>
                                        </p:attrNameLst>
                                      </p:cBhvr>
                                      <p:to>
                                        <p:strVal val="visible"/>
                                      </p:to>
                                    </p:set>
                                    <p:animEffect transition="in" filter="fade">
                                      <p:cBhvr>
                                        <p:cTn id="115" dur="1000"/>
                                        <p:tgtEl>
                                          <p:spTgt spid="16"/>
                                        </p:tgtEl>
                                      </p:cBhvr>
                                    </p:animEffect>
                                    <p:anim calcmode="lin" valueType="num">
                                      <p:cBhvr>
                                        <p:cTn id="116" dur="1000" fill="hold"/>
                                        <p:tgtEl>
                                          <p:spTgt spid="16"/>
                                        </p:tgtEl>
                                        <p:attrNameLst>
                                          <p:attrName>ppt_x</p:attrName>
                                        </p:attrNameLst>
                                      </p:cBhvr>
                                      <p:tavLst>
                                        <p:tav tm="0">
                                          <p:val>
                                            <p:strVal val="#ppt_x"/>
                                          </p:val>
                                        </p:tav>
                                        <p:tav tm="100000">
                                          <p:val>
                                            <p:strVal val="#ppt_x"/>
                                          </p:val>
                                        </p:tav>
                                      </p:tavLst>
                                    </p:anim>
                                    <p:anim calcmode="lin" valueType="num">
                                      <p:cBhvr>
                                        <p:cTn id="117" dur="1000" fill="hold"/>
                                        <p:tgtEl>
                                          <p:spTgt spid="16"/>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1000"/>
                                        <p:tgtEl>
                                          <p:spTgt spid="17"/>
                                        </p:tgtEl>
                                      </p:cBhvr>
                                    </p:animEffect>
                                    <p:anim calcmode="lin" valueType="num">
                                      <p:cBhvr>
                                        <p:cTn id="121" dur="1000" fill="hold"/>
                                        <p:tgtEl>
                                          <p:spTgt spid="17"/>
                                        </p:tgtEl>
                                        <p:attrNameLst>
                                          <p:attrName>ppt_x</p:attrName>
                                        </p:attrNameLst>
                                      </p:cBhvr>
                                      <p:tavLst>
                                        <p:tav tm="0">
                                          <p:val>
                                            <p:strVal val="#ppt_x"/>
                                          </p:val>
                                        </p:tav>
                                        <p:tav tm="100000">
                                          <p:val>
                                            <p:strVal val="#ppt_x"/>
                                          </p:val>
                                        </p:tav>
                                      </p:tavLst>
                                    </p:anim>
                                    <p:anim calcmode="lin" valueType="num">
                                      <p:cBhvr>
                                        <p:cTn id="122" dur="1000" fill="hold"/>
                                        <p:tgtEl>
                                          <p:spTgt spid="1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fade">
                                      <p:cBhvr>
                                        <p:cTn id="125" dur="1000"/>
                                        <p:tgtEl>
                                          <p:spTgt spid="19"/>
                                        </p:tgtEl>
                                      </p:cBhvr>
                                    </p:animEffect>
                                    <p:anim calcmode="lin" valueType="num">
                                      <p:cBhvr>
                                        <p:cTn id="126" dur="1000" fill="hold"/>
                                        <p:tgtEl>
                                          <p:spTgt spid="19"/>
                                        </p:tgtEl>
                                        <p:attrNameLst>
                                          <p:attrName>ppt_x</p:attrName>
                                        </p:attrNameLst>
                                      </p:cBhvr>
                                      <p:tavLst>
                                        <p:tav tm="0">
                                          <p:val>
                                            <p:strVal val="#ppt_x"/>
                                          </p:val>
                                        </p:tav>
                                        <p:tav tm="100000">
                                          <p:val>
                                            <p:strVal val="#ppt_x"/>
                                          </p:val>
                                        </p:tav>
                                      </p:tavLst>
                                    </p:anim>
                                    <p:anim calcmode="lin" valueType="num">
                                      <p:cBhvr>
                                        <p:cTn id="127" dur="1000" fill="hold"/>
                                        <p:tgtEl>
                                          <p:spTgt spid="19"/>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fade">
                                      <p:cBhvr>
                                        <p:cTn id="130" dur="1000"/>
                                        <p:tgtEl>
                                          <p:spTgt spid="21"/>
                                        </p:tgtEl>
                                      </p:cBhvr>
                                    </p:animEffect>
                                    <p:anim calcmode="lin" valueType="num">
                                      <p:cBhvr>
                                        <p:cTn id="131" dur="1000" fill="hold"/>
                                        <p:tgtEl>
                                          <p:spTgt spid="21"/>
                                        </p:tgtEl>
                                        <p:attrNameLst>
                                          <p:attrName>ppt_x</p:attrName>
                                        </p:attrNameLst>
                                      </p:cBhvr>
                                      <p:tavLst>
                                        <p:tav tm="0">
                                          <p:val>
                                            <p:strVal val="#ppt_x"/>
                                          </p:val>
                                        </p:tav>
                                        <p:tav tm="100000">
                                          <p:val>
                                            <p:strVal val="#ppt_x"/>
                                          </p:val>
                                        </p:tav>
                                      </p:tavLst>
                                    </p:anim>
                                    <p:anim calcmode="lin" valueType="num">
                                      <p:cBhvr>
                                        <p:cTn id="132" dur="1000" fill="hold"/>
                                        <p:tgtEl>
                                          <p:spTgt spid="2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1000"/>
                                        <p:tgtEl>
                                          <p:spTgt spid="37"/>
                                        </p:tgtEl>
                                      </p:cBhvr>
                                    </p:animEffect>
                                    <p:anim calcmode="lin" valueType="num">
                                      <p:cBhvr>
                                        <p:cTn id="136" dur="1000" fill="hold"/>
                                        <p:tgtEl>
                                          <p:spTgt spid="37"/>
                                        </p:tgtEl>
                                        <p:attrNameLst>
                                          <p:attrName>ppt_x</p:attrName>
                                        </p:attrNameLst>
                                      </p:cBhvr>
                                      <p:tavLst>
                                        <p:tav tm="0">
                                          <p:val>
                                            <p:strVal val="#ppt_x"/>
                                          </p:val>
                                        </p:tav>
                                        <p:tav tm="100000">
                                          <p:val>
                                            <p:strVal val="#ppt_x"/>
                                          </p:val>
                                        </p:tav>
                                      </p:tavLst>
                                    </p:anim>
                                    <p:anim calcmode="lin" valueType="num">
                                      <p:cBhvr>
                                        <p:cTn id="1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10" grpId="0" animBg="1"/>
      <p:bldP spid="11" grpId="0" animBg="1"/>
      <p:bldP spid="13" grpId="0"/>
      <p:bldP spid="15" grpId="0"/>
      <p:bldP spid="16" grpId="0" animBg="1"/>
      <p:bldP spid="17" grpId="0" animBg="1"/>
      <p:bldP spid="19" grpId="0"/>
      <p:bldP spid="21" grpId="0"/>
      <p:bldP spid="22" grpId="0" animBg="1"/>
      <p:bldP spid="23" grpId="0" animBg="1"/>
      <p:bldP spid="25" grpId="0"/>
      <p:bldP spid="27" grpId="0"/>
      <p:bldP spid="28" grpId="0" animBg="1"/>
      <p:bldP spid="29" grpId="0" animBg="1"/>
      <p:bldP spid="31" grpId="0"/>
      <p:bldP spid="33" grpId="0"/>
      <p:bldP spid="34" grpId="0" animBg="1"/>
      <p:bldP spid="35" grpId="0" animBg="1"/>
      <p:bldP spid="36" grpId="0" animBg="1"/>
      <p:bldP spid="37"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a:extLst>
              <a:ext uri="{FF2B5EF4-FFF2-40B4-BE49-F238E27FC236}">
                <a16:creationId xmlns:a16="http://schemas.microsoft.com/office/drawing/2014/main" id="{07187BDA-2D8D-4432-ACF3-42CFC77A56D8}"/>
              </a:ext>
            </a:extLst>
          </p:cNvPr>
          <p:cNvSpPr txBox="1"/>
          <p:nvPr/>
        </p:nvSpPr>
        <p:spPr>
          <a:xfrm>
            <a:off x="58678" y="1601092"/>
            <a:ext cx="8841888" cy="2215991"/>
          </a:xfrm>
          <a:prstGeom prst="rect">
            <a:avLst/>
          </a:prstGeom>
          <a:noFill/>
        </p:spPr>
        <p:txBody>
          <a:bodyPr wrap="square" lIns="36000" tIns="0" rIns="36000" bIns="0" rtlCol="0" anchor="ctr">
            <a:spAutoFit/>
          </a:bodyPr>
          <a:lstStyle/>
          <a:p>
            <a:r>
              <a:rPr lang="en-US" sz="2400" b="0" i="0" dirty="0">
                <a:solidFill>
                  <a:schemeClr val="accent6">
                    <a:lumMod val="50000"/>
                  </a:schemeClr>
                </a:solidFill>
                <a:effectLst/>
                <a:latin typeface="Inter"/>
              </a:rPr>
              <a:t>All the countries across the globe have adapted to means of digital payments and with the increased volume of digital payments, hacking has become a pretty  common event wherein the hacker can try to hack your details just with your phone number linked to your bank account. However, there is data with some anonymized variables based on which one can predict that the hack is going to happen.</a:t>
            </a:r>
            <a:endParaRPr lang="ko-KR" altLang="en-US" sz="2400" dirty="0">
              <a:solidFill>
                <a:schemeClr val="accent6">
                  <a:lumMod val="50000"/>
                </a:schemeClr>
              </a:solidFill>
            </a:endParaRPr>
          </a:p>
        </p:txBody>
      </p:sp>
      <p:sp>
        <p:nvSpPr>
          <p:cNvPr id="119" name="TextBox 118">
            <a:extLst>
              <a:ext uri="{FF2B5EF4-FFF2-40B4-BE49-F238E27FC236}">
                <a16:creationId xmlns:a16="http://schemas.microsoft.com/office/drawing/2014/main" id="{1815406A-A6F5-43D4-9C89-CEFB151A3CA4}"/>
              </a:ext>
            </a:extLst>
          </p:cNvPr>
          <p:cNvSpPr txBox="1"/>
          <p:nvPr/>
        </p:nvSpPr>
        <p:spPr>
          <a:xfrm>
            <a:off x="0" y="242738"/>
            <a:ext cx="5297714" cy="592726"/>
          </a:xfrm>
          <a:prstGeom prst="rect">
            <a:avLst/>
          </a:prstGeom>
          <a:noFill/>
        </p:spPr>
        <p:txBody>
          <a:bodyPr wrap="square" rtlCol="0" anchor="ctr">
            <a:spAutoFit/>
          </a:bodyPr>
          <a:lstStyle/>
          <a:p>
            <a:pPr algn="l" rtl="0">
              <a:lnSpc>
                <a:spcPct val="107000"/>
              </a:lnSpc>
              <a:spcAft>
                <a:spcPts val="800"/>
              </a:spcAft>
            </a:pPr>
            <a:r>
              <a:rPr lang="en-US" sz="3200" b="1" dirty="0">
                <a:solidFill>
                  <a:schemeClr val="accent2">
                    <a:lumMod val="60000"/>
                    <a:lumOff val="40000"/>
                  </a:schemeClr>
                </a:solidFill>
                <a:effectLst/>
                <a:latin typeface="Helvetica" panose="020B0604020202020204" pitchFamily="34" charset="0"/>
                <a:ea typeface="Calibri" panose="020F0502020204030204" pitchFamily="34" charset="0"/>
                <a:cs typeface="Arial" panose="020B0604020202020204" pitchFamily="34" charset="0"/>
              </a:rPr>
              <a:t>1.1 Problem Description :</a:t>
            </a:r>
            <a:endParaRPr lang="en-US" sz="3200" dirty="0">
              <a:solidFill>
                <a:schemeClr val="accent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69" name="Group 136">
            <a:extLst>
              <a:ext uri="{FF2B5EF4-FFF2-40B4-BE49-F238E27FC236}">
                <a16:creationId xmlns:a16="http://schemas.microsoft.com/office/drawing/2014/main" id="{59492ECB-64C7-4BF4-8CBD-5BC4C6E23385}"/>
              </a:ext>
            </a:extLst>
          </p:cNvPr>
          <p:cNvGrpSpPr/>
          <p:nvPr/>
        </p:nvGrpSpPr>
        <p:grpSpPr>
          <a:xfrm>
            <a:off x="7847009" y="3534013"/>
            <a:ext cx="3719474" cy="3323987"/>
            <a:chOff x="398105" y="1056729"/>
            <a:chExt cx="3095529" cy="3131164"/>
          </a:xfrm>
        </p:grpSpPr>
        <p:grpSp>
          <p:nvGrpSpPr>
            <p:cNvPr id="70" name="Group 68">
              <a:extLst>
                <a:ext uri="{FF2B5EF4-FFF2-40B4-BE49-F238E27FC236}">
                  <a16:creationId xmlns:a16="http://schemas.microsoft.com/office/drawing/2014/main" id="{584D480D-1AB3-4505-A6B6-1F598A4A2FFB}"/>
                </a:ext>
              </a:extLst>
            </p:cNvPr>
            <p:cNvGrpSpPr/>
            <p:nvPr/>
          </p:nvGrpSpPr>
          <p:grpSpPr>
            <a:xfrm>
              <a:off x="398105" y="1056729"/>
              <a:ext cx="3095529" cy="3131164"/>
              <a:chOff x="369152" y="1617134"/>
              <a:chExt cx="3546035" cy="3586857"/>
            </a:xfrm>
            <a:solidFill>
              <a:schemeClr val="accent6"/>
            </a:solidFill>
          </p:grpSpPr>
          <p:grpSp>
            <p:nvGrpSpPr>
              <p:cNvPr id="128" name="Group 69">
                <a:extLst>
                  <a:ext uri="{FF2B5EF4-FFF2-40B4-BE49-F238E27FC236}">
                    <a16:creationId xmlns:a16="http://schemas.microsoft.com/office/drawing/2014/main" id="{76826EAA-D078-4F0A-8358-DE8B35A05C9F}"/>
                  </a:ext>
                </a:extLst>
              </p:cNvPr>
              <p:cNvGrpSpPr/>
              <p:nvPr/>
            </p:nvGrpSpPr>
            <p:grpSpPr>
              <a:xfrm>
                <a:off x="926950" y="1617134"/>
                <a:ext cx="2049224" cy="852218"/>
                <a:chOff x="926950" y="1617134"/>
                <a:chExt cx="2049224" cy="852218"/>
              </a:xfrm>
              <a:grpFill/>
            </p:grpSpPr>
            <p:sp>
              <p:nvSpPr>
                <p:cNvPr id="148" name="Rectangle 14">
                  <a:extLst>
                    <a:ext uri="{FF2B5EF4-FFF2-40B4-BE49-F238E27FC236}">
                      <a16:creationId xmlns:a16="http://schemas.microsoft.com/office/drawing/2014/main" id="{7615A5BF-3E22-44F9-8E54-76385B5F8DFE}"/>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9" name="Right Triangle 13">
                  <a:extLst>
                    <a:ext uri="{FF2B5EF4-FFF2-40B4-BE49-F238E27FC236}">
                      <a16:creationId xmlns:a16="http://schemas.microsoft.com/office/drawing/2014/main" id="{704BFD13-1F06-4F7E-BE07-822C62D8FA6A}"/>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50" name="Rectangle 24">
                  <a:extLst>
                    <a:ext uri="{FF2B5EF4-FFF2-40B4-BE49-F238E27FC236}">
                      <a16:creationId xmlns:a16="http://schemas.microsoft.com/office/drawing/2014/main" id="{EB7977CD-94B2-416E-84D6-D82278B9CA7E}"/>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1" name="Rectangle 41">
                  <a:extLst>
                    <a:ext uri="{FF2B5EF4-FFF2-40B4-BE49-F238E27FC236}">
                      <a16:creationId xmlns:a16="http://schemas.microsoft.com/office/drawing/2014/main" id="{5CFEBD5E-59B4-4E1B-8E3F-AE805455C9A2}"/>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2" name="Isosceles Triangle 3">
                  <a:extLst>
                    <a:ext uri="{FF2B5EF4-FFF2-40B4-BE49-F238E27FC236}">
                      <a16:creationId xmlns:a16="http://schemas.microsoft.com/office/drawing/2014/main" id="{72FB2650-7CDC-4FD3-9319-B2631196FB47}"/>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29" name="Group 70">
                <a:extLst>
                  <a:ext uri="{FF2B5EF4-FFF2-40B4-BE49-F238E27FC236}">
                    <a16:creationId xmlns:a16="http://schemas.microsoft.com/office/drawing/2014/main" id="{ACE2D16D-B099-432C-863C-7EFC7A25CF90}"/>
                  </a:ext>
                </a:extLst>
              </p:cNvPr>
              <p:cNvGrpSpPr/>
              <p:nvPr/>
            </p:nvGrpSpPr>
            <p:grpSpPr>
              <a:xfrm rot="4990866">
                <a:off x="2464466" y="2788531"/>
                <a:ext cx="2049224" cy="852218"/>
                <a:chOff x="926950" y="1617134"/>
                <a:chExt cx="2049224" cy="852218"/>
              </a:xfrm>
              <a:grpFill/>
            </p:grpSpPr>
            <p:sp>
              <p:nvSpPr>
                <p:cNvPr id="143" name="Rectangle 14">
                  <a:extLst>
                    <a:ext uri="{FF2B5EF4-FFF2-40B4-BE49-F238E27FC236}">
                      <a16:creationId xmlns:a16="http://schemas.microsoft.com/office/drawing/2014/main" id="{E487993E-4885-4512-8ED0-14AF3B7BA2D9}"/>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4" name="Right Triangle 13">
                  <a:extLst>
                    <a:ext uri="{FF2B5EF4-FFF2-40B4-BE49-F238E27FC236}">
                      <a16:creationId xmlns:a16="http://schemas.microsoft.com/office/drawing/2014/main" id="{4DC943D6-09E9-4EE3-8789-EAC18F8DA2FB}"/>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5" name="Rectangle 24">
                  <a:extLst>
                    <a:ext uri="{FF2B5EF4-FFF2-40B4-BE49-F238E27FC236}">
                      <a16:creationId xmlns:a16="http://schemas.microsoft.com/office/drawing/2014/main" id="{D45E963A-D07B-4AF2-A3D8-20752E70BB79}"/>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6" name="Rectangle 41">
                  <a:extLst>
                    <a:ext uri="{FF2B5EF4-FFF2-40B4-BE49-F238E27FC236}">
                      <a16:creationId xmlns:a16="http://schemas.microsoft.com/office/drawing/2014/main" id="{8CF006C9-605F-4D6F-AE94-D1560FDA170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7" name="Isosceles Triangle 3">
                  <a:extLst>
                    <a:ext uri="{FF2B5EF4-FFF2-40B4-BE49-F238E27FC236}">
                      <a16:creationId xmlns:a16="http://schemas.microsoft.com/office/drawing/2014/main" id="{BE5C8D30-F079-4684-BC82-F590C335F21A}"/>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0" name="Group 71">
                <a:extLst>
                  <a:ext uri="{FF2B5EF4-FFF2-40B4-BE49-F238E27FC236}">
                    <a16:creationId xmlns:a16="http://schemas.microsoft.com/office/drawing/2014/main" id="{6972CCD7-3E45-4551-84A6-6BCE0975B144}"/>
                  </a:ext>
                </a:extLst>
              </p:cNvPr>
              <p:cNvGrpSpPr/>
              <p:nvPr/>
            </p:nvGrpSpPr>
            <p:grpSpPr>
              <a:xfrm rot="10066674">
                <a:off x="1444650" y="4351773"/>
                <a:ext cx="2063339" cy="852218"/>
                <a:chOff x="926950" y="1617134"/>
                <a:chExt cx="2063339" cy="852218"/>
              </a:xfrm>
              <a:grpFill/>
            </p:grpSpPr>
            <p:sp>
              <p:nvSpPr>
                <p:cNvPr id="138" name="Rectangle 14">
                  <a:extLst>
                    <a:ext uri="{FF2B5EF4-FFF2-40B4-BE49-F238E27FC236}">
                      <a16:creationId xmlns:a16="http://schemas.microsoft.com/office/drawing/2014/main" id="{096063AB-817F-4433-9912-853B8541A87C}"/>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9" name="Right Triangle 13">
                  <a:extLst>
                    <a:ext uri="{FF2B5EF4-FFF2-40B4-BE49-F238E27FC236}">
                      <a16:creationId xmlns:a16="http://schemas.microsoft.com/office/drawing/2014/main" id="{E0D06561-27FA-4290-9A1D-5B7DAC114F1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0" name="Rectangle 24">
                  <a:extLst>
                    <a:ext uri="{FF2B5EF4-FFF2-40B4-BE49-F238E27FC236}">
                      <a16:creationId xmlns:a16="http://schemas.microsoft.com/office/drawing/2014/main" id="{FA13D1A9-256F-4772-BC49-817037391F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1" name="Rectangle 41">
                  <a:extLst>
                    <a:ext uri="{FF2B5EF4-FFF2-40B4-BE49-F238E27FC236}">
                      <a16:creationId xmlns:a16="http://schemas.microsoft.com/office/drawing/2014/main" id="{F01A7DD6-1F7E-4523-B721-EA56DD070018}"/>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2" name="Isosceles Triangle 3">
                  <a:extLst>
                    <a:ext uri="{FF2B5EF4-FFF2-40B4-BE49-F238E27FC236}">
                      <a16:creationId xmlns:a16="http://schemas.microsoft.com/office/drawing/2014/main" id="{75374423-1C44-477A-BE64-F38FEC2D968A}"/>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1" name="Group 72">
                <a:extLst>
                  <a:ext uri="{FF2B5EF4-FFF2-40B4-BE49-F238E27FC236}">
                    <a16:creationId xmlns:a16="http://schemas.microsoft.com/office/drawing/2014/main" id="{BE46D413-E4D8-4AC2-9E08-2E65E0C52CDA}"/>
                  </a:ext>
                </a:extLst>
              </p:cNvPr>
              <p:cNvGrpSpPr/>
              <p:nvPr/>
            </p:nvGrpSpPr>
            <p:grpSpPr>
              <a:xfrm rot="15054074">
                <a:off x="-267551" y="3562253"/>
                <a:ext cx="2125623" cy="852218"/>
                <a:chOff x="926950" y="1617134"/>
                <a:chExt cx="2125623" cy="852218"/>
              </a:xfrm>
              <a:grpFill/>
            </p:grpSpPr>
            <p:sp>
              <p:nvSpPr>
                <p:cNvPr id="133" name="Rectangle 14">
                  <a:extLst>
                    <a:ext uri="{FF2B5EF4-FFF2-40B4-BE49-F238E27FC236}">
                      <a16:creationId xmlns:a16="http://schemas.microsoft.com/office/drawing/2014/main" id="{148A8578-61F4-4AD5-AB20-1B0B4B19236B}"/>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4" name="Right Triangle 13">
                  <a:extLst>
                    <a:ext uri="{FF2B5EF4-FFF2-40B4-BE49-F238E27FC236}">
                      <a16:creationId xmlns:a16="http://schemas.microsoft.com/office/drawing/2014/main" id="{F060F33F-E87C-47F7-87A3-A20EC54EB7E1}"/>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5" name="Rectangle 24">
                  <a:extLst>
                    <a:ext uri="{FF2B5EF4-FFF2-40B4-BE49-F238E27FC236}">
                      <a16:creationId xmlns:a16="http://schemas.microsoft.com/office/drawing/2014/main" id="{7FC40388-9EEF-4D84-9D9F-D2A9C8FF7E86}"/>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6" name="Rectangle 41">
                  <a:extLst>
                    <a:ext uri="{FF2B5EF4-FFF2-40B4-BE49-F238E27FC236}">
                      <a16:creationId xmlns:a16="http://schemas.microsoft.com/office/drawing/2014/main" id="{8FB8EE4E-60BA-48B0-B5BA-DBDBC8136739}"/>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7" name="Isosceles Triangle 3">
                  <a:extLst>
                    <a:ext uri="{FF2B5EF4-FFF2-40B4-BE49-F238E27FC236}">
                      <a16:creationId xmlns:a16="http://schemas.microsoft.com/office/drawing/2014/main" id="{F1501943-53C2-472E-AD8B-756A2E5F9EA9}"/>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32" name="Rectangle 14">
                <a:extLst>
                  <a:ext uri="{FF2B5EF4-FFF2-40B4-BE49-F238E27FC236}">
                    <a16:creationId xmlns:a16="http://schemas.microsoft.com/office/drawing/2014/main" id="{FD1A5778-8ABE-41C9-B6EF-BB88F110251D}"/>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16" name="Group 94">
              <a:extLst>
                <a:ext uri="{FF2B5EF4-FFF2-40B4-BE49-F238E27FC236}">
                  <a16:creationId xmlns:a16="http://schemas.microsoft.com/office/drawing/2014/main" id="{C0B9E6F3-6820-41F5-B45B-8E1BE73DEEF1}"/>
                </a:ext>
              </a:extLst>
            </p:cNvPr>
            <p:cNvGrpSpPr/>
            <p:nvPr/>
          </p:nvGrpSpPr>
          <p:grpSpPr>
            <a:xfrm>
              <a:off x="690972" y="1524752"/>
              <a:ext cx="2329119" cy="2335390"/>
              <a:chOff x="1449976" y="1449901"/>
              <a:chExt cx="3456853" cy="3466160"/>
            </a:xfrm>
            <a:effectLst>
              <a:outerShdw blurRad="50800" dist="38100" dir="2700000" algn="tl" rotWithShape="0">
                <a:prstClr val="black">
                  <a:alpha val="40000"/>
                </a:prstClr>
              </a:outerShdw>
            </a:effectLst>
          </p:grpSpPr>
          <p:sp>
            <p:nvSpPr>
              <p:cNvPr id="126" name="Freeform: Shape 95">
                <a:extLst>
                  <a:ext uri="{FF2B5EF4-FFF2-40B4-BE49-F238E27FC236}">
                    <a16:creationId xmlns:a16="http://schemas.microsoft.com/office/drawing/2014/main" id="{AD426A57-AF8A-428A-BFE1-7C55123CC2CA}"/>
                  </a:ext>
                </a:extLst>
              </p:cNvPr>
              <p:cNvSpPr/>
              <p:nvPr/>
            </p:nvSpPr>
            <p:spPr>
              <a:xfrm>
                <a:off x="1449976" y="1484732"/>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27" name="Freeform: Shape 96">
                <a:extLst>
                  <a:ext uri="{FF2B5EF4-FFF2-40B4-BE49-F238E27FC236}">
                    <a16:creationId xmlns:a16="http://schemas.microsoft.com/office/drawing/2014/main" id="{53746B57-5A0B-402F-AA1D-CBADE17795C5}"/>
                  </a:ext>
                </a:extLst>
              </p:cNvPr>
              <p:cNvSpPr>
                <a:spLocks noChangeAspect="1"/>
              </p:cNvSpPr>
              <p:nvPr/>
            </p:nvSpPr>
            <p:spPr>
              <a:xfrm>
                <a:off x="1495032" y="1449901"/>
                <a:ext cx="3411797" cy="3337559"/>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grpSp>
        <p:nvGrpSpPr>
          <p:cNvPr id="153" name="Graphic 1">
            <a:extLst>
              <a:ext uri="{FF2B5EF4-FFF2-40B4-BE49-F238E27FC236}">
                <a16:creationId xmlns:a16="http://schemas.microsoft.com/office/drawing/2014/main" id="{541C80EC-0D70-40D5-BC4F-BB8B5142F304}"/>
              </a:ext>
            </a:extLst>
          </p:cNvPr>
          <p:cNvGrpSpPr/>
          <p:nvPr/>
        </p:nvGrpSpPr>
        <p:grpSpPr>
          <a:xfrm>
            <a:off x="6085127" y="3929004"/>
            <a:ext cx="3123117" cy="2740123"/>
            <a:chOff x="376890" y="2515673"/>
            <a:chExt cx="5080762" cy="4147009"/>
          </a:xfrm>
        </p:grpSpPr>
        <p:sp>
          <p:nvSpPr>
            <p:cNvPr id="154" name="Freeform: Shape 48">
              <a:extLst>
                <a:ext uri="{FF2B5EF4-FFF2-40B4-BE49-F238E27FC236}">
                  <a16:creationId xmlns:a16="http://schemas.microsoft.com/office/drawing/2014/main" id="{B903B2F6-7BFE-48BC-B50A-C7EEAD5B337F}"/>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155" name="Freeform: Shape 49">
              <a:extLst>
                <a:ext uri="{FF2B5EF4-FFF2-40B4-BE49-F238E27FC236}">
                  <a16:creationId xmlns:a16="http://schemas.microsoft.com/office/drawing/2014/main" id="{4BACD32C-F6A9-4383-81D9-E3D420B16C81}"/>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p>
          </p:txBody>
        </p:sp>
        <p:sp>
          <p:nvSpPr>
            <p:cNvPr id="156" name="Freeform: Shape 50">
              <a:extLst>
                <a:ext uri="{FF2B5EF4-FFF2-40B4-BE49-F238E27FC236}">
                  <a16:creationId xmlns:a16="http://schemas.microsoft.com/office/drawing/2014/main" id="{EBDF4DCA-4364-4202-B98A-0DC09A4C2784}"/>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157" name="Freeform: Shape 51">
              <a:extLst>
                <a:ext uri="{FF2B5EF4-FFF2-40B4-BE49-F238E27FC236}">
                  <a16:creationId xmlns:a16="http://schemas.microsoft.com/office/drawing/2014/main" id="{2B3683D7-B25F-4B93-82B0-29BFB766EC6A}"/>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p>
          </p:txBody>
        </p:sp>
        <p:sp>
          <p:nvSpPr>
            <p:cNvPr id="158" name="Freeform: Shape 52">
              <a:extLst>
                <a:ext uri="{FF2B5EF4-FFF2-40B4-BE49-F238E27FC236}">
                  <a16:creationId xmlns:a16="http://schemas.microsoft.com/office/drawing/2014/main" id="{FF3331F0-1301-483A-B6CA-E7F900F9F174}"/>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159" name="Freeform: Shape 53">
              <a:extLst>
                <a:ext uri="{FF2B5EF4-FFF2-40B4-BE49-F238E27FC236}">
                  <a16:creationId xmlns:a16="http://schemas.microsoft.com/office/drawing/2014/main" id="{57397936-AE6F-43B4-8F43-FF0039713DDB}"/>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160" name="Freeform: Shape 54">
              <a:extLst>
                <a:ext uri="{FF2B5EF4-FFF2-40B4-BE49-F238E27FC236}">
                  <a16:creationId xmlns:a16="http://schemas.microsoft.com/office/drawing/2014/main" id="{23E61414-25BC-408E-BD52-CB9A4E0759F5}"/>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161" name="Freeform: Shape 55">
              <a:extLst>
                <a:ext uri="{FF2B5EF4-FFF2-40B4-BE49-F238E27FC236}">
                  <a16:creationId xmlns:a16="http://schemas.microsoft.com/office/drawing/2014/main" id="{FA195D07-6BAB-4551-A255-1E1A51FB56AD}"/>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162" name="Freeform: Shape 56">
              <a:extLst>
                <a:ext uri="{FF2B5EF4-FFF2-40B4-BE49-F238E27FC236}">
                  <a16:creationId xmlns:a16="http://schemas.microsoft.com/office/drawing/2014/main" id="{94A8A081-23C9-43F9-A6CF-3E8DB668A82F}"/>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163" name="Freeform: Shape 57">
              <a:extLst>
                <a:ext uri="{FF2B5EF4-FFF2-40B4-BE49-F238E27FC236}">
                  <a16:creationId xmlns:a16="http://schemas.microsoft.com/office/drawing/2014/main" id="{26493649-2F9F-4D0A-9A16-85387B939530}"/>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p>
          </p:txBody>
        </p:sp>
      </p:grpSp>
      <p:sp>
        <p:nvSpPr>
          <p:cNvPr id="164" name="&quot;Not Allowed&quot; Symbol 70">
            <a:extLst>
              <a:ext uri="{FF2B5EF4-FFF2-40B4-BE49-F238E27FC236}">
                <a16:creationId xmlns:a16="http://schemas.microsoft.com/office/drawing/2014/main" id="{8AB81F17-5CA0-45FE-B32A-68A8982CD402}"/>
              </a:ext>
            </a:extLst>
          </p:cNvPr>
          <p:cNvSpPr/>
          <p:nvPr/>
        </p:nvSpPr>
        <p:spPr>
          <a:xfrm>
            <a:off x="6445731" y="4781213"/>
            <a:ext cx="543211" cy="465057"/>
          </a:xfrm>
          <a:prstGeom prst="noSmoking">
            <a:avLst>
              <a:gd name="adj" fmla="val 100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012780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922893" y="2523291"/>
            <a:ext cx="3794249" cy="1754326"/>
          </a:xfrm>
          <a:prstGeom prst="rect">
            <a:avLst/>
          </a:prstGeom>
          <a:noFill/>
        </p:spPr>
        <p:txBody>
          <a:bodyPr wrap="square" rtlCol="0">
            <a:spAutoFit/>
          </a:bodyPr>
          <a:lstStyle/>
          <a:p>
            <a:r>
              <a:rPr lang="en-US" altLang="ko-KR" sz="3600" b="1" dirty="0">
                <a:solidFill>
                  <a:schemeClr val="bg1"/>
                </a:solidFill>
                <a:latin typeface="+mj-lt"/>
                <a:cs typeface="Arial" pitchFamily="34" charset="0"/>
              </a:rPr>
              <a:t>Are you Ready To Discover Our Data ??</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4818742" y="-333828"/>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4556753" y="2896193"/>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4679168" y="3020322"/>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4939779" y="3349835"/>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24" name="TextBox 15">
            <a:extLst>
              <a:ext uri="{FF2B5EF4-FFF2-40B4-BE49-F238E27FC236}">
                <a16:creationId xmlns:a16="http://schemas.microsoft.com/office/drawing/2014/main" id="{F470176A-2F44-4A25-B1B8-FF099CE905B1}"/>
              </a:ext>
            </a:extLst>
          </p:cNvPr>
          <p:cNvSpPr txBox="1"/>
          <p:nvPr/>
        </p:nvSpPr>
        <p:spPr>
          <a:xfrm flipH="1">
            <a:off x="7723942" y="5411260"/>
            <a:ext cx="3686179" cy="830997"/>
          </a:xfrm>
          <a:prstGeom prst="rect">
            <a:avLst/>
          </a:prstGeom>
          <a:noFill/>
        </p:spPr>
        <p:txBody>
          <a:bodyPr wrap="square" rtlCol="0">
            <a:spAutoFit/>
          </a:bodyPr>
          <a:lstStyle/>
          <a:p>
            <a:r>
              <a:rPr lang="en-US" altLang="ko-KR" sz="2400" b="1" dirty="0">
                <a:solidFill>
                  <a:schemeClr val="accent6">
                    <a:lumMod val="75000"/>
                  </a:schemeClr>
                </a:solidFill>
                <a:latin typeface="+mj-lt"/>
                <a:cs typeface="Arial" pitchFamily="34" charset="0"/>
              </a:rPr>
              <a:t>Fly With Me To Discover Our Datasets</a:t>
            </a:r>
          </a:p>
        </p:txBody>
      </p:sp>
      <p:grpSp>
        <p:nvGrpSpPr>
          <p:cNvPr id="14" name="Group 125">
            <a:extLst>
              <a:ext uri="{FF2B5EF4-FFF2-40B4-BE49-F238E27FC236}">
                <a16:creationId xmlns:a16="http://schemas.microsoft.com/office/drawing/2014/main" id="{06C0CFEE-164F-478D-AD49-22C133F83D93}"/>
              </a:ext>
            </a:extLst>
          </p:cNvPr>
          <p:cNvGrpSpPr/>
          <p:nvPr/>
        </p:nvGrpSpPr>
        <p:grpSpPr>
          <a:xfrm>
            <a:off x="7875838" y="2972258"/>
            <a:ext cx="2571831" cy="2343825"/>
            <a:chOff x="4864316" y="3310559"/>
            <a:chExt cx="2315879" cy="2549761"/>
          </a:xfrm>
        </p:grpSpPr>
        <p:sp>
          <p:nvSpPr>
            <p:cNvPr id="15" name="자유형: 도형 56">
              <a:extLst>
                <a:ext uri="{FF2B5EF4-FFF2-40B4-BE49-F238E27FC236}">
                  <a16:creationId xmlns:a16="http://schemas.microsoft.com/office/drawing/2014/main" id="{92DA8631-ACFF-465C-AAAF-E91E8585B8A5}"/>
                </a:ext>
              </a:extLst>
            </p:cNvPr>
            <p:cNvSpPr/>
            <p:nvPr/>
          </p:nvSpPr>
          <p:spPr>
            <a:xfrm>
              <a:off x="4864323" y="3328417"/>
              <a:ext cx="2315872" cy="2531903"/>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17" name="자유형: 도형 55">
              <a:extLst>
                <a:ext uri="{FF2B5EF4-FFF2-40B4-BE49-F238E27FC236}">
                  <a16:creationId xmlns:a16="http://schemas.microsoft.com/office/drawing/2014/main" id="{7D7D3F63-6240-437B-B14D-5032C1B68828}"/>
                </a:ext>
              </a:extLst>
            </p:cNvPr>
            <p:cNvSpPr/>
            <p:nvPr/>
          </p:nvSpPr>
          <p:spPr>
            <a:xfrm>
              <a:off x="4864316" y="3310559"/>
              <a:ext cx="2306734"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sp>
        <p:nvSpPr>
          <p:cNvPr id="25" name="Oval 17">
            <a:extLst>
              <a:ext uri="{FF2B5EF4-FFF2-40B4-BE49-F238E27FC236}">
                <a16:creationId xmlns:a16="http://schemas.microsoft.com/office/drawing/2014/main" id="{1F1CF23B-C253-45D8-AB06-4BC043568332}"/>
              </a:ext>
            </a:extLst>
          </p:cNvPr>
          <p:cNvSpPr/>
          <p:nvPr/>
        </p:nvSpPr>
        <p:spPr>
          <a:xfrm>
            <a:off x="8657031" y="1114452"/>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lumMod val="60000"/>
                  <a:lumOff val="40000"/>
                </a:schemeClr>
              </a:solidFill>
            </a:endParaRPr>
          </a:p>
        </p:txBody>
      </p:sp>
    </p:spTree>
    <p:extLst>
      <p:ext uri="{BB962C8B-B14F-4D97-AF65-F5344CB8AC3E}">
        <p14:creationId xmlns:p14="http://schemas.microsoft.com/office/powerpoint/2010/main" val="26452696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sz="1800" dirty="0"/>
          </a:p>
        </p:txBody>
      </p:sp>
      <p:sp>
        <p:nvSpPr>
          <p:cNvPr id="3" name="Oval 24">
            <a:extLst>
              <a:ext uri="{FF2B5EF4-FFF2-40B4-BE49-F238E27FC236}">
                <a16:creationId xmlns:a16="http://schemas.microsoft.com/office/drawing/2014/main" id="{16821623-B50D-4611-8946-08BE33CB3790}"/>
              </a:ext>
            </a:extLst>
          </p:cNvPr>
          <p:cNvSpPr/>
          <p:nvPr/>
        </p:nvSpPr>
        <p:spPr>
          <a:xfrm>
            <a:off x="681596" y="1967618"/>
            <a:ext cx="2349009" cy="2153322"/>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4" name="TextBox 15">
            <a:extLst>
              <a:ext uri="{FF2B5EF4-FFF2-40B4-BE49-F238E27FC236}">
                <a16:creationId xmlns:a16="http://schemas.microsoft.com/office/drawing/2014/main" id="{B30770EA-EB58-45F5-A15C-DDC96F8912E3}"/>
              </a:ext>
            </a:extLst>
          </p:cNvPr>
          <p:cNvSpPr txBox="1"/>
          <p:nvPr/>
        </p:nvSpPr>
        <p:spPr>
          <a:xfrm flipH="1">
            <a:off x="-938858" y="2659559"/>
            <a:ext cx="7318851" cy="769441"/>
          </a:xfrm>
          <a:prstGeom prst="rect">
            <a:avLst/>
          </a:prstGeom>
          <a:noFill/>
        </p:spPr>
        <p:txBody>
          <a:bodyPr wrap="square" rtlCol="0">
            <a:spAutoFit/>
          </a:bodyPr>
          <a:lstStyle/>
          <a:p>
            <a:pPr algn="ctr"/>
            <a:r>
              <a:rPr lang="en-US" altLang="ko-KR" sz="4400" b="1" dirty="0" err="1">
                <a:solidFill>
                  <a:schemeClr val="bg1">
                    <a:lumMod val="95000"/>
                  </a:schemeClr>
                </a:solidFill>
                <a:latin typeface="Calibri" pitchFamily="34" charset="0"/>
                <a:cs typeface="Calibri" pitchFamily="34" charset="0"/>
              </a:rPr>
              <a:t>DataSet</a:t>
            </a:r>
            <a:r>
              <a:rPr lang="en-US" altLang="ko-KR" sz="4400" b="1" dirty="0">
                <a:solidFill>
                  <a:schemeClr val="bg1">
                    <a:lumMod val="95000"/>
                  </a:schemeClr>
                </a:solidFill>
                <a:latin typeface="Calibri" pitchFamily="34" charset="0"/>
                <a:cs typeface="Calibri" pitchFamily="34" charset="0"/>
              </a:rPr>
              <a:t> </a:t>
            </a:r>
            <a:r>
              <a:rPr lang="en-US" altLang="ko-KR" sz="1600" b="1" dirty="0">
                <a:solidFill>
                  <a:schemeClr val="bg1">
                    <a:lumMod val="95000"/>
                  </a:schemeClr>
                </a:solidFill>
                <a:latin typeface="Calibri" pitchFamily="34" charset="0"/>
                <a:cs typeface="Calibri" pitchFamily="34" charset="0"/>
              </a:rPr>
              <a:t>[1]</a:t>
            </a:r>
            <a:endParaRPr lang="en-US" altLang="ko-KR" sz="4000" b="1" dirty="0">
              <a:solidFill>
                <a:schemeClr val="bg1">
                  <a:lumMod val="95000"/>
                </a:schemeClr>
              </a:solidFill>
              <a:latin typeface="+mj-lt"/>
              <a:cs typeface="Arial" pitchFamily="34" charset="0"/>
            </a:endParaRPr>
          </a:p>
        </p:txBody>
      </p:sp>
      <p:pic>
        <p:nvPicPr>
          <p:cNvPr id="17" name="صورة 16">
            <a:extLst>
              <a:ext uri="{FF2B5EF4-FFF2-40B4-BE49-F238E27FC236}">
                <a16:creationId xmlns:a16="http://schemas.microsoft.com/office/drawing/2014/main" id="{6F9735BB-98E9-47CF-B896-EF825D73C579}"/>
              </a:ext>
            </a:extLst>
          </p:cNvPr>
          <p:cNvPicPr>
            <a:picLocks noChangeAspect="1"/>
          </p:cNvPicPr>
          <p:nvPr/>
        </p:nvPicPr>
        <p:blipFill rotWithShape="1">
          <a:blip r:embed="rId2"/>
          <a:srcRect l="17458" t="43067" r="9383" b="14261"/>
          <a:stretch/>
        </p:blipFill>
        <p:spPr>
          <a:xfrm>
            <a:off x="5027882" y="1834650"/>
            <a:ext cx="6312452" cy="2931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7">
            <a:extLst>
              <a:ext uri="{FF2B5EF4-FFF2-40B4-BE49-F238E27FC236}">
                <a16:creationId xmlns:a16="http://schemas.microsoft.com/office/drawing/2014/main" id="{B4D4B0F0-A9F6-4615-B4C3-0BD559507D45}"/>
              </a:ext>
            </a:extLst>
          </p:cNvPr>
          <p:cNvSpPr txBox="1"/>
          <p:nvPr/>
        </p:nvSpPr>
        <p:spPr>
          <a:xfrm>
            <a:off x="2720568" y="5322564"/>
            <a:ext cx="10763304" cy="646331"/>
          </a:xfrm>
          <a:prstGeom prst="rect">
            <a:avLst/>
          </a:prstGeom>
          <a:noFill/>
        </p:spPr>
        <p:txBody>
          <a:bodyPr wrap="square" rtlCol="0">
            <a:spAutoFit/>
          </a:bodyPr>
          <a:lstStyle/>
          <a:p>
            <a:pPr algn="ctr"/>
            <a:r>
              <a:rPr lang="en-US" dirty="0">
                <a:solidFill>
                  <a:schemeClr val="accent6">
                    <a:lumMod val="50000"/>
                  </a:schemeClr>
                </a:solidFill>
              </a:rPr>
              <a:t>This is a subset of the full data loaded as pandas which contains </a:t>
            </a:r>
          </a:p>
          <a:p>
            <a:pPr algn="ctr"/>
            <a:r>
              <a:rPr lang="en-US" dirty="0">
                <a:solidFill>
                  <a:schemeClr val="accent6">
                    <a:lumMod val="50000"/>
                  </a:schemeClr>
                </a:solidFill>
              </a:rPr>
              <a:t>18 features and 23856 observations</a:t>
            </a:r>
            <a:endParaRPr lang="en-US" sz="1800" dirty="0">
              <a:solidFill>
                <a:schemeClr val="accent6">
                  <a:lumMod val="50000"/>
                </a:schemeClr>
              </a:solidFill>
            </a:endParaRPr>
          </a:p>
        </p:txBody>
      </p:sp>
    </p:spTree>
    <p:extLst>
      <p:ext uri="{BB962C8B-B14F-4D97-AF65-F5344CB8AC3E}">
        <p14:creationId xmlns:p14="http://schemas.microsoft.com/office/powerpoint/2010/main" val="27837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493462" y="3017796"/>
            <a:ext cx="3794249" cy="1015663"/>
          </a:xfrm>
          <a:prstGeom prst="rect">
            <a:avLst/>
          </a:prstGeom>
          <a:noFill/>
        </p:spPr>
        <p:txBody>
          <a:bodyPr wrap="square" rtlCol="0">
            <a:spAutoFit/>
          </a:bodyPr>
          <a:lstStyle/>
          <a:p>
            <a:pPr algn="ctr"/>
            <a:r>
              <a:rPr lang="en-US" altLang="ko-KR" sz="6000" b="1" dirty="0">
                <a:solidFill>
                  <a:schemeClr val="bg1">
                    <a:lumMod val="95000"/>
                  </a:schemeClr>
                </a:solidFill>
                <a:latin typeface="Calibri" pitchFamily="34" charset="0"/>
                <a:cs typeface="Calibri" pitchFamily="34" charset="0"/>
              </a:rPr>
              <a:t>Questions</a:t>
            </a:r>
            <a:endParaRPr lang="ko-KR" altLang="en-US" sz="6000" b="1" dirty="0">
              <a:solidFill>
                <a:schemeClr val="bg1">
                  <a:lumMod val="95000"/>
                </a:schemeClr>
              </a:solidFill>
              <a:latin typeface="Calibri" pitchFamily="34" charset="0"/>
              <a:cs typeface="Calibri" pitchFamily="34" charset="0"/>
            </a:endParaRP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13" name="TextBox 17">
            <a:extLst>
              <a:ext uri="{FF2B5EF4-FFF2-40B4-BE49-F238E27FC236}">
                <a16:creationId xmlns:a16="http://schemas.microsoft.com/office/drawing/2014/main" id="{8F58D79B-0863-4D8D-8A9D-EF6B9404C3ED}"/>
              </a:ext>
            </a:extLst>
          </p:cNvPr>
          <p:cNvSpPr txBox="1"/>
          <p:nvPr/>
        </p:nvSpPr>
        <p:spPr>
          <a:xfrm>
            <a:off x="6522333" y="2525594"/>
            <a:ext cx="5692401" cy="646331"/>
          </a:xfrm>
          <a:prstGeom prst="rect">
            <a:avLst/>
          </a:prstGeom>
          <a:noFill/>
        </p:spPr>
        <p:txBody>
          <a:bodyPr wrap="square" rtlCol="0">
            <a:spAutoFit/>
          </a:bodyPr>
          <a:lstStyle/>
          <a:p>
            <a:pPr algn="ctr"/>
            <a:r>
              <a:rPr lang="en-US" dirty="0">
                <a:solidFill>
                  <a:schemeClr val="accent6">
                    <a:lumMod val="50000"/>
                  </a:schemeClr>
                </a:solidFill>
              </a:rPr>
              <a:t>1- How many times has the anonymous recording?</a:t>
            </a:r>
          </a:p>
          <a:p>
            <a:pPr algn="ctr"/>
            <a:endParaRPr lang="ar-SA" dirty="0"/>
          </a:p>
        </p:txBody>
      </p:sp>
      <p:sp>
        <p:nvSpPr>
          <p:cNvPr id="14" name="TextBox 17">
            <a:extLst>
              <a:ext uri="{FF2B5EF4-FFF2-40B4-BE49-F238E27FC236}">
                <a16:creationId xmlns:a16="http://schemas.microsoft.com/office/drawing/2014/main" id="{622DB568-8100-4C86-9F3F-526CD17B0632}"/>
              </a:ext>
            </a:extLst>
          </p:cNvPr>
          <p:cNvSpPr txBox="1"/>
          <p:nvPr/>
        </p:nvSpPr>
        <p:spPr>
          <a:xfrm>
            <a:off x="5539041" y="3208855"/>
            <a:ext cx="5692401" cy="369332"/>
          </a:xfrm>
          <a:prstGeom prst="rect">
            <a:avLst/>
          </a:prstGeom>
          <a:noFill/>
        </p:spPr>
        <p:txBody>
          <a:bodyPr wrap="square" rtlCol="0">
            <a:spAutoFit/>
          </a:bodyPr>
          <a:lstStyle/>
          <a:p>
            <a:pPr algn="ctr"/>
            <a:r>
              <a:rPr lang="en-US" dirty="0">
                <a:solidFill>
                  <a:schemeClr val="accent6">
                    <a:lumMod val="50000"/>
                  </a:schemeClr>
                </a:solidFill>
              </a:rPr>
              <a:t>2- How many hacks are there ?</a:t>
            </a:r>
            <a:endParaRPr lang="ar-SA" dirty="0">
              <a:solidFill>
                <a:schemeClr val="accent6">
                  <a:lumMod val="50000"/>
                </a:schemeClr>
              </a:solidFill>
            </a:endParaRPr>
          </a:p>
        </p:txBody>
      </p:sp>
      <p:sp>
        <p:nvSpPr>
          <p:cNvPr id="15" name="TextBox 17">
            <a:extLst>
              <a:ext uri="{FF2B5EF4-FFF2-40B4-BE49-F238E27FC236}">
                <a16:creationId xmlns:a16="http://schemas.microsoft.com/office/drawing/2014/main" id="{1C8B0E17-43F4-40D4-A756-A735EE72F988}"/>
              </a:ext>
            </a:extLst>
          </p:cNvPr>
          <p:cNvSpPr txBox="1"/>
          <p:nvPr/>
        </p:nvSpPr>
        <p:spPr>
          <a:xfrm>
            <a:off x="6108928" y="3822046"/>
            <a:ext cx="5692401" cy="646331"/>
          </a:xfrm>
          <a:prstGeom prst="rect">
            <a:avLst/>
          </a:prstGeom>
          <a:noFill/>
        </p:spPr>
        <p:txBody>
          <a:bodyPr wrap="square" rtlCol="0">
            <a:spAutoFit/>
          </a:bodyPr>
          <a:lstStyle/>
          <a:p>
            <a:pPr algn="ctr"/>
            <a:r>
              <a:rPr lang="en-US" dirty="0">
                <a:solidFill>
                  <a:schemeClr val="accent6">
                    <a:lumMod val="50000"/>
                  </a:schemeClr>
                </a:solidFill>
              </a:rPr>
              <a:t>3- Which month has the most penetration?</a:t>
            </a:r>
          </a:p>
          <a:p>
            <a:pPr algn="ctr"/>
            <a:endParaRPr lang="ar-SA" dirty="0"/>
          </a:p>
        </p:txBody>
      </p:sp>
      <p:sp>
        <p:nvSpPr>
          <p:cNvPr id="17" name="TextBox 17">
            <a:extLst>
              <a:ext uri="{FF2B5EF4-FFF2-40B4-BE49-F238E27FC236}">
                <a16:creationId xmlns:a16="http://schemas.microsoft.com/office/drawing/2014/main" id="{A74C5969-73F8-4E29-A9C8-4B8DC9E51BD7}"/>
              </a:ext>
            </a:extLst>
          </p:cNvPr>
          <p:cNvSpPr txBox="1"/>
          <p:nvPr/>
        </p:nvSpPr>
        <p:spPr>
          <a:xfrm>
            <a:off x="6642469" y="4418578"/>
            <a:ext cx="5692401" cy="646331"/>
          </a:xfrm>
          <a:prstGeom prst="rect">
            <a:avLst/>
          </a:prstGeom>
          <a:noFill/>
        </p:spPr>
        <p:txBody>
          <a:bodyPr wrap="square" rtlCol="0">
            <a:spAutoFit/>
          </a:bodyPr>
          <a:lstStyle/>
          <a:p>
            <a:pPr algn="ctr"/>
            <a:r>
              <a:rPr lang="en-US" dirty="0">
                <a:solidFill>
                  <a:schemeClr val="accent6">
                    <a:lumMod val="50000"/>
                  </a:schemeClr>
                </a:solidFill>
              </a:rPr>
              <a:t>4- How long has there been no penetration of server? </a:t>
            </a:r>
          </a:p>
          <a:p>
            <a:pPr algn="ctr"/>
            <a:endParaRPr lang="ar-SA" dirty="0"/>
          </a:p>
        </p:txBody>
      </p:sp>
    </p:spTree>
    <p:extLst>
      <p:ext uri="{BB962C8B-B14F-4D97-AF65-F5344CB8AC3E}">
        <p14:creationId xmlns:p14="http://schemas.microsoft.com/office/powerpoint/2010/main" val="309153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668588" y="3230715"/>
            <a:ext cx="6691109" cy="769441"/>
          </a:xfrm>
          <a:prstGeom prst="rect">
            <a:avLst/>
          </a:prstGeom>
          <a:noFill/>
        </p:spPr>
        <p:txBody>
          <a:bodyPr wrap="square" rtlCol="0">
            <a:spAutoFit/>
          </a:bodyPr>
          <a:lstStyle/>
          <a:p>
            <a:pPr algn="l"/>
            <a:r>
              <a:rPr lang="en-US" sz="4400" b="0" i="0" dirty="0">
                <a:solidFill>
                  <a:schemeClr val="bg1">
                    <a:lumMod val="95000"/>
                  </a:schemeClr>
                </a:solidFill>
                <a:effectLst/>
                <a:latin typeface="OpenSans"/>
              </a:rPr>
              <a:t>Data Cleaning</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7" name="TextBox 17">
            <a:extLst>
              <a:ext uri="{FF2B5EF4-FFF2-40B4-BE49-F238E27FC236}">
                <a16:creationId xmlns:a16="http://schemas.microsoft.com/office/drawing/2014/main" id="{E3CB62EE-7CB7-49D3-9EA9-F526134F9AE8}"/>
              </a:ext>
            </a:extLst>
          </p:cNvPr>
          <p:cNvSpPr txBox="1"/>
          <p:nvPr/>
        </p:nvSpPr>
        <p:spPr>
          <a:xfrm>
            <a:off x="6743969" y="2642551"/>
            <a:ext cx="5692401" cy="1754326"/>
          </a:xfrm>
          <a:prstGeom prst="rect">
            <a:avLst/>
          </a:prstGeom>
          <a:noFill/>
        </p:spPr>
        <p:txBody>
          <a:bodyPr wrap="square" rtlCol="0">
            <a:spAutoFit/>
          </a:bodyPr>
          <a:lstStyle/>
          <a:p>
            <a:endParaRPr lang="en-US" dirty="0">
              <a:solidFill>
                <a:schemeClr val="accent6">
                  <a:lumMod val="50000"/>
                </a:schemeClr>
              </a:solidFill>
            </a:endParaRPr>
          </a:p>
          <a:p>
            <a:r>
              <a:rPr lang="en-US" dirty="0">
                <a:solidFill>
                  <a:schemeClr val="accent6">
                    <a:lumMod val="50000"/>
                  </a:schemeClr>
                </a:solidFill>
              </a:rPr>
              <a:t>1-Remove the column Date, as we don't need it.</a:t>
            </a:r>
          </a:p>
          <a:p>
            <a:r>
              <a:rPr lang="en-US" dirty="0">
                <a:solidFill>
                  <a:schemeClr val="accent6">
                    <a:lumMod val="50000"/>
                  </a:schemeClr>
                </a:solidFill>
              </a:rPr>
              <a:t> </a:t>
            </a:r>
          </a:p>
          <a:p>
            <a:r>
              <a:rPr lang="en-US" dirty="0">
                <a:solidFill>
                  <a:schemeClr val="accent6">
                    <a:lumMod val="50000"/>
                  </a:schemeClr>
                </a:solidFill>
              </a:rPr>
              <a:t>2-Verify if there are null values in the data.</a:t>
            </a:r>
          </a:p>
          <a:p>
            <a:endParaRPr lang="en-US" dirty="0">
              <a:solidFill>
                <a:schemeClr val="accent6">
                  <a:lumMod val="50000"/>
                </a:schemeClr>
              </a:solidFill>
            </a:endParaRPr>
          </a:p>
          <a:p>
            <a:r>
              <a:rPr lang="en-US" dirty="0">
                <a:solidFill>
                  <a:schemeClr val="accent6">
                    <a:lumMod val="50000"/>
                  </a:schemeClr>
                </a:solidFill>
              </a:rPr>
              <a:t>3-Add a new Features.</a:t>
            </a:r>
            <a:endParaRPr lang="ar-SA" dirty="0"/>
          </a:p>
        </p:txBody>
      </p:sp>
    </p:spTree>
    <p:extLst>
      <p:ext uri="{BB962C8B-B14F-4D97-AF65-F5344CB8AC3E}">
        <p14:creationId xmlns:p14="http://schemas.microsoft.com/office/powerpoint/2010/main" val="8215102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90268" y="3233888"/>
            <a:ext cx="6691109" cy="646331"/>
          </a:xfrm>
          <a:prstGeom prst="rect">
            <a:avLst/>
          </a:prstGeom>
          <a:noFill/>
        </p:spPr>
        <p:txBody>
          <a:bodyPr wrap="square" rtlCol="0">
            <a:spAutoFit/>
          </a:bodyPr>
          <a:lstStyle/>
          <a:p>
            <a:pPr algn="l"/>
            <a:r>
              <a:rPr lang="en-US" sz="3600" b="0" i="0" dirty="0">
                <a:solidFill>
                  <a:schemeClr val="bg1">
                    <a:lumMod val="95000"/>
                  </a:schemeClr>
                </a:solidFill>
                <a:effectLst/>
                <a:latin typeface="OpenSans"/>
              </a:rPr>
              <a:t>Exploratory Data Analysis</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Tree>
    <p:extLst>
      <p:ext uri="{BB962C8B-B14F-4D97-AF65-F5344CB8AC3E}">
        <p14:creationId xmlns:p14="http://schemas.microsoft.com/office/powerpoint/2010/main" val="3079664004"/>
      </p:ext>
    </p:extLst>
  </p:cSld>
  <p:clrMapOvr>
    <a:masterClrMapping/>
  </p:clrMapOvr>
  <p:transition spd="med">
    <p:pull/>
  </p:transition>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4433</TotalTime>
  <Words>314</Words>
  <Application>Microsoft Office PowerPoint</Application>
  <PresentationFormat>شاشة عريضة</PresentationFormat>
  <Paragraphs>61</Paragraphs>
  <Slides>14</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3</vt:i4>
      </vt:variant>
      <vt:variant>
        <vt:lpstr>عناوين الشرائح</vt:lpstr>
      </vt:variant>
      <vt:variant>
        <vt:i4>14</vt:i4>
      </vt:variant>
    </vt:vector>
  </HeadingPairs>
  <TitlesOfParts>
    <vt:vector size="23" baseType="lpstr">
      <vt:lpstr>Arial</vt:lpstr>
      <vt:lpstr>Calibri</vt:lpstr>
      <vt:lpstr>Helvetica</vt:lpstr>
      <vt:lpstr>Inter</vt:lpstr>
      <vt:lpstr>OpenSans</vt:lpstr>
      <vt:lpstr>Times New Roman</vt:lpstr>
      <vt:lpstr>Cover and End Slide Master</vt:lpstr>
      <vt:lpstr>Contents Slide Master</vt:lpstr>
      <vt:lpstr>Section Break Slide Master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اماني</cp:lastModifiedBy>
  <cp:revision>106</cp:revision>
  <dcterms:created xsi:type="dcterms:W3CDTF">2020-01-20T05:08:25Z</dcterms:created>
  <dcterms:modified xsi:type="dcterms:W3CDTF">2021-11-17T23:02:35Z</dcterms:modified>
</cp:coreProperties>
</file>