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81" r:id="rId4"/>
    <p:sldId id="353" r:id="rId5"/>
    <p:sldId id="259" r:id="rId6"/>
    <p:sldId id="309" r:id="rId7"/>
    <p:sldId id="361" r:id="rId8"/>
    <p:sldId id="365" r:id="rId9"/>
    <p:sldId id="374" r:id="rId10"/>
    <p:sldId id="383" r:id="rId11"/>
    <p:sldId id="377" r:id="rId12"/>
    <p:sldId id="373" r:id="rId13"/>
    <p:sldId id="376" r:id="rId14"/>
    <p:sldId id="380" r:id="rId15"/>
    <p:sldId id="313" r:id="rId16"/>
    <p:sldId id="3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CB2"/>
    <a:srgbClr val="A4C1B0"/>
    <a:srgbClr val="58C89D"/>
    <a:srgbClr val="C7DFEF"/>
    <a:srgbClr val="C0F6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2" d="100"/>
          <a:sy n="72" d="100"/>
        </p:scale>
        <p:origin x="660" y="66"/>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56951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2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 id="214748369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kaggle.com/lplenka/malicious-server-hack"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مربع نص 19">
            <a:extLst>
              <a:ext uri="{FF2B5EF4-FFF2-40B4-BE49-F238E27FC236}">
                <a16:creationId xmlns:a16="http://schemas.microsoft.com/office/drawing/2014/main" id="{A7036604-9B5E-4949-A153-B0117D28C9AF}"/>
              </a:ext>
            </a:extLst>
          </p:cNvPr>
          <p:cNvSpPr txBox="1"/>
          <p:nvPr/>
        </p:nvSpPr>
        <p:spPr>
          <a:xfrm>
            <a:off x="0" y="565963"/>
            <a:ext cx="6096000" cy="1569660"/>
          </a:xfrm>
          <a:prstGeom prst="rect">
            <a:avLst/>
          </a:prstGeom>
          <a:noFill/>
        </p:spPr>
        <p:txBody>
          <a:bodyPr wrap="square">
            <a:spAutoFit/>
          </a:bodyPr>
          <a:lstStyle/>
          <a:p>
            <a:r>
              <a:rPr lang="en-US" altLang="ko-KR" sz="4800" dirty="0">
                <a:solidFill>
                  <a:schemeClr val="bg1"/>
                </a:solidFill>
                <a:cs typeface="Arial" pitchFamily="34" charset="0"/>
              </a:rPr>
              <a:t>Data Science :</a:t>
            </a:r>
          </a:p>
          <a:p>
            <a:r>
              <a:rPr lang="en-US" altLang="ko-KR" sz="4800" dirty="0">
                <a:solidFill>
                  <a:schemeClr val="bg1"/>
                </a:solidFill>
                <a:cs typeface="Arial" pitchFamily="34" charset="0"/>
              </a:rPr>
              <a:t>Malicious Server Hack</a:t>
            </a:r>
          </a:p>
        </p:txBody>
      </p:sp>
      <p:sp>
        <p:nvSpPr>
          <p:cNvPr id="21" name="TextBox 4">
            <a:extLst>
              <a:ext uri="{FF2B5EF4-FFF2-40B4-BE49-F238E27FC236}">
                <a16:creationId xmlns:a16="http://schemas.microsoft.com/office/drawing/2014/main" id="{17B21BB5-8790-44B8-8A4E-15DA41532D78}"/>
              </a:ext>
            </a:extLst>
          </p:cNvPr>
          <p:cNvSpPr txBox="1"/>
          <p:nvPr/>
        </p:nvSpPr>
        <p:spPr>
          <a:xfrm>
            <a:off x="6473681" y="5926495"/>
            <a:ext cx="7349518" cy="461665"/>
          </a:xfrm>
          <a:prstGeom prst="rect">
            <a:avLst/>
          </a:prstGeom>
          <a:noFill/>
        </p:spPr>
        <p:txBody>
          <a:bodyPr wrap="square" rtlCol="0" anchor="ctr">
            <a:spAutoFit/>
          </a:bodyPr>
          <a:lstStyle/>
          <a:p>
            <a:pPr algn="ctr"/>
            <a:r>
              <a:rPr lang="en-US" altLang="ko-KR" sz="2400" dirty="0">
                <a:solidFill>
                  <a:schemeClr val="bg1"/>
                </a:solidFill>
                <a:cs typeface="Arial" pitchFamily="34" charset="0"/>
              </a:rPr>
              <a:t>Prepared By : </a:t>
            </a:r>
            <a:r>
              <a:rPr lang="en-US" altLang="ko-KR" sz="2400" dirty="0" err="1">
                <a:solidFill>
                  <a:schemeClr val="bg1"/>
                </a:solidFill>
                <a:cs typeface="Arial" pitchFamily="34" charset="0"/>
              </a:rPr>
              <a:t>Munira</a:t>
            </a:r>
            <a:r>
              <a:rPr lang="en-US" altLang="ko-KR" sz="2400" dirty="0">
                <a:solidFill>
                  <a:schemeClr val="bg1"/>
                </a:solidFill>
                <a:cs typeface="Arial" pitchFamily="34" charset="0"/>
              </a:rPr>
              <a:t> </a:t>
            </a:r>
            <a:r>
              <a:rPr lang="en-US" altLang="ko-KR" sz="2400" dirty="0" err="1">
                <a:solidFill>
                  <a:schemeClr val="bg1"/>
                </a:solidFill>
                <a:cs typeface="Arial" pitchFamily="34" charset="0"/>
              </a:rPr>
              <a:t>Alzhrani</a:t>
            </a:r>
            <a:endParaRPr lang="ko-KR" altLang="en-US" sz="2400" dirty="0">
              <a:solidFill>
                <a:schemeClr val="bg1"/>
              </a:solidFill>
              <a:cs typeface="Arial" pitchFamily="34" charset="0"/>
            </a:endParaRPr>
          </a:p>
        </p:txBody>
      </p:sp>
      <p:sp>
        <p:nvSpPr>
          <p:cNvPr id="2" name="مستطيل 1">
            <a:extLst>
              <a:ext uri="{FF2B5EF4-FFF2-40B4-BE49-F238E27FC236}">
                <a16:creationId xmlns:a16="http://schemas.microsoft.com/office/drawing/2014/main" id="{B2E12BC9-4C08-41D9-8A2F-273415639E12}"/>
              </a:ext>
            </a:extLst>
          </p:cNvPr>
          <p:cNvSpPr/>
          <p:nvPr/>
        </p:nvSpPr>
        <p:spPr>
          <a:xfrm>
            <a:off x="9064487" y="700672"/>
            <a:ext cx="3127513" cy="816593"/>
          </a:xfrm>
          <a:prstGeom prst="rect">
            <a:avLst/>
          </a:prstGeom>
          <a:solidFill>
            <a:srgbClr val="78BCB2"/>
          </a:solidFill>
          <a:ln>
            <a:solidFill>
              <a:srgbClr val="78BCB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4" descr="أكاديمية سدايا تعلن معسكر تدريب علوم البيانات 2021م - وظيفة دوت كوم - وظائف  اليوم">
            <a:extLst>
              <a:ext uri="{FF2B5EF4-FFF2-40B4-BE49-F238E27FC236}">
                <a16:creationId xmlns:a16="http://schemas.microsoft.com/office/drawing/2014/main" id="{22BC88ED-3E9C-457D-9926-F006D6A657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28243" y="618638"/>
            <a:ext cx="1061356" cy="947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250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13254" y="0"/>
            <a:ext cx="12192000" cy="6858000"/>
          </a:xfrm>
          <a:prstGeom prst="rect">
            <a:avLst/>
          </a:prstGeom>
          <a:solidFill>
            <a:srgbClr val="58C89D"/>
          </a:solidFill>
          <a:ln>
            <a:solidFill>
              <a:srgbClr val="58C89D"/>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800" dirty="0"/>
          </a:p>
        </p:txBody>
      </p:sp>
      <p:sp>
        <p:nvSpPr>
          <p:cNvPr id="10" name="TextBox 17">
            <a:extLst>
              <a:ext uri="{FF2B5EF4-FFF2-40B4-BE49-F238E27FC236}">
                <a16:creationId xmlns:a16="http://schemas.microsoft.com/office/drawing/2014/main" id="{D0B55A7B-6825-4029-9E80-A5A1D1534370}"/>
              </a:ext>
            </a:extLst>
          </p:cNvPr>
          <p:cNvSpPr txBox="1"/>
          <p:nvPr/>
        </p:nvSpPr>
        <p:spPr>
          <a:xfrm>
            <a:off x="636175" y="381709"/>
            <a:ext cx="6917564" cy="1107996"/>
          </a:xfrm>
          <a:prstGeom prst="rect">
            <a:avLst/>
          </a:prstGeom>
          <a:noFill/>
        </p:spPr>
        <p:txBody>
          <a:bodyPr wrap="square" rtlCol="0">
            <a:spAutoFit/>
          </a:bodyPr>
          <a:lstStyle/>
          <a:p>
            <a:r>
              <a:rPr lang="en-US" sz="2400" dirty="0">
                <a:solidFill>
                  <a:schemeClr val="accent6">
                    <a:lumMod val="50000"/>
                  </a:schemeClr>
                </a:solidFill>
              </a:rPr>
              <a:t>Ans: How many times has the anonymous recording?</a:t>
            </a:r>
          </a:p>
          <a:p>
            <a:pPr algn="ctr"/>
            <a:endParaRPr lang="ar-SA" dirty="0"/>
          </a:p>
        </p:txBody>
      </p:sp>
      <p:pic>
        <p:nvPicPr>
          <p:cNvPr id="11" name="صورة 10">
            <a:extLst>
              <a:ext uri="{FF2B5EF4-FFF2-40B4-BE49-F238E27FC236}">
                <a16:creationId xmlns:a16="http://schemas.microsoft.com/office/drawing/2014/main" id="{9D426214-DF3A-4C97-A950-61322B812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300" y="0"/>
            <a:ext cx="5055703" cy="2967214"/>
          </a:xfrm>
          <a:prstGeom prst="rect">
            <a:avLst/>
          </a:prstGeom>
        </p:spPr>
      </p:pic>
      <p:sp>
        <p:nvSpPr>
          <p:cNvPr id="6" name="Rectangle 7">
            <a:extLst>
              <a:ext uri="{FF2B5EF4-FFF2-40B4-BE49-F238E27FC236}">
                <a16:creationId xmlns:a16="http://schemas.microsoft.com/office/drawing/2014/main" id="{1524853F-07A2-4FCB-B590-8FBB11711526}"/>
              </a:ext>
            </a:extLst>
          </p:cNvPr>
          <p:cNvSpPr/>
          <p:nvPr/>
        </p:nvSpPr>
        <p:spPr>
          <a:xfrm>
            <a:off x="294000" y="436631"/>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7">
            <a:extLst>
              <a:ext uri="{FF2B5EF4-FFF2-40B4-BE49-F238E27FC236}">
                <a16:creationId xmlns:a16="http://schemas.microsoft.com/office/drawing/2014/main" id="{C6E98909-DDCE-47BC-8ABD-1B0AAC9C7ADF}"/>
              </a:ext>
            </a:extLst>
          </p:cNvPr>
          <p:cNvSpPr/>
          <p:nvPr/>
        </p:nvSpPr>
        <p:spPr>
          <a:xfrm>
            <a:off x="446400" y="4975509"/>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8" name="صورة 7">
            <a:extLst>
              <a:ext uri="{FF2B5EF4-FFF2-40B4-BE49-F238E27FC236}">
                <a16:creationId xmlns:a16="http://schemas.microsoft.com/office/drawing/2014/main" id="{99D95DFE-8862-46CF-9445-F782AE696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670" y="3999551"/>
            <a:ext cx="5082590" cy="2858449"/>
          </a:xfrm>
          <a:prstGeom prst="rect">
            <a:avLst/>
          </a:prstGeom>
        </p:spPr>
      </p:pic>
      <p:sp>
        <p:nvSpPr>
          <p:cNvPr id="9" name="TextBox 17">
            <a:extLst>
              <a:ext uri="{FF2B5EF4-FFF2-40B4-BE49-F238E27FC236}">
                <a16:creationId xmlns:a16="http://schemas.microsoft.com/office/drawing/2014/main" id="{BBFFB28E-A142-4C48-8E6A-5AD6AEE7818C}"/>
              </a:ext>
            </a:extLst>
          </p:cNvPr>
          <p:cNvSpPr txBox="1"/>
          <p:nvPr/>
        </p:nvSpPr>
        <p:spPr>
          <a:xfrm>
            <a:off x="-166881" y="4901881"/>
            <a:ext cx="6812617" cy="461665"/>
          </a:xfrm>
          <a:prstGeom prst="rect">
            <a:avLst/>
          </a:prstGeom>
          <a:noFill/>
        </p:spPr>
        <p:txBody>
          <a:bodyPr wrap="square" rtlCol="0">
            <a:spAutoFit/>
          </a:bodyPr>
          <a:lstStyle/>
          <a:p>
            <a:pPr algn="ctr"/>
            <a:r>
              <a:rPr lang="en-US" sz="2400" dirty="0">
                <a:solidFill>
                  <a:schemeClr val="accent6">
                    <a:lumMod val="50000"/>
                  </a:schemeClr>
                </a:solidFill>
              </a:rPr>
              <a:t>Ans: How many hacks are there ?</a:t>
            </a:r>
          </a:p>
        </p:txBody>
      </p:sp>
      <p:sp>
        <p:nvSpPr>
          <p:cNvPr id="12" name="TextBox 17">
            <a:extLst>
              <a:ext uri="{FF2B5EF4-FFF2-40B4-BE49-F238E27FC236}">
                <a16:creationId xmlns:a16="http://schemas.microsoft.com/office/drawing/2014/main" id="{FDECB82F-3F97-46C5-B98D-EA4B78CD770E}"/>
              </a:ext>
            </a:extLst>
          </p:cNvPr>
          <p:cNvSpPr txBox="1"/>
          <p:nvPr/>
        </p:nvSpPr>
        <p:spPr>
          <a:xfrm>
            <a:off x="788575" y="5375923"/>
            <a:ext cx="6342744" cy="646331"/>
          </a:xfrm>
          <a:prstGeom prst="rect">
            <a:avLst/>
          </a:prstGeom>
          <a:noFill/>
        </p:spPr>
        <p:txBody>
          <a:bodyPr wrap="square" rtlCol="0">
            <a:spAutoFit/>
          </a:bodyPr>
          <a:lstStyle/>
          <a:p>
            <a:r>
              <a:rPr lang="en-US" dirty="0">
                <a:solidFill>
                  <a:schemeClr val="accent6">
                    <a:lumMod val="50000"/>
                  </a:schemeClr>
                </a:solidFill>
              </a:rPr>
              <a:t>By using Function </a:t>
            </a:r>
            <a:r>
              <a:rPr lang="en-US" dirty="0" err="1">
                <a:solidFill>
                  <a:schemeClr val="accent6">
                    <a:lumMod val="50000"/>
                  </a:schemeClr>
                </a:solidFill>
              </a:rPr>
              <a:t>Value_counts</a:t>
            </a:r>
            <a:r>
              <a:rPr lang="en-US" dirty="0">
                <a:solidFill>
                  <a:schemeClr val="accent6">
                    <a:lumMod val="50000"/>
                  </a:schemeClr>
                </a:solidFill>
              </a:rPr>
              <a:t> () </a:t>
            </a:r>
          </a:p>
          <a:p>
            <a:r>
              <a:rPr lang="en-US" dirty="0">
                <a:solidFill>
                  <a:schemeClr val="accent6">
                    <a:lumMod val="50000"/>
                  </a:schemeClr>
                </a:solidFill>
              </a:rPr>
              <a:t>I concluded happened 22788 hacks cases. </a:t>
            </a:r>
            <a:endParaRPr lang="ar-SA" dirty="0"/>
          </a:p>
        </p:txBody>
      </p:sp>
    </p:spTree>
    <p:extLst>
      <p:ext uri="{BB962C8B-B14F-4D97-AF65-F5344CB8AC3E}">
        <p14:creationId xmlns:p14="http://schemas.microsoft.com/office/powerpoint/2010/main" val="285021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0" y="0"/>
            <a:ext cx="12192000" cy="6858000"/>
          </a:xfrm>
          <a:prstGeom prst="rect">
            <a:avLst/>
          </a:prstGeom>
          <a:solidFill>
            <a:srgbClr val="58C89D"/>
          </a:solidFill>
          <a:ln>
            <a:solidFill>
              <a:srgbClr val="58C89D"/>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800" dirty="0"/>
          </a:p>
        </p:txBody>
      </p:sp>
      <p:sp>
        <p:nvSpPr>
          <p:cNvPr id="7" name="TextBox 17">
            <a:extLst>
              <a:ext uri="{FF2B5EF4-FFF2-40B4-BE49-F238E27FC236}">
                <a16:creationId xmlns:a16="http://schemas.microsoft.com/office/drawing/2014/main" id="{0735AC49-E128-439B-B072-AD57FCD0D5DE}"/>
              </a:ext>
            </a:extLst>
          </p:cNvPr>
          <p:cNvSpPr txBox="1"/>
          <p:nvPr/>
        </p:nvSpPr>
        <p:spPr>
          <a:xfrm>
            <a:off x="357809" y="1322304"/>
            <a:ext cx="6562044" cy="738664"/>
          </a:xfrm>
          <a:prstGeom prst="rect">
            <a:avLst/>
          </a:prstGeom>
          <a:noFill/>
        </p:spPr>
        <p:txBody>
          <a:bodyPr wrap="square" rtlCol="0">
            <a:spAutoFit/>
          </a:bodyPr>
          <a:lstStyle/>
          <a:p>
            <a:pPr algn="ctr"/>
            <a:r>
              <a:rPr lang="en-US" sz="2400" dirty="0">
                <a:solidFill>
                  <a:schemeClr val="accent6">
                    <a:lumMod val="50000"/>
                  </a:schemeClr>
                </a:solidFill>
              </a:rPr>
              <a:t>Ans: Which month has the most penetration?</a:t>
            </a:r>
          </a:p>
          <a:p>
            <a:pPr algn="ctr"/>
            <a:endParaRPr lang="ar-SA" dirty="0"/>
          </a:p>
        </p:txBody>
      </p:sp>
      <p:pic>
        <p:nvPicPr>
          <p:cNvPr id="4" name="صورة 3">
            <a:extLst>
              <a:ext uri="{FF2B5EF4-FFF2-40B4-BE49-F238E27FC236}">
                <a16:creationId xmlns:a16="http://schemas.microsoft.com/office/drawing/2014/main" id="{8F74AC43-9DBF-4F81-95CC-65B0A9E4F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909" y="-45728"/>
            <a:ext cx="5212091" cy="3474728"/>
          </a:xfrm>
          <a:prstGeom prst="rect">
            <a:avLst/>
          </a:prstGeom>
        </p:spPr>
      </p:pic>
      <p:sp>
        <p:nvSpPr>
          <p:cNvPr id="5" name="TextBox 17">
            <a:extLst>
              <a:ext uri="{FF2B5EF4-FFF2-40B4-BE49-F238E27FC236}">
                <a16:creationId xmlns:a16="http://schemas.microsoft.com/office/drawing/2014/main" id="{65D4D381-5DD7-4B97-AEFD-C8454AC0EF01}"/>
              </a:ext>
            </a:extLst>
          </p:cNvPr>
          <p:cNvSpPr txBox="1"/>
          <p:nvPr/>
        </p:nvSpPr>
        <p:spPr>
          <a:xfrm>
            <a:off x="525025" y="4427700"/>
            <a:ext cx="6333627" cy="1107996"/>
          </a:xfrm>
          <a:prstGeom prst="rect">
            <a:avLst/>
          </a:prstGeom>
          <a:noFill/>
        </p:spPr>
        <p:txBody>
          <a:bodyPr wrap="square" rtlCol="0">
            <a:spAutoFit/>
          </a:bodyPr>
          <a:lstStyle/>
          <a:p>
            <a:pPr algn="ctr"/>
            <a:r>
              <a:rPr lang="en-US" sz="2400" dirty="0">
                <a:solidFill>
                  <a:schemeClr val="accent6">
                    <a:lumMod val="50000"/>
                  </a:schemeClr>
                </a:solidFill>
              </a:rPr>
              <a:t>Ans: How long has there been no penetration of server? </a:t>
            </a:r>
          </a:p>
          <a:p>
            <a:pPr algn="ctr"/>
            <a:endParaRPr lang="ar-SA" dirty="0"/>
          </a:p>
        </p:txBody>
      </p:sp>
      <p:sp>
        <p:nvSpPr>
          <p:cNvPr id="6" name="Rectangle 7">
            <a:extLst>
              <a:ext uri="{FF2B5EF4-FFF2-40B4-BE49-F238E27FC236}">
                <a16:creationId xmlns:a16="http://schemas.microsoft.com/office/drawing/2014/main" id="{7175115C-4878-4A57-B12B-1987ADBB1EDC}"/>
              </a:ext>
            </a:extLst>
          </p:cNvPr>
          <p:cNvSpPr/>
          <p:nvPr/>
        </p:nvSpPr>
        <p:spPr>
          <a:xfrm>
            <a:off x="187494" y="4489226"/>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Rectangle 7">
            <a:extLst>
              <a:ext uri="{FF2B5EF4-FFF2-40B4-BE49-F238E27FC236}">
                <a16:creationId xmlns:a16="http://schemas.microsoft.com/office/drawing/2014/main" id="{AA03B6CA-694C-42F4-9D98-6F3D99C94311}"/>
              </a:ext>
            </a:extLst>
          </p:cNvPr>
          <p:cNvSpPr/>
          <p:nvPr/>
        </p:nvSpPr>
        <p:spPr>
          <a:xfrm>
            <a:off x="111529" y="1377226"/>
            <a:ext cx="342175" cy="31441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3" name="صورة 2">
            <a:extLst>
              <a:ext uri="{FF2B5EF4-FFF2-40B4-BE49-F238E27FC236}">
                <a16:creationId xmlns:a16="http://schemas.microsoft.com/office/drawing/2014/main" id="{A32808DE-6272-4851-9C3C-0B9DF9F77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853" y="3153126"/>
            <a:ext cx="5364457" cy="3657143"/>
          </a:xfrm>
          <a:prstGeom prst="rect">
            <a:avLst/>
          </a:prstGeom>
        </p:spPr>
      </p:pic>
    </p:spTree>
    <p:extLst>
      <p:ext uri="{BB962C8B-B14F-4D97-AF65-F5344CB8AC3E}">
        <p14:creationId xmlns:p14="http://schemas.microsoft.com/office/powerpoint/2010/main" val="8018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0" y="0"/>
            <a:ext cx="12192000" cy="6858000"/>
          </a:xfrm>
          <a:prstGeom prst="rect">
            <a:avLst/>
          </a:prstGeom>
          <a:solidFill>
            <a:srgbClr val="58C89D"/>
          </a:solidFill>
          <a:ln>
            <a:solidFill>
              <a:srgbClr val="58C89D"/>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800" dirty="0"/>
          </a:p>
        </p:txBody>
      </p:sp>
      <p:pic>
        <p:nvPicPr>
          <p:cNvPr id="3" name="صورة 2" descr="صورة تحتوي على شوجي, داخلي, نافذة, مرصوف&#10;&#10;تم إنشاء الوصف تلقائياً">
            <a:extLst>
              <a:ext uri="{FF2B5EF4-FFF2-40B4-BE49-F238E27FC236}">
                <a16:creationId xmlns:a16="http://schemas.microsoft.com/office/drawing/2014/main" id="{2392422F-D19F-4546-84A4-9B0BEEA60C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1827" y="1683023"/>
            <a:ext cx="5018537" cy="3466753"/>
          </a:xfrm>
          <a:prstGeom prst="rect">
            <a:avLst/>
          </a:prstGeom>
        </p:spPr>
      </p:pic>
      <p:pic>
        <p:nvPicPr>
          <p:cNvPr id="4" name="صورة 3">
            <a:extLst>
              <a:ext uri="{FF2B5EF4-FFF2-40B4-BE49-F238E27FC236}">
                <a16:creationId xmlns:a16="http://schemas.microsoft.com/office/drawing/2014/main" id="{DAB1204C-3E16-4948-9A9B-4A4790424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65" y="1201212"/>
            <a:ext cx="6166525" cy="4111017"/>
          </a:xfrm>
          <a:prstGeom prst="rect">
            <a:avLst/>
          </a:prstGeom>
        </p:spPr>
      </p:pic>
      <p:sp>
        <p:nvSpPr>
          <p:cNvPr id="7" name="مربع نص 6">
            <a:extLst>
              <a:ext uri="{FF2B5EF4-FFF2-40B4-BE49-F238E27FC236}">
                <a16:creationId xmlns:a16="http://schemas.microsoft.com/office/drawing/2014/main" id="{C9507230-F777-4F5A-A412-BED667F81599}"/>
              </a:ext>
            </a:extLst>
          </p:cNvPr>
          <p:cNvSpPr txBox="1"/>
          <p:nvPr/>
        </p:nvSpPr>
        <p:spPr>
          <a:xfrm>
            <a:off x="957469" y="394358"/>
            <a:ext cx="6102626" cy="584775"/>
          </a:xfrm>
          <a:prstGeom prst="rect">
            <a:avLst/>
          </a:prstGeom>
          <a:noFill/>
        </p:spPr>
        <p:txBody>
          <a:bodyPr wrap="square">
            <a:spAutoFit/>
          </a:bodyPr>
          <a:lstStyle/>
          <a:p>
            <a:r>
              <a:rPr lang="en-US" sz="3200" dirty="0">
                <a:solidFill>
                  <a:schemeClr val="bg1">
                    <a:lumMod val="95000"/>
                  </a:schemeClr>
                </a:solidFill>
                <a:latin typeface="OpenSans"/>
              </a:rPr>
              <a:t>R</a:t>
            </a:r>
            <a:r>
              <a:rPr lang="en-US" sz="3200" b="0" i="0" dirty="0">
                <a:solidFill>
                  <a:schemeClr val="bg1">
                    <a:lumMod val="95000"/>
                  </a:schemeClr>
                </a:solidFill>
                <a:effectLst/>
                <a:latin typeface="OpenSans"/>
              </a:rPr>
              <a:t>elationships </a:t>
            </a:r>
            <a:r>
              <a:rPr lang="en-US" sz="3200" dirty="0">
                <a:solidFill>
                  <a:schemeClr val="bg1">
                    <a:lumMod val="95000"/>
                  </a:schemeClr>
                </a:solidFill>
                <a:latin typeface="OpenSans"/>
              </a:rPr>
              <a:t>I</a:t>
            </a:r>
            <a:r>
              <a:rPr lang="en-US" sz="3200" b="0" i="0" dirty="0">
                <a:solidFill>
                  <a:schemeClr val="bg1">
                    <a:lumMod val="95000"/>
                  </a:schemeClr>
                </a:solidFill>
                <a:effectLst/>
                <a:latin typeface="OpenSans"/>
              </a:rPr>
              <a:t>n </a:t>
            </a:r>
            <a:r>
              <a:rPr lang="en-US" sz="3200" dirty="0">
                <a:solidFill>
                  <a:schemeClr val="bg1">
                    <a:lumMod val="95000"/>
                  </a:schemeClr>
                </a:solidFill>
                <a:latin typeface="OpenSans"/>
              </a:rPr>
              <a:t>T</a:t>
            </a:r>
            <a:r>
              <a:rPr lang="en-US" sz="3200" b="0" i="0" dirty="0">
                <a:solidFill>
                  <a:schemeClr val="bg1">
                    <a:lumMod val="95000"/>
                  </a:schemeClr>
                </a:solidFill>
                <a:effectLst/>
                <a:latin typeface="OpenSans"/>
              </a:rPr>
              <a:t>he </a:t>
            </a:r>
            <a:r>
              <a:rPr lang="en-US" sz="3200" dirty="0">
                <a:solidFill>
                  <a:schemeClr val="bg1">
                    <a:lumMod val="95000"/>
                  </a:schemeClr>
                </a:solidFill>
                <a:latin typeface="OpenSans"/>
              </a:rPr>
              <a:t>D</a:t>
            </a:r>
            <a:r>
              <a:rPr lang="en-US" sz="3200" b="0" i="0" dirty="0">
                <a:solidFill>
                  <a:schemeClr val="bg1">
                    <a:lumMod val="95000"/>
                  </a:schemeClr>
                </a:solidFill>
                <a:effectLst/>
                <a:latin typeface="OpenSans"/>
              </a:rPr>
              <a:t>ata</a:t>
            </a:r>
            <a:endParaRPr lang="ar-SA" sz="3200" dirty="0">
              <a:solidFill>
                <a:schemeClr val="bg1">
                  <a:lumMod val="95000"/>
                </a:schemeClr>
              </a:solidFill>
            </a:endParaRPr>
          </a:p>
        </p:txBody>
      </p:sp>
    </p:spTree>
    <p:extLst>
      <p:ext uri="{BB962C8B-B14F-4D97-AF65-F5344CB8AC3E}">
        <p14:creationId xmlns:p14="http://schemas.microsoft.com/office/powerpoint/2010/main" val="51780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8676" y="347781"/>
            <a:ext cx="11573197" cy="724247"/>
          </a:xfrm>
        </p:spPr>
        <p:txBody>
          <a:bodyPr/>
          <a:lstStyle/>
          <a:p>
            <a:r>
              <a:rPr lang="en-US" sz="6000" b="1" dirty="0">
                <a:solidFill>
                  <a:schemeClr val="accent6">
                    <a:lumMod val="75000"/>
                  </a:schemeClr>
                </a:solidFill>
              </a:rPr>
              <a:t>Tools</a:t>
            </a:r>
            <a:endParaRPr lang="en-US" b="1" dirty="0">
              <a:solidFill>
                <a:schemeClr val="accent6">
                  <a:lumMod val="75000"/>
                </a:schemeClr>
              </a:solidFill>
            </a:endParaRPr>
          </a:p>
        </p:txBody>
      </p:sp>
      <p:sp>
        <p:nvSpPr>
          <p:cNvPr id="4" name="Right Arrow 5">
            <a:extLst>
              <a:ext uri="{FF2B5EF4-FFF2-40B4-BE49-F238E27FC236}">
                <a16:creationId xmlns:a16="http://schemas.microsoft.com/office/drawing/2014/main" id="{2D3A2FE2-0D42-4306-85F3-594E43B4A80E}"/>
              </a:ext>
            </a:extLst>
          </p:cNvPr>
          <p:cNvSpPr/>
          <p:nvPr/>
        </p:nvSpPr>
        <p:spPr>
          <a:xfrm rot="10800000" flipH="1">
            <a:off x="1841640" y="1934494"/>
            <a:ext cx="8508720" cy="936104"/>
          </a:xfrm>
          <a:prstGeom prst="rightArrow">
            <a:avLst>
              <a:gd name="adj1" fmla="val 66050"/>
              <a:gd name="adj2" fmla="val 756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ight Arrow 54">
            <a:extLst>
              <a:ext uri="{FF2B5EF4-FFF2-40B4-BE49-F238E27FC236}">
                <a16:creationId xmlns:a16="http://schemas.microsoft.com/office/drawing/2014/main" id="{0FE2AFA6-2E28-44AA-BB33-59CD1A0C16BD}"/>
              </a:ext>
            </a:extLst>
          </p:cNvPr>
          <p:cNvSpPr/>
          <p:nvPr/>
        </p:nvSpPr>
        <p:spPr>
          <a:xfrm rot="10800000" flipH="1">
            <a:off x="1841640" y="2842506"/>
            <a:ext cx="7732566" cy="936104"/>
          </a:xfrm>
          <a:prstGeom prst="rightArrow">
            <a:avLst>
              <a:gd name="adj1" fmla="val 66050"/>
              <a:gd name="adj2" fmla="val 756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ight Arrow 55">
            <a:extLst>
              <a:ext uri="{FF2B5EF4-FFF2-40B4-BE49-F238E27FC236}">
                <a16:creationId xmlns:a16="http://schemas.microsoft.com/office/drawing/2014/main" id="{529F96B2-E360-4F4E-B593-6CD9AC6832DF}"/>
              </a:ext>
            </a:extLst>
          </p:cNvPr>
          <p:cNvSpPr/>
          <p:nvPr/>
        </p:nvSpPr>
        <p:spPr>
          <a:xfrm rot="10800000" flipH="1">
            <a:off x="1841640" y="3844600"/>
            <a:ext cx="6961666" cy="936104"/>
          </a:xfrm>
          <a:prstGeom prst="rightArrow">
            <a:avLst>
              <a:gd name="adj1" fmla="val 66050"/>
              <a:gd name="adj2" fmla="val 756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10">
            <a:extLst>
              <a:ext uri="{FF2B5EF4-FFF2-40B4-BE49-F238E27FC236}">
                <a16:creationId xmlns:a16="http://schemas.microsoft.com/office/drawing/2014/main" id="{E498D977-C1BF-4D7E-B9EF-F9E26920546C}"/>
              </a:ext>
            </a:extLst>
          </p:cNvPr>
          <p:cNvGrpSpPr/>
          <p:nvPr/>
        </p:nvGrpSpPr>
        <p:grpSpPr>
          <a:xfrm>
            <a:off x="1841640" y="2224878"/>
            <a:ext cx="7120095" cy="385035"/>
            <a:chOff x="5044278" y="1922367"/>
            <a:chExt cx="4993555" cy="385035"/>
          </a:xfrm>
        </p:grpSpPr>
        <p:sp>
          <p:nvSpPr>
            <p:cNvPr id="12" name="TextBox 11">
              <a:extLst>
                <a:ext uri="{FF2B5EF4-FFF2-40B4-BE49-F238E27FC236}">
                  <a16:creationId xmlns:a16="http://schemas.microsoft.com/office/drawing/2014/main" id="{A7C26C78-040E-4D7A-84E3-B8736381DACF}"/>
                </a:ext>
              </a:extLst>
            </p:cNvPr>
            <p:cNvSpPr txBox="1"/>
            <p:nvPr/>
          </p:nvSpPr>
          <p:spPr>
            <a:xfrm>
              <a:off x="6552855" y="1938070"/>
              <a:ext cx="3484978" cy="369332"/>
            </a:xfrm>
            <a:prstGeom prst="rect">
              <a:avLst/>
            </a:prstGeom>
            <a:noFill/>
          </p:spPr>
          <p:txBody>
            <a:bodyPr wrap="square" rtlCol="0">
              <a:spAutoFit/>
            </a:bodyPr>
            <a:lstStyle/>
            <a:p>
              <a:r>
                <a:rPr lang="en-US" altLang="ko-KR" b="1" dirty="0">
                  <a:solidFill>
                    <a:schemeClr val="bg1"/>
                  </a:solidFill>
                  <a:ea typeface="HY견명조" pitchFamily="18" charset="-127"/>
                  <a:cs typeface="Arial" pitchFamily="34" charset="0"/>
                </a:rPr>
                <a:t>Pandas</a:t>
              </a:r>
              <a:endParaRPr lang="ko-KR" altLang="en-US" b="1" dirty="0">
                <a:solidFill>
                  <a:schemeClr val="bg1"/>
                </a:solidFill>
                <a:cs typeface="Arial" pitchFamily="34" charset="0"/>
              </a:endParaRPr>
            </a:p>
          </p:txBody>
        </p:sp>
        <p:sp>
          <p:nvSpPr>
            <p:cNvPr id="13" name="TextBox 12">
              <a:extLst>
                <a:ext uri="{FF2B5EF4-FFF2-40B4-BE49-F238E27FC236}">
                  <a16:creationId xmlns:a16="http://schemas.microsoft.com/office/drawing/2014/main" id="{A8235F85-A676-4B6F-9F88-8F95AFBF2498}"/>
                </a:ext>
              </a:extLst>
            </p:cNvPr>
            <p:cNvSpPr txBox="1"/>
            <p:nvPr/>
          </p:nvSpPr>
          <p:spPr>
            <a:xfrm>
              <a:off x="5044278" y="1922367"/>
              <a:ext cx="3484978" cy="369332"/>
            </a:xfrm>
            <a:prstGeom prst="rect">
              <a:avLst/>
            </a:prstGeom>
            <a:noFill/>
          </p:spPr>
          <p:txBody>
            <a:bodyPr wrap="square" rtlCol="0">
              <a:spAutoFit/>
            </a:bodyPr>
            <a:lstStyle/>
            <a:p>
              <a:r>
                <a:rPr lang="en-US" altLang="ko-KR" b="1" dirty="0">
                  <a:solidFill>
                    <a:schemeClr val="accent6">
                      <a:lumMod val="50000"/>
                    </a:schemeClr>
                  </a:solidFill>
                  <a:cs typeface="Arial" pitchFamily="34" charset="0"/>
                </a:rPr>
                <a:t>Data</a:t>
              </a:r>
              <a:r>
                <a:rPr lang="en-US" altLang="ko-KR" b="1" dirty="0">
                  <a:solidFill>
                    <a:schemeClr val="bg1"/>
                  </a:solidFill>
                  <a:cs typeface="Arial" pitchFamily="34" charset="0"/>
                </a:rPr>
                <a:t> </a:t>
              </a:r>
              <a:r>
                <a:rPr lang="en-US" altLang="ko-KR" b="1" dirty="0">
                  <a:solidFill>
                    <a:schemeClr val="accent6">
                      <a:lumMod val="50000"/>
                    </a:schemeClr>
                  </a:solidFill>
                  <a:cs typeface="Arial" pitchFamily="34" charset="0"/>
                </a:rPr>
                <a:t>Processing</a:t>
              </a:r>
              <a:endParaRPr lang="ko-KR" altLang="en-US" b="1" dirty="0">
                <a:solidFill>
                  <a:schemeClr val="accent6">
                    <a:lumMod val="50000"/>
                  </a:schemeClr>
                </a:solidFill>
                <a:cs typeface="Arial" pitchFamily="34" charset="0"/>
              </a:endParaRPr>
            </a:p>
          </p:txBody>
        </p:sp>
      </p:grpSp>
      <p:sp>
        <p:nvSpPr>
          <p:cNvPr id="27" name="Rounded Rectangle 7">
            <a:extLst>
              <a:ext uri="{FF2B5EF4-FFF2-40B4-BE49-F238E27FC236}">
                <a16:creationId xmlns:a16="http://schemas.microsoft.com/office/drawing/2014/main" id="{23D9B8A2-5666-4684-8A5C-67DD679BD4ED}"/>
              </a:ext>
            </a:extLst>
          </p:cNvPr>
          <p:cNvSpPr/>
          <p:nvPr/>
        </p:nvSpPr>
        <p:spPr>
          <a:xfrm>
            <a:off x="1138200" y="2101907"/>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TextBox 12">
            <a:extLst>
              <a:ext uri="{FF2B5EF4-FFF2-40B4-BE49-F238E27FC236}">
                <a16:creationId xmlns:a16="http://schemas.microsoft.com/office/drawing/2014/main" id="{710E5ED9-78E0-41D2-BE63-BFF39AFB22EA}"/>
              </a:ext>
            </a:extLst>
          </p:cNvPr>
          <p:cNvSpPr txBox="1"/>
          <p:nvPr/>
        </p:nvSpPr>
        <p:spPr>
          <a:xfrm>
            <a:off x="1878317" y="3121064"/>
            <a:ext cx="4969080" cy="369332"/>
          </a:xfrm>
          <a:prstGeom prst="rect">
            <a:avLst/>
          </a:prstGeom>
          <a:noFill/>
        </p:spPr>
        <p:txBody>
          <a:bodyPr wrap="square" rtlCol="0">
            <a:spAutoFit/>
          </a:bodyPr>
          <a:lstStyle/>
          <a:p>
            <a:r>
              <a:rPr lang="en-US" altLang="ko-KR" b="1" dirty="0">
                <a:solidFill>
                  <a:schemeClr val="accent6">
                    <a:lumMod val="50000"/>
                  </a:schemeClr>
                </a:solidFill>
                <a:cs typeface="Arial" pitchFamily="34" charset="0"/>
              </a:rPr>
              <a:t>Visualization  </a:t>
            </a:r>
            <a:endParaRPr lang="ko-KR" altLang="en-US" b="1" dirty="0">
              <a:solidFill>
                <a:schemeClr val="accent6">
                  <a:lumMod val="50000"/>
                </a:schemeClr>
              </a:solidFill>
              <a:cs typeface="Arial" pitchFamily="34" charset="0"/>
            </a:endParaRPr>
          </a:p>
        </p:txBody>
      </p:sp>
      <p:sp>
        <p:nvSpPr>
          <p:cNvPr id="31" name="TextBox 11">
            <a:extLst>
              <a:ext uri="{FF2B5EF4-FFF2-40B4-BE49-F238E27FC236}">
                <a16:creationId xmlns:a16="http://schemas.microsoft.com/office/drawing/2014/main" id="{33261B90-3127-471E-B011-B40E4469D2E1}"/>
              </a:ext>
            </a:extLst>
          </p:cNvPr>
          <p:cNvSpPr txBox="1"/>
          <p:nvPr/>
        </p:nvSpPr>
        <p:spPr>
          <a:xfrm>
            <a:off x="3992655" y="3099562"/>
            <a:ext cx="4969080" cy="369332"/>
          </a:xfrm>
          <a:prstGeom prst="rect">
            <a:avLst/>
          </a:prstGeom>
          <a:noFill/>
        </p:spPr>
        <p:txBody>
          <a:bodyPr wrap="square" rtlCol="0">
            <a:spAutoFit/>
          </a:bodyPr>
          <a:lstStyle/>
          <a:p>
            <a:r>
              <a:rPr lang="en-US" altLang="ko-KR" b="1" dirty="0">
                <a:solidFill>
                  <a:schemeClr val="bg1"/>
                </a:solidFill>
                <a:ea typeface="HY견명조" pitchFamily="18" charset="-127"/>
                <a:cs typeface="Arial" pitchFamily="34" charset="0"/>
              </a:rPr>
              <a:t>Matplotlib , Seaborn</a:t>
            </a:r>
            <a:endParaRPr lang="ko-KR" altLang="en-US" b="1" dirty="0">
              <a:solidFill>
                <a:schemeClr val="bg1"/>
              </a:solidFill>
              <a:cs typeface="Arial" pitchFamily="34" charset="0"/>
            </a:endParaRPr>
          </a:p>
        </p:txBody>
      </p:sp>
      <p:sp>
        <p:nvSpPr>
          <p:cNvPr id="33" name="مربع نص 32">
            <a:extLst>
              <a:ext uri="{FF2B5EF4-FFF2-40B4-BE49-F238E27FC236}">
                <a16:creationId xmlns:a16="http://schemas.microsoft.com/office/drawing/2014/main" id="{5C024140-09CC-4216-BC94-204C4ACE6025}"/>
              </a:ext>
            </a:extLst>
          </p:cNvPr>
          <p:cNvSpPr txBox="1"/>
          <p:nvPr/>
        </p:nvSpPr>
        <p:spPr>
          <a:xfrm>
            <a:off x="1828831" y="4127986"/>
            <a:ext cx="6212114" cy="369332"/>
          </a:xfrm>
          <a:prstGeom prst="rect">
            <a:avLst/>
          </a:prstGeom>
          <a:noFill/>
        </p:spPr>
        <p:txBody>
          <a:bodyPr wrap="square">
            <a:spAutoFit/>
          </a:bodyPr>
          <a:lstStyle/>
          <a:p>
            <a:r>
              <a:rPr lang="en-US" b="1" dirty="0" err="1">
                <a:solidFill>
                  <a:schemeClr val="bg1"/>
                </a:solidFill>
              </a:rPr>
              <a:t>Jupyter</a:t>
            </a:r>
            <a:r>
              <a:rPr lang="en-US" dirty="0">
                <a:solidFill>
                  <a:schemeClr val="bg1"/>
                </a:solidFill>
              </a:rPr>
              <a:t> notebook for its execution. </a:t>
            </a:r>
            <a:endParaRPr lang="ar-SA" dirty="0">
              <a:solidFill>
                <a:schemeClr val="bg1"/>
              </a:solidFill>
            </a:endParaRPr>
          </a:p>
        </p:txBody>
      </p:sp>
      <p:sp>
        <p:nvSpPr>
          <p:cNvPr id="14" name="Rectangle 4">
            <a:extLst>
              <a:ext uri="{FF2B5EF4-FFF2-40B4-BE49-F238E27FC236}">
                <a16:creationId xmlns:a16="http://schemas.microsoft.com/office/drawing/2014/main" id="{FBAA7218-C01D-4012-B387-71041AB46BBC}"/>
              </a:ext>
            </a:extLst>
          </p:cNvPr>
          <p:cNvSpPr>
            <a:spLocks noChangeAspect="1"/>
          </p:cNvSpPr>
          <p:nvPr/>
        </p:nvSpPr>
        <p:spPr>
          <a:xfrm rot="5400000" flipH="1">
            <a:off x="4196833" y="342119"/>
            <a:ext cx="258694" cy="716772"/>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rgbClr val="78BC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15" name="Rectangle 4">
            <a:extLst>
              <a:ext uri="{FF2B5EF4-FFF2-40B4-BE49-F238E27FC236}">
                <a16:creationId xmlns:a16="http://schemas.microsoft.com/office/drawing/2014/main" id="{EE52745B-373A-4E28-B6A1-565E50B76DE7}"/>
              </a:ext>
            </a:extLst>
          </p:cNvPr>
          <p:cNvSpPr>
            <a:spLocks noChangeAspect="1"/>
          </p:cNvSpPr>
          <p:nvPr/>
        </p:nvSpPr>
        <p:spPr>
          <a:xfrm flipH="1">
            <a:off x="4196833" y="347405"/>
            <a:ext cx="258694" cy="716772"/>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rgbClr val="78BC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382729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anim calcmode="lin" valueType="num">
                                      <p:cBhvr>
                                        <p:cTn id="45" dur="1000" fill="hold"/>
                                        <p:tgtEl>
                                          <p:spTgt spid="33"/>
                                        </p:tgtEl>
                                        <p:attrNameLst>
                                          <p:attrName>ppt_x</p:attrName>
                                        </p:attrNameLst>
                                      </p:cBhvr>
                                      <p:tavLst>
                                        <p:tav tm="0">
                                          <p:val>
                                            <p:strVal val="#ppt_x"/>
                                          </p:val>
                                        </p:tav>
                                        <p:tav tm="100000">
                                          <p:val>
                                            <p:strVal val="#ppt_x"/>
                                          </p:val>
                                        </p:tav>
                                      </p:tavLst>
                                    </p:anim>
                                    <p:anim calcmode="lin" valueType="num">
                                      <p:cBhvr>
                                        <p:cTn id="4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0"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47E2A2-80C5-4050-946D-2423EA7FB990}"/>
              </a:ext>
            </a:extLst>
          </p:cNvPr>
          <p:cNvSpPr txBox="1"/>
          <p:nvPr/>
        </p:nvSpPr>
        <p:spPr>
          <a:xfrm>
            <a:off x="-1393373" y="154148"/>
            <a:ext cx="4470401" cy="1815882"/>
          </a:xfrm>
          <a:prstGeom prst="rect">
            <a:avLst/>
          </a:prstGeom>
          <a:noFill/>
        </p:spPr>
        <p:txBody>
          <a:bodyPr wrap="square" lIns="108000" rIns="108000" rtlCol="0">
            <a:spAutoFit/>
          </a:bodyPr>
          <a:lstStyle/>
          <a:p>
            <a:pPr algn="r"/>
            <a:r>
              <a:rPr lang="en-US" sz="4000" b="1" dirty="0">
                <a:solidFill>
                  <a:schemeClr val="accent2">
                    <a:lumMod val="75000"/>
                  </a:schemeClr>
                </a:solidFill>
              </a:rPr>
              <a:t>References</a:t>
            </a:r>
            <a:r>
              <a:rPr lang="en-US" sz="4000" b="1" dirty="0">
                <a:solidFill>
                  <a:schemeClr val="accent1">
                    <a:lumMod val="60000"/>
                    <a:lumOff val="40000"/>
                  </a:schemeClr>
                </a:solidFill>
              </a:rPr>
              <a:t> </a:t>
            </a:r>
            <a:endParaRPr lang="en-US" sz="4000" dirty="0">
              <a:solidFill>
                <a:schemeClr val="accent1">
                  <a:lumMod val="60000"/>
                  <a:lumOff val="40000"/>
                </a:schemeClr>
              </a:solidFill>
            </a:endParaRPr>
          </a:p>
          <a:p>
            <a:pPr algn="r"/>
            <a:endParaRPr lang="ko-KR" altLang="en-US" sz="7200" b="1" dirty="0">
              <a:solidFill>
                <a:schemeClr val="accent1">
                  <a:lumMod val="60000"/>
                  <a:lumOff val="40000"/>
                </a:schemeClr>
              </a:solidFill>
              <a:cs typeface="Arial" pitchFamily="34" charset="0"/>
            </a:endParaRPr>
          </a:p>
        </p:txBody>
      </p:sp>
      <p:sp>
        <p:nvSpPr>
          <p:cNvPr id="20" name="مربع نص 19">
            <a:extLst>
              <a:ext uri="{FF2B5EF4-FFF2-40B4-BE49-F238E27FC236}">
                <a16:creationId xmlns:a16="http://schemas.microsoft.com/office/drawing/2014/main" id="{85AD3219-B5DD-48D4-97D5-C4C46A475269}"/>
              </a:ext>
            </a:extLst>
          </p:cNvPr>
          <p:cNvSpPr txBox="1"/>
          <p:nvPr/>
        </p:nvSpPr>
        <p:spPr>
          <a:xfrm>
            <a:off x="0" y="1279804"/>
            <a:ext cx="7112000" cy="369332"/>
          </a:xfrm>
          <a:prstGeom prst="rect">
            <a:avLst/>
          </a:prstGeom>
          <a:noFill/>
        </p:spPr>
        <p:txBody>
          <a:bodyPr wrap="square">
            <a:spAutoFit/>
          </a:bodyPr>
          <a:lstStyle/>
          <a:p>
            <a:r>
              <a:rPr lang="ar-SA" dirty="0">
                <a:solidFill>
                  <a:srgbClr val="A4C1B0"/>
                </a:solidFill>
              </a:rPr>
              <a:t>  </a:t>
            </a:r>
            <a:r>
              <a:rPr lang="en-US" dirty="0">
                <a:solidFill>
                  <a:srgbClr val="A4C1B0"/>
                </a:solidFill>
              </a:rPr>
              <a:t>[1]</a:t>
            </a:r>
            <a:r>
              <a:rPr lang="ar-SA" dirty="0">
                <a:solidFill>
                  <a:srgbClr val="A4C1B0"/>
                </a:solidFill>
              </a:rPr>
              <a:t> https://www.kaggle.com/lplenka/malicious-server-hack</a:t>
            </a:r>
          </a:p>
        </p:txBody>
      </p:sp>
      <p:pic>
        <p:nvPicPr>
          <p:cNvPr id="4" name="Picture 2" descr="Kaggle: Your Machine Learning and Data Science Community">
            <a:hlinkClick r:id="rId2"/>
            <a:extLst>
              <a:ext uri="{FF2B5EF4-FFF2-40B4-BE49-F238E27FC236}">
                <a16:creationId xmlns:a16="http://schemas.microsoft.com/office/drawing/2014/main" id="{BB3027C5-7D0C-41EE-A361-C6E5E76AC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333" y="1293056"/>
            <a:ext cx="1543334" cy="38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0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8877758-0130-4B47-B37B-2645E0648265}"/>
              </a:ext>
            </a:extLst>
          </p:cNvPr>
          <p:cNvGrpSpPr/>
          <p:nvPr/>
        </p:nvGrpSpPr>
        <p:grpSpPr>
          <a:xfrm>
            <a:off x="6096000" y="1344319"/>
            <a:ext cx="4912002" cy="1200329"/>
            <a:chOff x="756138" y="1100479"/>
            <a:chExt cx="4912002" cy="1200329"/>
          </a:xfrm>
        </p:grpSpPr>
        <p:sp>
          <p:nvSpPr>
            <p:cNvPr id="6" name="TextBox 5">
              <a:extLst>
                <a:ext uri="{FF2B5EF4-FFF2-40B4-BE49-F238E27FC236}">
                  <a16:creationId xmlns:a16="http://schemas.microsoft.com/office/drawing/2014/main" id="{2947E2A2-80C5-4050-946D-2423EA7FB990}"/>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1">
                      <a:alpha val="40000"/>
                    </a:schemeClr>
                  </a:solidFill>
                  <a:cs typeface="Arial" pitchFamily="34" charset="0"/>
                </a:rPr>
                <a:t>01</a:t>
              </a:r>
              <a:endParaRPr lang="ko-KR" altLang="en-US" sz="7200" b="1" dirty="0">
                <a:solidFill>
                  <a:schemeClr val="accent1">
                    <a:alpha val="40000"/>
                  </a:schemeClr>
                </a:solidFill>
                <a:cs typeface="Arial" pitchFamily="34" charset="0"/>
              </a:endParaRPr>
            </a:p>
          </p:txBody>
        </p:sp>
        <p:sp>
          <p:nvSpPr>
            <p:cNvPr id="8" name="TextBox 7">
              <a:extLst>
                <a:ext uri="{FF2B5EF4-FFF2-40B4-BE49-F238E27FC236}">
                  <a16:creationId xmlns:a16="http://schemas.microsoft.com/office/drawing/2014/main" id="{ABEF3D05-DBED-477E-AB55-60CAC33E919F}"/>
                </a:ext>
              </a:extLst>
            </p:cNvPr>
            <p:cNvSpPr txBox="1"/>
            <p:nvPr/>
          </p:nvSpPr>
          <p:spPr>
            <a:xfrm>
              <a:off x="1826869" y="1490000"/>
              <a:ext cx="3841271" cy="461665"/>
            </a:xfrm>
            <a:prstGeom prst="rect">
              <a:avLst/>
            </a:prstGeom>
            <a:noFill/>
          </p:spPr>
          <p:txBody>
            <a:bodyPr wrap="square" lIns="108000" rIns="108000" rtlCol="0">
              <a:spAutoFit/>
            </a:bodyPr>
            <a:lstStyle/>
            <a:p>
              <a:endParaRPr lang="ko-KR" altLang="en-US" sz="2400" dirty="0">
                <a:solidFill>
                  <a:schemeClr val="accent2">
                    <a:lumMod val="75000"/>
                  </a:schemeClr>
                </a:solidFill>
                <a:cs typeface="Arial" pitchFamily="34" charset="0"/>
              </a:endParaRPr>
            </a:p>
          </p:txBody>
        </p:sp>
      </p:grpSp>
      <p:grpSp>
        <p:nvGrpSpPr>
          <p:cNvPr id="10" name="Group 9">
            <a:extLst>
              <a:ext uri="{FF2B5EF4-FFF2-40B4-BE49-F238E27FC236}">
                <a16:creationId xmlns:a16="http://schemas.microsoft.com/office/drawing/2014/main" id="{DE430930-E28C-4495-AA16-BE8B4280B144}"/>
              </a:ext>
            </a:extLst>
          </p:cNvPr>
          <p:cNvGrpSpPr/>
          <p:nvPr/>
        </p:nvGrpSpPr>
        <p:grpSpPr>
          <a:xfrm>
            <a:off x="6096000" y="2866843"/>
            <a:ext cx="4815287" cy="1431781"/>
            <a:chOff x="756138" y="869027"/>
            <a:chExt cx="4815287" cy="1431781"/>
          </a:xfrm>
        </p:grpSpPr>
        <p:sp>
          <p:nvSpPr>
            <p:cNvPr id="11" name="TextBox 10">
              <a:extLst>
                <a:ext uri="{FF2B5EF4-FFF2-40B4-BE49-F238E27FC236}">
                  <a16:creationId xmlns:a16="http://schemas.microsoft.com/office/drawing/2014/main" id="{D4042D83-6D94-4C7D-AF7E-6001991A5C32}"/>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2">
                      <a:alpha val="40000"/>
                    </a:schemeClr>
                  </a:solidFill>
                  <a:cs typeface="Arial" pitchFamily="34" charset="0"/>
                </a:rPr>
                <a:t>02</a:t>
              </a:r>
              <a:endParaRPr lang="ko-KR" altLang="en-US" sz="7200" b="1" dirty="0">
                <a:solidFill>
                  <a:schemeClr val="accent2">
                    <a:alpha val="40000"/>
                  </a:schemeClr>
                </a:solidFill>
                <a:cs typeface="Arial" pitchFamily="34" charset="0"/>
              </a:endParaRPr>
            </a:p>
          </p:txBody>
        </p:sp>
        <p:sp>
          <p:nvSpPr>
            <p:cNvPr id="13" name="TextBox 12">
              <a:extLst>
                <a:ext uri="{FF2B5EF4-FFF2-40B4-BE49-F238E27FC236}">
                  <a16:creationId xmlns:a16="http://schemas.microsoft.com/office/drawing/2014/main" id="{56F5094A-1E53-4834-909E-E39252592B06}"/>
                </a:ext>
              </a:extLst>
            </p:cNvPr>
            <p:cNvSpPr txBox="1"/>
            <p:nvPr/>
          </p:nvSpPr>
          <p:spPr>
            <a:xfrm>
              <a:off x="1730154" y="869027"/>
              <a:ext cx="3841271" cy="338554"/>
            </a:xfrm>
            <a:prstGeom prst="rect">
              <a:avLst/>
            </a:prstGeom>
            <a:noFill/>
          </p:spPr>
          <p:txBody>
            <a:bodyPr wrap="square" lIns="108000" rIns="108000" rtlCol="0">
              <a:spAutoFit/>
            </a:bodyPr>
            <a:lstStyle/>
            <a:p>
              <a:endParaRPr lang="ko-KR" altLang="en-US" sz="1600" b="1" dirty="0">
                <a:solidFill>
                  <a:schemeClr val="bg1"/>
                </a:solidFill>
                <a:cs typeface="Arial" pitchFamily="34" charset="0"/>
              </a:endParaRPr>
            </a:p>
          </p:txBody>
        </p:sp>
      </p:grpSp>
      <p:sp>
        <p:nvSpPr>
          <p:cNvPr id="16" name="TextBox 15">
            <a:extLst>
              <a:ext uri="{FF2B5EF4-FFF2-40B4-BE49-F238E27FC236}">
                <a16:creationId xmlns:a16="http://schemas.microsoft.com/office/drawing/2014/main" id="{6290E45A-078D-4537-9792-CA96313E8A83}"/>
              </a:ext>
            </a:extLst>
          </p:cNvPr>
          <p:cNvSpPr txBox="1"/>
          <p:nvPr/>
        </p:nvSpPr>
        <p:spPr>
          <a:xfrm>
            <a:off x="6096000" y="4852271"/>
            <a:ext cx="1292103"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cs typeface="Arial" pitchFamily="34" charset="0"/>
              </a:rPr>
              <a:t>03</a:t>
            </a:r>
            <a:endParaRPr lang="ko-KR" altLang="en-US" sz="7200" b="1" dirty="0">
              <a:solidFill>
                <a:schemeClr val="accent3">
                  <a:alpha val="40000"/>
                </a:schemeClr>
              </a:solidFill>
              <a:cs typeface="Arial" pitchFamily="34" charset="0"/>
            </a:endParaRPr>
          </a:p>
        </p:txBody>
      </p:sp>
      <p:sp>
        <p:nvSpPr>
          <p:cNvPr id="20" name="مربع نص 19">
            <a:extLst>
              <a:ext uri="{FF2B5EF4-FFF2-40B4-BE49-F238E27FC236}">
                <a16:creationId xmlns:a16="http://schemas.microsoft.com/office/drawing/2014/main" id="{AF6A4AC4-DF5F-41E4-9DDB-CAE4CB2EC823}"/>
              </a:ext>
            </a:extLst>
          </p:cNvPr>
          <p:cNvSpPr txBox="1"/>
          <p:nvPr/>
        </p:nvSpPr>
        <p:spPr>
          <a:xfrm>
            <a:off x="7388103" y="5221602"/>
            <a:ext cx="6096000" cy="461665"/>
          </a:xfrm>
          <a:prstGeom prst="rect">
            <a:avLst/>
          </a:prstGeom>
          <a:noFill/>
        </p:spPr>
        <p:txBody>
          <a:bodyPr wrap="square">
            <a:spAutoFit/>
          </a:bodyPr>
          <a:lstStyle/>
          <a:p>
            <a:r>
              <a:rPr lang="en-US" sz="2400" dirty="0">
                <a:solidFill>
                  <a:schemeClr val="accent2">
                    <a:lumMod val="75000"/>
                  </a:schemeClr>
                </a:solidFill>
              </a:rPr>
              <a:t>References</a:t>
            </a:r>
            <a:endParaRPr lang="ar-SA" dirty="0"/>
          </a:p>
        </p:txBody>
      </p:sp>
      <p:sp>
        <p:nvSpPr>
          <p:cNvPr id="22" name="مربع نص 21">
            <a:extLst>
              <a:ext uri="{FF2B5EF4-FFF2-40B4-BE49-F238E27FC236}">
                <a16:creationId xmlns:a16="http://schemas.microsoft.com/office/drawing/2014/main" id="{072121FF-E7C5-4564-81F2-7747339FF53E}"/>
              </a:ext>
            </a:extLst>
          </p:cNvPr>
          <p:cNvSpPr txBox="1"/>
          <p:nvPr/>
        </p:nvSpPr>
        <p:spPr>
          <a:xfrm>
            <a:off x="7388103" y="1800300"/>
            <a:ext cx="6096000" cy="461665"/>
          </a:xfrm>
          <a:prstGeom prst="rect">
            <a:avLst/>
          </a:prstGeom>
          <a:noFill/>
        </p:spPr>
        <p:txBody>
          <a:bodyPr wrap="square">
            <a:spAutoFit/>
          </a:bodyPr>
          <a:lstStyle/>
          <a:p>
            <a:r>
              <a:rPr lang="en-US" sz="2400" dirty="0">
                <a:solidFill>
                  <a:schemeClr val="accent2">
                    <a:lumMod val="75000"/>
                  </a:schemeClr>
                </a:solidFill>
              </a:rPr>
              <a:t>Introduction</a:t>
            </a:r>
            <a:endParaRPr lang="ar-SA" dirty="0"/>
          </a:p>
        </p:txBody>
      </p:sp>
      <p:sp>
        <p:nvSpPr>
          <p:cNvPr id="25" name="مربع نص 24">
            <a:extLst>
              <a:ext uri="{FF2B5EF4-FFF2-40B4-BE49-F238E27FC236}">
                <a16:creationId xmlns:a16="http://schemas.microsoft.com/office/drawing/2014/main" id="{94DDB89B-42ED-4A31-B875-1127656CE83F}"/>
              </a:ext>
            </a:extLst>
          </p:cNvPr>
          <p:cNvSpPr txBox="1"/>
          <p:nvPr/>
        </p:nvSpPr>
        <p:spPr>
          <a:xfrm>
            <a:off x="7426035" y="3496293"/>
            <a:ext cx="6096000" cy="461665"/>
          </a:xfrm>
          <a:prstGeom prst="rect">
            <a:avLst/>
          </a:prstGeom>
          <a:noFill/>
        </p:spPr>
        <p:txBody>
          <a:bodyPr wrap="square">
            <a:spAutoFit/>
          </a:bodyPr>
          <a:lstStyle/>
          <a:p>
            <a:r>
              <a:rPr lang="en-US" sz="2400" dirty="0">
                <a:solidFill>
                  <a:schemeClr val="accent2">
                    <a:lumMod val="75000"/>
                  </a:schemeClr>
                </a:solidFill>
              </a:rPr>
              <a:t>Data Analysis</a:t>
            </a:r>
            <a:endParaRPr lang="ar-SA" dirty="0"/>
          </a:p>
        </p:txBody>
      </p:sp>
    </p:spTree>
    <p:extLst>
      <p:ext uri="{BB962C8B-B14F-4D97-AF65-F5344CB8AC3E}">
        <p14:creationId xmlns:p14="http://schemas.microsoft.com/office/powerpoint/2010/main" val="378498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1229811" y="1025445"/>
            <a:ext cx="9154300" cy="592726"/>
          </a:xfrm>
        </p:spPr>
        <p:txBody>
          <a:bodyPr/>
          <a:lstStyle/>
          <a:p>
            <a:r>
              <a:rPr lang="en-US" sz="2800" dirty="0">
                <a:solidFill>
                  <a:schemeClr val="accent6">
                    <a:lumMod val="50000"/>
                  </a:schemeClr>
                </a:solidFill>
              </a:rPr>
              <a:t>Data Science Process</a:t>
            </a: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accent5">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Oval 3">
            <a:extLst>
              <a:ext uri="{FF2B5EF4-FFF2-40B4-BE49-F238E27FC236}">
                <a16:creationId xmlns:a16="http://schemas.microsoft.com/office/drawing/2014/main" id="{111150F9-7F06-4C77-8B30-44A86B25F715}"/>
              </a:ext>
            </a:extLst>
          </p:cNvPr>
          <p:cNvSpPr/>
          <p:nvPr/>
        </p:nvSpPr>
        <p:spPr>
          <a:xfrm flipH="1">
            <a:off x="1476455" y="3787396"/>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977243" y="420152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026F05CD-7226-4C62-A7AB-BA6F07FF54BB}"/>
              </a:ext>
            </a:extLst>
          </p:cNvPr>
          <p:cNvSpPr txBox="1"/>
          <p:nvPr/>
        </p:nvSpPr>
        <p:spPr>
          <a:xfrm>
            <a:off x="949611" y="4968664"/>
            <a:ext cx="1260140" cy="707886"/>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Define The Goal</a:t>
            </a:r>
            <a:endParaRPr lang="ko-KR" altLang="en-US" sz="2000" b="1" dirty="0">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8595513D-D3EA-4FB0-A4AE-FBF7343CDAFD}"/>
              </a:ext>
            </a:extLst>
          </p:cNvPr>
          <p:cNvSpPr txBox="1"/>
          <p:nvPr/>
        </p:nvSpPr>
        <p:spPr>
          <a:xfrm>
            <a:off x="977243" y="3321737"/>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1</a:t>
            </a:r>
            <a:endParaRPr lang="ko-KR" altLang="en-US" sz="1600" b="1" dirty="0">
              <a:solidFill>
                <a:schemeClr val="tx1">
                  <a:lumMod val="65000"/>
                  <a:lumOff val="35000"/>
                </a:schemeClr>
              </a:solidFill>
              <a:latin typeface="Calibri" pitchFamily="34" charset="0"/>
              <a:cs typeface="Calibri" pitchFamily="34" charset="0"/>
            </a:endParaRPr>
          </a:p>
        </p:txBody>
      </p:sp>
      <p:sp>
        <p:nvSpPr>
          <p:cNvPr id="10" name="Oval 9">
            <a:extLst>
              <a:ext uri="{FF2B5EF4-FFF2-40B4-BE49-F238E27FC236}">
                <a16:creationId xmlns:a16="http://schemas.microsoft.com/office/drawing/2014/main" id="{03778983-9DCA-4F53-A3A1-11ACAAAB3451}"/>
              </a:ext>
            </a:extLst>
          </p:cNvPr>
          <p:cNvSpPr/>
          <p:nvPr/>
        </p:nvSpPr>
        <p:spPr>
          <a:xfrm flipH="1">
            <a:off x="5941515" y="3780101"/>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1" name="Rounded Rectangle 8">
            <a:extLst>
              <a:ext uri="{FF2B5EF4-FFF2-40B4-BE49-F238E27FC236}">
                <a16:creationId xmlns:a16="http://schemas.microsoft.com/office/drawing/2014/main" id="{2CAC82EB-B75B-4C65-AE7F-21A40C72C56C}"/>
              </a:ext>
            </a:extLst>
          </p:cNvPr>
          <p:cNvSpPr/>
          <p:nvPr/>
        </p:nvSpPr>
        <p:spPr>
          <a:xfrm>
            <a:off x="5430463" y="4196500"/>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TextBox 12">
            <a:extLst>
              <a:ext uri="{FF2B5EF4-FFF2-40B4-BE49-F238E27FC236}">
                <a16:creationId xmlns:a16="http://schemas.microsoft.com/office/drawing/2014/main" id="{BDF17BBB-4ADB-452F-923D-01483892C64B}"/>
              </a:ext>
            </a:extLst>
          </p:cNvPr>
          <p:cNvSpPr txBox="1"/>
          <p:nvPr/>
        </p:nvSpPr>
        <p:spPr>
          <a:xfrm>
            <a:off x="5414670" y="5027839"/>
            <a:ext cx="1260140" cy="707886"/>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Clean</a:t>
            </a:r>
          </a:p>
          <a:p>
            <a:pPr algn="ctr"/>
            <a:r>
              <a:rPr lang="en-US" altLang="ko-KR" sz="2000" b="1" dirty="0">
                <a:solidFill>
                  <a:schemeClr val="bg1"/>
                </a:solidFill>
                <a:latin typeface="Calibri" pitchFamily="34" charset="0"/>
                <a:cs typeface="Calibri" pitchFamily="34" charset="0"/>
              </a:rPr>
              <a:t> The Data</a:t>
            </a:r>
            <a:endParaRPr lang="ko-KR" altLang="en-US" sz="2000" b="1" dirty="0">
              <a:solidFill>
                <a:schemeClr val="bg1"/>
              </a:solidFill>
              <a:latin typeface="Calibri" pitchFamily="34" charset="0"/>
              <a:cs typeface="Calibri" pitchFamily="34" charset="0"/>
            </a:endParaRPr>
          </a:p>
        </p:txBody>
      </p:sp>
      <p:sp>
        <p:nvSpPr>
          <p:cNvPr id="15" name="TextBox 14">
            <a:extLst>
              <a:ext uri="{FF2B5EF4-FFF2-40B4-BE49-F238E27FC236}">
                <a16:creationId xmlns:a16="http://schemas.microsoft.com/office/drawing/2014/main" id="{2479A752-0D5F-4169-943B-697ABBB10780}"/>
              </a:ext>
            </a:extLst>
          </p:cNvPr>
          <p:cNvSpPr txBox="1"/>
          <p:nvPr/>
        </p:nvSpPr>
        <p:spPr>
          <a:xfrm>
            <a:off x="5442303" y="3314443"/>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3</a:t>
            </a:r>
            <a:endParaRPr lang="ko-KR" altLang="en-US" sz="1600" b="1" dirty="0">
              <a:solidFill>
                <a:schemeClr val="tx1">
                  <a:lumMod val="65000"/>
                  <a:lumOff val="35000"/>
                </a:schemeClr>
              </a:solidFill>
              <a:latin typeface="Calibri" pitchFamily="34" charset="0"/>
              <a:cs typeface="Calibri" pitchFamily="34" charset="0"/>
            </a:endParaRPr>
          </a:p>
        </p:txBody>
      </p:sp>
      <p:sp>
        <p:nvSpPr>
          <p:cNvPr id="16" name="Oval 15">
            <a:extLst>
              <a:ext uri="{FF2B5EF4-FFF2-40B4-BE49-F238E27FC236}">
                <a16:creationId xmlns:a16="http://schemas.microsoft.com/office/drawing/2014/main" id="{519F6B78-9CF0-4E2C-B385-C1EA691BE863}"/>
              </a:ext>
            </a:extLst>
          </p:cNvPr>
          <p:cNvSpPr/>
          <p:nvPr/>
        </p:nvSpPr>
        <p:spPr>
          <a:xfrm flipH="1">
            <a:off x="10406573" y="3785434"/>
            <a:ext cx="261716" cy="261716"/>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7" name="Rounded Rectangle 8">
            <a:extLst>
              <a:ext uri="{FF2B5EF4-FFF2-40B4-BE49-F238E27FC236}">
                <a16:creationId xmlns:a16="http://schemas.microsoft.com/office/drawing/2014/main" id="{7F113D51-73BE-4F3F-831B-32EBECB4F6EA}"/>
              </a:ext>
            </a:extLst>
          </p:cNvPr>
          <p:cNvSpPr/>
          <p:nvPr/>
        </p:nvSpPr>
        <p:spPr>
          <a:xfrm>
            <a:off x="9907361" y="420152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TextBox 18">
            <a:extLst>
              <a:ext uri="{FF2B5EF4-FFF2-40B4-BE49-F238E27FC236}">
                <a16:creationId xmlns:a16="http://schemas.microsoft.com/office/drawing/2014/main" id="{C277358F-8F24-45C3-9955-20886CB9EDE6}"/>
              </a:ext>
            </a:extLst>
          </p:cNvPr>
          <p:cNvSpPr txBox="1"/>
          <p:nvPr/>
        </p:nvSpPr>
        <p:spPr>
          <a:xfrm>
            <a:off x="9907361" y="5027839"/>
            <a:ext cx="1260140" cy="707886"/>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visualization</a:t>
            </a:r>
            <a:endParaRPr lang="ko-KR" altLang="en-US" sz="2000" b="1" dirty="0">
              <a:solidFill>
                <a:schemeClr val="bg1"/>
              </a:solidFill>
              <a:latin typeface="Calibri" pitchFamily="34" charset="0"/>
              <a:cs typeface="Calibri" pitchFamily="34" charset="0"/>
            </a:endParaRPr>
          </a:p>
        </p:txBody>
      </p:sp>
      <p:sp>
        <p:nvSpPr>
          <p:cNvPr id="21" name="TextBox 20">
            <a:extLst>
              <a:ext uri="{FF2B5EF4-FFF2-40B4-BE49-F238E27FC236}">
                <a16:creationId xmlns:a16="http://schemas.microsoft.com/office/drawing/2014/main" id="{2FBC111F-A111-488E-8F1A-1853EDE45769}"/>
              </a:ext>
            </a:extLst>
          </p:cNvPr>
          <p:cNvSpPr txBox="1"/>
          <p:nvPr/>
        </p:nvSpPr>
        <p:spPr>
          <a:xfrm>
            <a:off x="9907361" y="3319775"/>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5</a:t>
            </a:r>
            <a:endParaRPr lang="ko-KR" altLang="en-US" sz="1600" b="1" dirty="0">
              <a:solidFill>
                <a:schemeClr val="tx1">
                  <a:lumMod val="65000"/>
                  <a:lumOff val="35000"/>
                </a:schemeClr>
              </a:solidFill>
              <a:latin typeface="Calibri" pitchFamily="34" charset="0"/>
              <a:cs typeface="Calibri" pitchFamily="34" charset="0"/>
            </a:endParaRPr>
          </a:p>
        </p:txBody>
      </p:sp>
      <p:sp>
        <p:nvSpPr>
          <p:cNvPr id="22" name="Oval 21">
            <a:extLst>
              <a:ext uri="{FF2B5EF4-FFF2-40B4-BE49-F238E27FC236}">
                <a16:creationId xmlns:a16="http://schemas.microsoft.com/office/drawing/2014/main" id="{AF7423F3-768C-4CD1-847E-79EED30FC91D}"/>
              </a:ext>
            </a:extLst>
          </p:cNvPr>
          <p:cNvSpPr/>
          <p:nvPr/>
        </p:nvSpPr>
        <p:spPr>
          <a:xfrm rot="10800000" flipH="1">
            <a:off x="3708985" y="3781232"/>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3" name="Rounded Rectangle 8">
            <a:extLst>
              <a:ext uri="{FF2B5EF4-FFF2-40B4-BE49-F238E27FC236}">
                <a16:creationId xmlns:a16="http://schemas.microsoft.com/office/drawing/2014/main" id="{E48DF0E8-2FAA-4CD9-A4CB-00963E468BEC}"/>
              </a:ext>
            </a:extLst>
          </p:cNvPr>
          <p:cNvSpPr/>
          <p:nvPr/>
        </p:nvSpPr>
        <p:spPr>
          <a:xfrm rot="10800000">
            <a:off x="3209773" y="1766137"/>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FA2069DF-F57E-4A9F-A9B7-0E4196569E00}"/>
              </a:ext>
            </a:extLst>
          </p:cNvPr>
          <p:cNvSpPr txBox="1"/>
          <p:nvPr/>
        </p:nvSpPr>
        <p:spPr>
          <a:xfrm>
            <a:off x="3209772" y="2349054"/>
            <a:ext cx="1260140" cy="769441"/>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Get The </a:t>
            </a:r>
            <a:r>
              <a:rPr lang="en-US" altLang="ko-KR" sz="2400" b="1" dirty="0">
                <a:solidFill>
                  <a:schemeClr val="bg1"/>
                </a:solidFill>
                <a:latin typeface="Calibri" pitchFamily="34" charset="0"/>
                <a:cs typeface="Calibri" pitchFamily="34" charset="0"/>
              </a:rPr>
              <a:t>Data</a:t>
            </a:r>
            <a:endParaRPr lang="ko-KR" altLang="en-US" sz="2000" b="1" dirty="0">
              <a:solidFill>
                <a:schemeClr val="bg1"/>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ABF4984A-621C-451A-A9CD-8DA45C12E22F}"/>
              </a:ext>
            </a:extLst>
          </p:cNvPr>
          <p:cNvSpPr txBox="1"/>
          <p:nvPr/>
        </p:nvSpPr>
        <p:spPr>
          <a:xfrm>
            <a:off x="3209773" y="4170053"/>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2</a:t>
            </a:r>
            <a:endParaRPr lang="ko-KR" altLang="en-US" sz="1600" b="1" dirty="0">
              <a:solidFill>
                <a:schemeClr val="tx1">
                  <a:lumMod val="65000"/>
                  <a:lumOff val="35000"/>
                </a:schemeClr>
              </a:solidFill>
              <a:latin typeface="Calibri" pitchFamily="34" charset="0"/>
              <a:cs typeface="Calibri" pitchFamily="34" charset="0"/>
            </a:endParaRPr>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8174045" y="3780398"/>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7674830" y="1821567"/>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C05429D2-A206-4B69-9467-A853D1F92879}"/>
              </a:ext>
            </a:extLst>
          </p:cNvPr>
          <p:cNvSpPr txBox="1"/>
          <p:nvPr/>
        </p:nvSpPr>
        <p:spPr>
          <a:xfrm>
            <a:off x="7674833" y="2317521"/>
            <a:ext cx="1260140" cy="769441"/>
          </a:xfrm>
          <a:prstGeom prst="rect">
            <a:avLst/>
          </a:prstGeom>
          <a:noFill/>
        </p:spPr>
        <p:txBody>
          <a:bodyPr wrap="square" rtlCol="0">
            <a:spAutoFit/>
          </a:bodyPr>
          <a:lstStyle/>
          <a:p>
            <a:pPr algn="ctr"/>
            <a:r>
              <a:rPr lang="en-US" altLang="ko-KR" sz="2000" b="1" dirty="0">
                <a:solidFill>
                  <a:schemeClr val="bg1"/>
                </a:solidFill>
                <a:latin typeface="Calibri" pitchFamily="34" charset="0"/>
                <a:cs typeface="Calibri" pitchFamily="34" charset="0"/>
              </a:rPr>
              <a:t>Data </a:t>
            </a:r>
            <a:r>
              <a:rPr lang="en-US" altLang="ko-KR" sz="2400" b="1" dirty="0">
                <a:solidFill>
                  <a:schemeClr val="bg1"/>
                </a:solidFill>
                <a:latin typeface="Calibri" pitchFamily="34" charset="0"/>
                <a:cs typeface="Calibri" pitchFamily="34" charset="0"/>
              </a:rPr>
              <a:t>Analysis</a:t>
            </a:r>
            <a:endParaRPr lang="ko-KR" altLang="en-US" sz="2000" b="1" dirty="0">
              <a:solidFill>
                <a:schemeClr val="bg1"/>
              </a:solidFill>
              <a:latin typeface="Calibri" pitchFamily="34" charset="0"/>
              <a:cs typeface="Calibri" pitchFamily="34" charset="0"/>
            </a:endParaRPr>
          </a:p>
        </p:txBody>
      </p:sp>
      <p:sp>
        <p:nvSpPr>
          <p:cNvPr id="33" name="TextBox 32">
            <a:extLst>
              <a:ext uri="{FF2B5EF4-FFF2-40B4-BE49-F238E27FC236}">
                <a16:creationId xmlns:a16="http://schemas.microsoft.com/office/drawing/2014/main" id="{73EB1827-1226-46A4-8988-5071421A2F50}"/>
              </a:ext>
            </a:extLst>
          </p:cNvPr>
          <p:cNvSpPr txBox="1"/>
          <p:nvPr/>
        </p:nvSpPr>
        <p:spPr>
          <a:xfrm>
            <a:off x="7674833" y="4169219"/>
            <a:ext cx="1260140" cy="338554"/>
          </a:xfrm>
          <a:prstGeom prst="rect">
            <a:avLst/>
          </a:prstGeom>
          <a:noFill/>
        </p:spPr>
        <p:txBody>
          <a:bodyPr wrap="square" rtlCol="0">
            <a:spAutoFit/>
          </a:bodyPr>
          <a:lstStyle/>
          <a:p>
            <a:pPr algn="ctr"/>
            <a:r>
              <a:rPr lang="en-US" altLang="ko-KR" sz="1600" b="1" dirty="0">
                <a:solidFill>
                  <a:schemeClr val="tx1">
                    <a:lumMod val="65000"/>
                    <a:lumOff val="35000"/>
                  </a:schemeClr>
                </a:solidFill>
                <a:latin typeface="Calibri" pitchFamily="34" charset="0"/>
                <a:cs typeface="Calibri" pitchFamily="34" charset="0"/>
              </a:rPr>
              <a:t>4</a:t>
            </a:r>
            <a:endParaRPr lang="ko-KR" altLang="en-US" sz="1600" b="1" dirty="0">
              <a:solidFill>
                <a:schemeClr val="tx1">
                  <a:lumMod val="65000"/>
                  <a:lumOff val="35000"/>
                </a:schemeClr>
              </a:solidFill>
              <a:latin typeface="Calibri" pitchFamily="34" charset="0"/>
              <a:cs typeface="Calibri" pitchFamily="34" charset="0"/>
            </a:endParaRPr>
          </a:p>
        </p:txBody>
      </p:sp>
      <p:sp>
        <p:nvSpPr>
          <p:cNvPr id="34" name="Donut 24">
            <a:extLst>
              <a:ext uri="{FF2B5EF4-FFF2-40B4-BE49-F238E27FC236}">
                <a16:creationId xmlns:a16="http://schemas.microsoft.com/office/drawing/2014/main" id="{C3BE3F5A-D1AC-4562-830E-12044608953C}"/>
              </a:ext>
            </a:extLst>
          </p:cNvPr>
          <p:cNvSpPr/>
          <p:nvPr/>
        </p:nvSpPr>
        <p:spPr>
          <a:xfrm>
            <a:off x="1393891" y="4580815"/>
            <a:ext cx="414474" cy="39896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Frame 17">
            <a:extLst>
              <a:ext uri="{FF2B5EF4-FFF2-40B4-BE49-F238E27FC236}">
                <a16:creationId xmlns:a16="http://schemas.microsoft.com/office/drawing/2014/main" id="{5C8B7EF4-105E-4B88-83B1-A1AE89DF6FCF}"/>
              </a:ext>
            </a:extLst>
          </p:cNvPr>
          <p:cNvSpPr/>
          <p:nvPr/>
        </p:nvSpPr>
        <p:spPr>
          <a:xfrm>
            <a:off x="3632604" y="1950087"/>
            <a:ext cx="414475" cy="398967"/>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Block Arc 41">
            <a:extLst>
              <a:ext uri="{FF2B5EF4-FFF2-40B4-BE49-F238E27FC236}">
                <a16:creationId xmlns:a16="http://schemas.microsoft.com/office/drawing/2014/main" id="{3E8BBE4A-3809-42C8-9AEA-5389641FEB2F}"/>
              </a:ext>
            </a:extLst>
          </p:cNvPr>
          <p:cNvSpPr/>
          <p:nvPr/>
        </p:nvSpPr>
        <p:spPr>
          <a:xfrm>
            <a:off x="5890025" y="4663747"/>
            <a:ext cx="341015" cy="324485"/>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37" name="Rectangle 7">
            <a:extLst>
              <a:ext uri="{FF2B5EF4-FFF2-40B4-BE49-F238E27FC236}">
                <a16:creationId xmlns:a16="http://schemas.microsoft.com/office/drawing/2014/main" id="{B3D29814-80DA-43EA-BEAD-5B37D64BE416}"/>
              </a:ext>
            </a:extLst>
          </p:cNvPr>
          <p:cNvSpPr/>
          <p:nvPr/>
        </p:nvSpPr>
        <p:spPr>
          <a:xfrm>
            <a:off x="10326542" y="4562039"/>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مربع نص 37">
            <a:extLst>
              <a:ext uri="{FF2B5EF4-FFF2-40B4-BE49-F238E27FC236}">
                <a16:creationId xmlns:a16="http://schemas.microsoft.com/office/drawing/2014/main" id="{E72798CD-92A3-41F9-AE01-B2EF5E46682D}"/>
              </a:ext>
            </a:extLst>
          </p:cNvPr>
          <p:cNvSpPr txBox="1"/>
          <p:nvPr/>
        </p:nvSpPr>
        <p:spPr>
          <a:xfrm>
            <a:off x="3470782" y="95633"/>
            <a:ext cx="6117770" cy="937629"/>
          </a:xfrm>
          <a:prstGeom prst="rect">
            <a:avLst/>
          </a:prstGeom>
          <a:noFill/>
        </p:spPr>
        <p:txBody>
          <a:bodyPr wrap="square">
            <a:spAutoFit/>
          </a:bodyPr>
          <a:lstStyle/>
          <a:p>
            <a:pPr algn="l" rtl="0">
              <a:lnSpc>
                <a:spcPct val="107000"/>
              </a:lnSpc>
              <a:spcAft>
                <a:spcPts val="800"/>
              </a:spcAft>
            </a:pPr>
            <a:r>
              <a:rPr lang="en-US" sz="5400" b="1" dirty="0">
                <a:solidFill>
                  <a:schemeClr val="accent2">
                    <a:lumMod val="60000"/>
                    <a:lumOff val="40000"/>
                  </a:schemeClr>
                </a:solidFill>
                <a:latin typeface="Times New Roman" pitchFamily="18" charset="0"/>
                <a:cs typeface="Times New Roman" pitchFamily="18" charset="0"/>
              </a:rPr>
              <a:t>1. Introduction</a:t>
            </a:r>
            <a:endParaRPr lang="en-US" sz="5400" b="1" dirty="0">
              <a:solidFill>
                <a:schemeClr val="accent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2" name="Rectangle 14">
            <a:extLst>
              <a:ext uri="{FF2B5EF4-FFF2-40B4-BE49-F238E27FC236}">
                <a16:creationId xmlns:a16="http://schemas.microsoft.com/office/drawing/2014/main" id="{F6839D57-7E10-449D-9EBD-298E84BBB699}"/>
              </a:ext>
            </a:extLst>
          </p:cNvPr>
          <p:cNvSpPr/>
          <p:nvPr/>
        </p:nvSpPr>
        <p:spPr>
          <a:xfrm>
            <a:off x="8037343" y="1956598"/>
            <a:ext cx="432300" cy="42419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1000"/>
                                        <p:tgtEl>
                                          <p:spTgt spid="11"/>
                                        </p:tgtEl>
                                      </p:cBhvr>
                                    </p:animEffect>
                                    <p:anim calcmode="lin" valueType="num">
                                      <p:cBhvr>
                                        <p:cTn id="67" dur="1000" fill="hold"/>
                                        <p:tgtEl>
                                          <p:spTgt spid="11"/>
                                        </p:tgtEl>
                                        <p:attrNameLst>
                                          <p:attrName>ppt_x</p:attrName>
                                        </p:attrNameLst>
                                      </p:cBhvr>
                                      <p:tavLst>
                                        <p:tav tm="0">
                                          <p:val>
                                            <p:strVal val="#ppt_x"/>
                                          </p:val>
                                        </p:tav>
                                        <p:tav tm="100000">
                                          <p:val>
                                            <p:strVal val="#ppt_x"/>
                                          </p:val>
                                        </p:tav>
                                      </p:tavLst>
                                    </p:anim>
                                    <p:anim calcmode="lin" valueType="num">
                                      <p:cBhvr>
                                        <p:cTn id="68" dur="1000" fill="hold"/>
                                        <p:tgtEl>
                                          <p:spTgt spid="1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1000"/>
                                        <p:tgtEl>
                                          <p:spTgt spid="36"/>
                                        </p:tgtEl>
                                      </p:cBhvr>
                                    </p:animEffect>
                                    <p:anim calcmode="lin" valueType="num">
                                      <p:cBhvr>
                                        <p:cTn id="82" dur="1000" fill="hold"/>
                                        <p:tgtEl>
                                          <p:spTgt spid="36"/>
                                        </p:tgtEl>
                                        <p:attrNameLst>
                                          <p:attrName>ppt_x</p:attrName>
                                        </p:attrNameLst>
                                      </p:cBhvr>
                                      <p:tavLst>
                                        <p:tav tm="0">
                                          <p:val>
                                            <p:strVal val="#ppt_x"/>
                                          </p:val>
                                        </p:tav>
                                        <p:tav tm="100000">
                                          <p:val>
                                            <p:strVal val="#ppt_x"/>
                                          </p:val>
                                        </p:tav>
                                      </p:tavLst>
                                    </p:anim>
                                    <p:anim calcmode="lin" valueType="num">
                                      <p:cBhvr>
                                        <p:cTn id="8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1000"/>
                                        <p:tgtEl>
                                          <p:spTgt spid="28"/>
                                        </p:tgtEl>
                                      </p:cBhvr>
                                    </p:animEffect>
                                    <p:anim calcmode="lin" valueType="num">
                                      <p:cBhvr>
                                        <p:cTn id="89" dur="1000" fill="hold"/>
                                        <p:tgtEl>
                                          <p:spTgt spid="28"/>
                                        </p:tgtEl>
                                        <p:attrNameLst>
                                          <p:attrName>ppt_x</p:attrName>
                                        </p:attrNameLst>
                                      </p:cBhvr>
                                      <p:tavLst>
                                        <p:tav tm="0">
                                          <p:val>
                                            <p:strVal val="#ppt_x"/>
                                          </p:val>
                                        </p:tav>
                                        <p:tav tm="100000">
                                          <p:val>
                                            <p:strVal val="#ppt_x"/>
                                          </p:val>
                                        </p:tav>
                                      </p:tavLst>
                                    </p:anim>
                                    <p:anim calcmode="lin" valueType="num">
                                      <p:cBhvr>
                                        <p:cTn id="90" dur="1000" fill="hold"/>
                                        <p:tgtEl>
                                          <p:spTgt spid="28"/>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1000"/>
                                        <p:tgtEl>
                                          <p:spTgt spid="29"/>
                                        </p:tgtEl>
                                      </p:cBhvr>
                                    </p:animEffect>
                                    <p:anim calcmode="lin" valueType="num">
                                      <p:cBhvr>
                                        <p:cTn id="94" dur="1000" fill="hold"/>
                                        <p:tgtEl>
                                          <p:spTgt spid="29"/>
                                        </p:tgtEl>
                                        <p:attrNameLst>
                                          <p:attrName>ppt_x</p:attrName>
                                        </p:attrNameLst>
                                      </p:cBhvr>
                                      <p:tavLst>
                                        <p:tav tm="0">
                                          <p:val>
                                            <p:strVal val="#ppt_x"/>
                                          </p:val>
                                        </p:tav>
                                        <p:tav tm="100000">
                                          <p:val>
                                            <p:strVal val="#ppt_x"/>
                                          </p:val>
                                        </p:tav>
                                      </p:tavLst>
                                    </p:anim>
                                    <p:anim calcmode="lin" valueType="num">
                                      <p:cBhvr>
                                        <p:cTn id="95" dur="1000" fill="hold"/>
                                        <p:tgtEl>
                                          <p:spTgt spid="2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1000"/>
                                        <p:tgtEl>
                                          <p:spTgt spid="31"/>
                                        </p:tgtEl>
                                      </p:cBhvr>
                                    </p:animEffect>
                                    <p:anim calcmode="lin" valueType="num">
                                      <p:cBhvr>
                                        <p:cTn id="99" dur="1000" fill="hold"/>
                                        <p:tgtEl>
                                          <p:spTgt spid="31"/>
                                        </p:tgtEl>
                                        <p:attrNameLst>
                                          <p:attrName>ppt_x</p:attrName>
                                        </p:attrNameLst>
                                      </p:cBhvr>
                                      <p:tavLst>
                                        <p:tav tm="0">
                                          <p:val>
                                            <p:strVal val="#ppt_x"/>
                                          </p:val>
                                        </p:tav>
                                        <p:tav tm="100000">
                                          <p:val>
                                            <p:strVal val="#ppt_x"/>
                                          </p:val>
                                        </p:tav>
                                      </p:tavLst>
                                    </p:anim>
                                    <p:anim calcmode="lin" valueType="num">
                                      <p:cBhvr>
                                        <p:cTn id="100" dur="1000" fill="hold"/>
                                        <p:tgtEl>
                                          <p:spTgt spid="31"/>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1000"/>
                                        <p:tgtEl>
                                          <p:spTgt spid="33"/>
                                        </p:tgtEl>
                                      </p:cBhvr>
                                    </p:animEffect>
                                    <p:anim calcmode="lin" valueType="num">
                                      <p:cBhvr>
                                        <p:cTn id="104" dur="1000" fill="hold"/>
                                        <p:tgtEl>
                                          <p:spTgt spid="33"/>
                                        </p:tgtEl>
                                        <p:attrNameLst>
                                          <p:attrName>ppt_x</p:attrName>
                                        </p:attrNameLst>
                                      </p:cBhvr>
                                      <p:tavLst>
                                        <p:tav tm="0">
                                          <p:val>
                                            <p:strVal val="#ppt_x"/>
                                          </p:val>
                                        </p:tav>
                                        <p:tav tm="100000">
                                          <p:val>
                                            <p:strVal val="#ppt_x"/>
                                          </p:val>
                                        </p:tav>
                                      </p:tavLst>
                                    </p:anim>
                                    <p:anim calcmode="lin" valueType="num">
                                      <p:cBhvr>
                                        <p:cTn id="105" dur="1000" fill="hold"/>
                                        <p:tgtEl>
                                          <p:spTgt spid="33"/>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1000"/>
                                        <p:tgtEl>
                                          <p:spTgt spid="32"/>
                                        </p:tgtEl>
                                      </p:cBhvr>
                                    </p:animEffect>
                                    <p:anim calcmode="lin" valueType="num">
                                      <p:cBhvr>
                                        <p:cTn id="109" dur="1000" fill="hold"/>
                                        <p:tgtEl>
                                          <p:spTgt spid="32"/>
                                        </p:tgtEl>
                                        <p:attrNameLst>
                                          <p:attrName>ppt_x</p:attrName>
                                        </p:attrNameLst>
                                      </p:cBhvr>
                                      <p:tavLst>
                                        <p:tav tm="0">
                                          <p:val>
                                            <p:strVal val="#ppt_x"/>
                                          </p:val>
                                        </p:tav>
                                        <p:tav tm="100000">
                                          <p:val>
                                            <p:strVal val="#ppt_x"/>
                                          </p:val>
                                        </p:tav>
                                      </p:tavLst>
                                    </p:anim>
                                    <p:anim calcmode="lin" valueType="num">
                                      <p:cBhvr>
                                        <p:cTn id="11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16"/>
                                        </p:tgtEl>
                                        <p:attrNameLst>
                                          <p:attrName>style.visibility</p:attrName>
                                        </p:attrNameLst>
                                      </p:cBhvr>
                                      <p:to>
                                        <p:strVal val="visible"/>
                                      </p:to>
                                    </p:set>
                                    <p:animEffect transition="in" filter="fade">
                                      <p:cBhvr>
                                        <p:cTn id="115" dur="1000"/>
                                        <p:tgtEl>
                                          <p:spTgt spid="16"/>
                                        </p:tgtEl>
                                      </p:cBhvr>
                                    </p:animEffect>
                                    <p:anim calcmode="lin" valueType="num">
                                      <p:cBhvr>
                                        <p:cTn id="116" dur="1000" fill="hold"/>
                                        <p:tgtEl>
                                          <p:spTgt spid="16"/>
                                        </p:tgtEl>
                                        <p:attrNameLst>
                                          <p:attrName>ppt_x</p:attrName>
                                        </p:attrNameLst>
                                      </p:cBhvr>
                                      <p:tavLst>
                                        <p:tav tm="0">
                                          <p:val>
                                            <p:strVal val="#ppt_x"/>
                                          </p:val>
                                        </p:tav>
                                        <p:tav tm="100000">
                                          <p:val>
                                            <p:strVal val="#ppt_x"/>
                                          </p:val>
                                        </p:tav>
                                      </p:tavLst>
                                    </p:anim>
                                    <p:anim calcmode="lin" valueType="num">
                                      <p:cBhvr>
                                        <p:cTn id="117" dur="1000" fill="hold"/>
                                        <p:tgtEl>
                                          <p:spTgt spid="16"/>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fade">
                                      <p:cBhvr>
                                        <p:cTn id="120" dur="1000"/>
                                        <p:tgtEl>
                                          <p:spTgt spid="17"/>
                                        </p:tgtEl>
                                      </p:cBhvr>
                                    </p:animEffect>
                                    <p:anim calcmode="lin" valueType="num">
                                      <p:cBhvr>
                                        <p:cTn id="121" dur="1000" fill="hold"/>
                                        <p:tgtEl>
                                          <p:spTgt spid="17"/>
                                        </p:tgtEl>
                                        <p:attrNameLst>
                                          <p:attrName>ppt_x</p:attrName>
                                        </p:attrNameLst>
                                      </p:cBhvr>
                                      <p:tavLst>
                                        <p:tav tm="0">
                                          <p:val>
                                            <p:strVal val="#ppt_x"/>
                                          </p:val>
                                        </p:tav>
                                        <p:tav tm="100000">
                                          <p:val>
                                            <p:strVal val="#ppt_x"/>
                                          </p:val>
                                        </p:tav>
                                      </p:tavLst>
                                    </p:anim>
                                    <p:anim calcmode="lin" valueType="num">
                                      <p:cBhvr>
                                        <p:cTn id="122" dur="1000" fill="hold"/>
                                        <p:tgtEl>
                                          <p:spTgt spid="17"/>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fade">
                                      <p:cBhvr>
                                        <p:cTn id="125" dur="1000"/>
                                        <p:tgtEl>
                                          <p:spTgt spid="19"/>
                                        </p:tgtEl>
                                      </p:cBhvr>
                                    </p:animEffect>
                                    <p:anim calcmode="lin" valueType="num">
                                      <p:cBhvr>
                                        <p:cTn id="126" dur="1000" fill="hold"/>
                                        <p:tgtEl>
                                          <p:spTgt spid="19"/>
                                        </p:tgtEl>
                                        <p:attrNameLst>
                                          <p:attrName>ppt_x</p:attrName>
                                        </p:attrNameLst>
                                      </p:cBhvr>
                                      <p:tavLst>
                                        <p:tav tm="0">
                                          <p:val>
                                            <p:strVal val="#ppt_x"/>
                                          </p:val>
                                        </p:tav>
                                        <p:tav tm="100000">
                                          <p:val>
                                            <p:strVal val="#ppt_x"/>
                                          </p:val>
                                        </p:tav>
                                      </p:tavLst>
                                    </p:anim>
                                    <p:anim calcmode="lin" valueType="num">
                                      <p:cBhvr>
                                        <p:cTn id="127" dur="1000" fill="hold"/>
                                        <p:tgtEl>
                                          <p:spTgt spid="19"/>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21"/>
                                        </p:tgtEl>
                                        <p:attrNameLst>
                                          <p:attrName>style.visibility</p:attrName>
                                        </p:attrNameLst>
                                      </p:cBhvr>
                                      <p:to>
                                        <p:strVal val="visible"/>
                                      </p:to>
                                    </p:set>
                                    <p:animEffect transition="in" filter="fade">
                                      <p:cBhvr>
                                        <p:cTn id="130" dur="1000"/>
                                        <p:tgtEl>
                                          <p:spTgt spid="21"/>
                                        </p:tgtEl>
                                      </p:cBhvr>
                                    </p:animEffect>
                                    <p:anim calcmode="lin" valueType="num">
                                      <p:cBhvr>
                                        <p:cTn id="131" dur="1000" fill="hold"/>
                                        <p:tgtEl>
                                          <p:spTgt spid="21"/>
                                        </p:tgtEl>
                                        <p:attrNameLst>
                                          <p:attrName>ppt_x</p:attrName>
                                        </p:attrNameLst>
                                      </p:cBhvr>
                                      <p:tavLst>
                                        <p:tav tm="0">
                                          <p:val>
                                            <p:strVal val="#ppt_x"/>
                                          </p:val>
                                        </p:tav>
                                        <p:tav tm="100000">
                                          <p:val>
                                            <p:strVal val="#ppt_x"/>
                                          </p:val>
                                        </p:tav>
                                      </p:tavLst>
                                    </p:anim>
                                    <p:anim calcmode="lin" valueType="num">
                                      <p:cBhvr>
                                        <p:cTn id="132" dur="1000" fill="hold"/>
                                        <p:tgtEl>
                                          <p:spTgt spid="2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1000"/>
                                        <p:tgtEl>
                                          <p:spTgt spid="37"/>
                                        </p:tgtEl>
                                      </p:cBhvr>
                                    </p:animEffect>
                                    <p:anim calcmode="lin" valueType="num">
                                      <p:cBhvr>
                                        <p:cTn id="136" dur="1000" fill="hold"/>
                                        <p:tgtEl>
                                          <p:spTgt spid="37"/>
                                        </p:tgtEl>
                                        <p:attrNameLst>
                                          <p:attrName>ppt_x</p:attrName>
                                        </p:attrNameLst>
                                      </p:cBhvr>
                                      <p:tavLst>
                                        <p:tav tm="0">
                                          <p:val>
                                            <p:strVal val="#ppt_x"/>
                                          </p:val>
                                        </p:tav>
                                        <p:tav tm="100000">
                                          <p:val>
                                            <p:strVal val="#ppt_x"/>
                                          </p:val>
                                        </p:tav>
                                      </p:tavLst>
                                    </p:anim>
                                    <p:anim calcmode="lin" valueType="num">
                                      <p:cBhvr>
                                        <p:cTn id="13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P spid="10" grpId="0" animBg="1"/>
      <p:bldP spid="11" grpId="0" animBg="1"/>
      <p:bldP spid="13" grpId="0"/>
      <p:bldP spid="15" grpId="0"/>
      <p:bldP spid="16" grpId="0" animBg="1"/>
      <p:bldP spid="17" grpId="0" animBg="1"/>
      <p:bldP spid="19" grpId="0"/>
      <p:bldP spid="21" grpId="0"/>
      <p:bldP spid="22" grpId="0" animBg="1"/>
      <p:bldP spid="23" grpId="0" animBg="1"/>
      <p:bldP spid="25" grpId="0"/>
      <p:bldP spid="27" grpId="0"/>
      <p:bldP spid="28" grpId="0" animBg="1"/>
      <p:bldP spid="29" grpId="0" animBg="1"/>
      <p:bldP spid="31" grpId="0"/>
      <p:bldP spid="33" grpId="0"/>
      <p:bldP spid="34" grpId="0" animBg="1"/>
      <p:bldP spid="35" grpId="0" animBg="1"/>
      <p:bldP spid="36" grpId="0" animBg="1"/>
      <p:bldP spid="37"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a:extLst>
              <a:ext uri="{FF2B5EF4-FFF2-40B4-BE49-F238E27FC236}">
                <a16:creationId xmlns:a16="http://schemas.microsoft.com/office/drawing/2014/main" id="{07187BDA-2D8D-4432-ACF3-42CFC77A56D8}"/>
              </a:ext>
            </a:extLst>
          </p:cNvPr>
          <p:cNvSpPr txBox="1"/>
          <p:nvPr/>
        </p:nvSpPr>
        <p:spPr>
          <a:xfrm>
            <a:off x="58678" y="1601092"/>
            <a:ext cx="8841888" cy="2215991"/>
          </a:xfrm>
          <a:prstGeom prst="rect">
            <a:avLst/>
          </a:prstGeom>
          <a:noFill/>
        </p:spPr>
        <p:txBody>
          <a:bodyPr wrap="square" lIns="36000" tIns="0" rIns="36000" bIns="0" rtlCol="0" anchor="ctr">
            <a:spAutoFit/>
          </a:bodyPr>
          <a:lstStyle/>
          <a:p>
            <a:r>
              <a:rPr lang="en-US" sz="2400" b="0" i="0" dirty="0">
                <a:solidFill>
                  <a:schemeClr val="accent6">
                    <a:lumMod val="50000"/>
                  </a:schemeClr>
                </a:solidFill>
                <a:effectLst/>
                <a:latin typeface="Inter"/>
              </a:rPr>
              <a:t>All the countries across the globe have adapted to means of digital payments and with the increased volume of digital payments, hacking has become a pretty  common event wherein the hacker can try to hack your details just with your phone number linked to your bank account. However, there is data with some anonymized variables based on which one can predict that the hack is going to happen.</a:t>
            </a:r>
            <a:endParaRPr lang="ko-KR" altLang="en-US" sz="2400" dirty="0">
              <a:solidFill>
                <a:schemeClr val="accent6">
                  <a:lumMod val="50000"/>
                </a:schemeClr>
              </a:solidFill>
            </a:endParaRPr>
          </a:p>
        </p:txBody>
      </p:sp>
      <p:sp>
        <p:nvSpPr>
          <p:cNvPr id="119" name="TextBox 118">
            <a:extLst>
              <a:ext uri="{FF2B5EF4-FFF2-40B4-BE49-F238E27FC236}">
                <a16:creationId xmlns:a16="http://schemas.microsoft.com/office/drawing/2014/main" id="{1815406A-A6F5-43D4-9C89-CEFB151A3CA4}"/>
              </a:ext>
            </a:extLst>
          </p:cNvPr>
          <p:cNvSpPr txBox="1"/>
          <p:nvPr/>
        </p:nvSpPr>
        <p:spPr>
          <a:xfrm>
            <a:off x="0" y="242738"/>
            <a:ext cx="5297714" cy="592726"/>
          </a:xfrm>
          <a:prstGeom prst="rect">
            <a:avLst/>
          </a:prstGeom>
          <a:noFill/>
        </p:spPr>
        <p:txBody>
          <a:bodyPr wrap="square" rtlCol="0" anchor="ctr">
            <a:spAutoFit/>
          </a:bodyPr>
          <a:lstStyle/>
          <a:p>
            <a:pPr algn="l" rtl="0">
              <a:lnSpc>
                <a:spcPct val="107000"/>
              </a:lnSpc>
              <a:spcAft>
                <a:spcPts val="800"/>
              </a:spcAft>
            </a:pPr>
            <a:r>
              <a:rPr lang="en-US" sz="3200" b="1" dirty="0">
                <a:solidFill>
                  <a:schemeClr val="accent2">
                    <a:lumMod val="60000"/>
                    <a:lumOff val="40000"/>
                  </a:schemeClr>
                </a:solidFill>
                <a:effectLst/>
                <a:latin typeface="Helvetica" panose="020B0604020202020204" pitchFamily="34" charset="0"/>
                <a:ea typeface="Calibri" panose="020F0502020204030204" pitchFamily="34" charset="0"/>
                <a:cs typeface="Arial" panose="020B0604020202020204" pitchFamily="34" charset="0"/>
              </a:rPr>
              <a:t>1.1 Problem Description :</a:t>
            </a:r>
            <a:endParaRPr lang="en-US" sz="3200" dirty="0">
              <a:solidFill>
                <a:schemeClr val="accent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69" name="Group 136">
            <a:extLst>
              <a:ext uri="{FF2B5EF4-FFF2-40B4-BE49-F238E27FC236}">
                <a16:creationId xmlns:a16="http://schemas.microsoft.com/office/drawing/2014/main" id="{59492ECB-64C7-4BF4-8CBD-5BC4C6E23385}"/>
              </a:ext>
            </a:extLst>
          </p:cNvPr>
          <p:cNvGrpSpPr/>
          <p:nvPr/>
        </p:nvGrpSpPr>
        <p:grpSpPr>
          <a:xfrm>
            <a:off x="7847009" y="3534013"/>
            <a:ext cx="3719474" cy="3323987"/>
            <a:chOff x="398105" y="1056729"/>
            <a:chExt cx="3095529" cy="3131164"/>
          </a:xfrm>
        </p:grpSpPr>
        <p:grpSp>
          <p:nvGrpSpPr>
            <p:cNvPr id="70" name="Group 68">
              <a:extLst>
                <a:ext uri="{FF2B5EF4-FFF2-40B4-BE49-F238E27FC236}">
                  <a16:creationId xmlns:a16="http://schemas.microsoft.com/office/drawing/2014/main" id="{584D480D-1AB3-4505-A6B6-1F598A4A2FFB}"/>
                </a:ext>
              </a:extLst>
            </p:cNvPr>
            <p:cNvGrpSpPr/>
            <p:nvPr/>
          </p:nvGrpSpPr>
          <p:grpSpPr>
            <a:xfrm>
              <a:off x="398105" y="1056729"/>
              <a:ext cx="3095529" cy="3131164"/>
              <a:chOff x="369152" y="1617134"/>
              <a:chExt cx="3546035" cy="3586857"/>
            </a:xfrm>
            <a:solidFill>
              <a:schemeClr val="accent6"/>
            </a:solidFill>
          </p:grpSpPr>
          <p:grpSp>
            <p:nvGrpSpPr>
              <p:cNvPr id="128" name="Group 69">
                <a:extLst>
                  <a:ext uri="{FF2B5EF4-FFF2-40B4-BE49-F238E27FC236}">
                    <a16:creationId xmlns:a16="http://schemas.microsoft.com/office/drawing/2014/main" id="{76826EAA-D078-4F0A-8358-DE8B35A05C9F}"/>
                  </a:ext>
                </a:extLst>
              </p:cNvPr>
              <p:cNvGrpSpPr/>
              <p:nvPr/>
            </p:nvGrpSpPr>
            <p:grpSpPr>
              <a:xfrm>
                <a:off x="926950" y="1617134"/>
                <a:ext cx="2049224" cy="852218"/>
                <a:chOff x="926950" y="1617134"/>
                <a:chExt cx="2049224" cy="852218"/>
              </a:xfrm>
              <a:grpFill/>
            </p:grpSpPr>
            <p:sp>
              <p:nvSpPr>
                <p:cNvPr id="148" name="Rectangle 14">
                  <a:extLst>
                    <a:ext uri="{FF2B5EF4-FFF2-40B4-BE49-F238E27FC236}">
                      <a16:creationId xmlns:a16="http://schemas.microsoft.com/office/drawing/2014/main" id="{7615A5BF-3E22-44F9-8E54-76385B5F8DFE}"/>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9" name="Right Triangle 13">
                  <a:extLst>
                    <a:ext uri="{FF2B5EF4-FFF2-40B4-BE49-F238E27FC236}">
                      <a16:creationId xmlns:a16="http://schemas.microsoft.com/office/drawing/2014/main" id="{704BFD13-1F06-4F7E-BE07-822C62D8FA6A}"/>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50" name="Rectangle 24">
                  <a:extLst>
                    <a:ext uri="{FF2B5EF4-FFF2-40B4-BE49-F238E27FC236}">
                      <a16:creationId xmlns:a16="http://schemas.microsoft.com/office/drawing/2014/main" id="{EB7977CD-94B2-416E-84D6-D82278B9CA7E}"/>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1" name="Rectangle 41">
                  <a:extLst>
                    <a:ext uri="{FF2B5EF4-FFF2-40B4-BE49-F238E27FC236}">
                      <a16:creationId xmlns:a16="http://schemas.microsoft.com/office/drawing/2014/main" id="{5CFEBD5E-59B4-4E1B-8E3F-AE805455C9A2}"/>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2" name="Isosceles Triangle 3">
                  <a:extLst>
                    <a:ext uri="{FF2B5EF4-FFF2-40B4-BE49-F238E27FC236}">
                      <a16:creationId xmlns:a16="http://schemas.microsoft.com/office/drawing/2014/main" id="{72FB2650-7CDC-4FD3-9319-B2631196FB47}"/>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29" name="Group 70">
                <a:extLst>
                  <a:ext uri="{FF2B5EF4-FFF2-40B4-BE49-F238E27FC236}">
                    <a16:creationId xmlns:a16="http://schemas.microsoft.com/office/drawing/2014/main" id="{ACE2D16D-B099-432C-863C-7EFC7A25CF90}"/>
                  </a:ext>
                </a:extLst>
              </p:cNvPr>
              <p:cNvGrpSpPr/>
              <p:nvPr/>
            </p:nvGrpSpPr>
            <p:grpSpPr>
              <a:xfrm rot="4990866">
                <a:off x="2464466" y="2788531"/>
                <a:ext cx="2049224" cy="852218"/>
                <a:chOff x="926950" y="1617134"/>
                <a:chExt cx="2049224" cy="852218"/>
              </a:xfrm>
              <a:grpFill/>
            </p:grpSpPr>
            <p:sp>
              <p:nvSpPr>
                <p:cNvPr id="143" name="Rectangle 14">
                  <a:extLst>
                    <a:ext uri="{FF2B5EF4-FFF2-40B4-BE49-F238E27FC236}">
                      <a16:creationId xmlns:a16="http://schemas.microsoft.com/office/drawing/2014/main" id="{E487993E-4885-4512-8ED0-14AF3B7BA2D9}"/>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4" name="Right Triangle 13">
                  <a:extLst>
                    <a:ext uri="{FF2B5EF4-FFF2-40B4-BE49-F238E27FC236}">
                      <a16:creationId xmlns:a16="http://schemas.microsoft.com/office/drawing/2014/main" id="{4DC943D6-09E9-4EE3-8789-EAC18F8DA2FB}"/>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5" name="Rectangle 24">
                  <a:extLst>
                    <a:ext uri="{FF2B5EF4-FFF2-40B4-BE49-F238E27FC236}">
                      <a16:creationId xmlns:a16="http://schemas.microsoft.com/office/drawing/2014/main" id="{D45E963A-D07B-4AF2-A3D8-20752E70BB79}"/>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6" name="Rectangle 41">
                  <a:extLst>
                    <a:ext uri="{FF2B5EF4-FFF2-40B4-BE49-F238E27FC236}">
                      <a16:creationId xmlns:a16="http://schemas.microsoft.com/office/drawing/2014/main" id="{8CF006C9-605F-4D6F-AE94-D1560FDA170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7" name="Isosceles Triangle 3">
                  <a:extLst>
                    <a:ext uri="{FF2B5EF4-FFF2-40B4-BE49-F238E27FC236}">
                      <a16:creationId xmlns:a16="http://schemas.microsoft.com/office/drawing/2014/main" id="{BE5C8D30-F079-4684-BC82-F590C335F21A}"/>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30" name="Group 71">
                <a:extLst>
                  <a:ext uri="{FF2B5EF4-FFF2-40B4-BE49-F238E27FC236}">
                    <a16:creationId xmlns:a16="http://schemas.microsoft.com/office/drawing/2014/main" id="{6972CCD7-3E45-4551-84A6-6BCE0975B144}"/>
                  </a:ext>
                </a:extLst>
              </p:cNvPr>
              <p:cNvGrpSpPr/>
              <p:nvPr/>
            </p:nvGrpSpPr>
            <p:grpSpPr>
              <a:xfrm rot="10066674">
                <a:off x="1444650" y="4351773"/>
                <a:ext cx="2063339" cy="852218"/>
                <a:chOff x="926950" y="1617134"/>
                <a:chExt cx="2063339" cy="852218"/>
              </a:xfrm>
              <a:grpFill/>
            </p:grpSpPr>
            <p:sp>
              <p:nvSpPr>
                <p:cNvPr id="138" name="Rectangle 14">
                  <a:extLst>
                    <a:ext uri="{FF2B5EF4-FFF2-40B4-BE49-F238E27FC236}">
                      <a16:creationId xmlns:a16="http://schemas.microsoft.com/office/drawing/2014/main" id="{096063AB-817F-4433-9912-853B8541A87C}"/>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9" name="Right Triangle 13">
                  <a:extLst>
                    <a:ext uri="{FF2B5EF4-FFF2-40B4-BE49-F238E27FC236}">
                      <a16:creationId xmlns:a16="http://schemas.microsoft.com/office/drawing/2014/main" id="{E0D06561-27FA-4290-9A1D-5B7DAC114F1D}"/>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0" name="Rectangle 24">
                  <a:extLst>
                    <a:ext uri="{FF2B5EF4-FFF2-40B4-BE49-F238E27FC236}">
                      <a16:creationId xmlns:a16="http://schemas.microsoft.com/office/drawing/2014/main" id="{FA13D1A9-256F-4772-BC49-817037391F5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1" name="Rectangle 41">
                  <a:extLst>
                    <a:ext uri="{FF2B5EF4-FFF2-40B4-BE49-F238E27FC236}">
                      <a16:creationId xmlns:a16="http://schemas.microsoft.com/office/drawing/2014/main" id="{F01A7DD6-1F7E-4523-B721-EA56DD070018}"/>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2" name="Isosceles Triangle 3">
                  <a:extLst>
                    <a:ext uri="{FF2B5EF4-FFF2-40B4-BE49-F238E27FC236}">
                      <a16:creationId xmlns:a16="http://schemas.microsoft.com/office/drawing/2014/main" id="{75374423-1C44-477A-BE64-F38FEC2D968A}"/>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31" name="Group 72">
                <a:extLst>
                  <a:ext uri="{FF2B5EF4-FFF2-40B4-BE49-F238E27FC236}">
                    <a16:creationId xmlns:a16="http://schemas.microsoft.com/office/drawing/2014/main" id="{BE46D413-E4D8-4AC2-9E08-2E65E0C52CDA}"/>
                  </a:ext>
                </a:extLst>
              </p:cNvPr>
              <p:cNvGrpSpPr/>
              <p:nvPr/>
            </p:nvGrpSpPr>
            <p:grpSpPr>
              <a:xfrm rot="15054074">
                <a:off x="-267551" y="3562253"/>
                <a:ext cx="2125623" cy="852218"/>
                <a:chOff x="926950" y="1617134"/>
                <a:chExt cx="2125623" cy="852218"/>
              </a:xfrm>
              <a:grpFill/>
            </p:grpSpPr>
            <p:sp>
              <p:nvSpPr>
                <p:cNvPr id="133" name="Rectangle 14">
                  <a:extLst>
                    <a:ext uri="{FF2B5EF4-FFF2-40B4-BE49-F238E27FC236}">
                      <a16:creationId xmlns:a16="http://schemas.microsoft.com/office/drawing/2014/main" id="{148A8578-61F4-4AD5-AB20-1B0B4B19236B}"/>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4" name="Right Triangle 13">
                  <a:extLst>
                    <a:ext uri="{FF2B5EF4-FFF2-40B4-BE49-F238E27FC236}">
                      <a16:creationId xmlns:a16="http://schemas.microsoft.com/office/drawing/2014/main" id="{F060F33F-E87C-47F7-87A3-A20EC54EB7E1}"/>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5" name="Rectangle 24">
                  <a:extLst>
                    <a:ext uri="{FF2B5EF4-FFF2-40B4-BE49-F238E27FC236}">
                      <a16:creationId xmlns:a16="http://schemas.microsoft.com/office/drawing/2014/main" id="{7FC40388-9EEF-4D84-9D9F-D2A9C8FF7E86}"/>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6" name="Rectangle 41">
                  <a:extLst>
                    <a:ext uri="{FF2B5EF4-FFF2-40B4-BE49-F238E27FC236}">
                      <a16:creationId xmlns:a16="http://schemas.microsoft.com/office/drawing/2014/main" id="{8FB8EE4E-60BA-48B0-B5BA-DBDBC8136739}"/>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7" name="Isosceles Triangle 3">
                  <a:extLst>
                    <a:ext uri="{FF2B5EF4-FFF2-40B4-BE49-F238E27FC236}">
                      <a16:creationId xmlns:a16="http://schemas.microsoft.com/office/drawing/2014/main" id="{F1501943-53C2-472E-AD8B-756A2E5F9EA9}"/>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32" name="Rectangle 14">
                <a:extLst>
                  <a:ext uri="{FF2B5EF4-FFF2-40B4-BE49-F238E27FC236}">
                    <a16:creationId xmlns:a16="http://schemas.microsoft.com/office/drawing/2014/main" id="{FD1A5778-8ABE-41C9-B6EF-BB88F110251D}"/>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16" name="Group 94">
              <a:extLst>
                <a:ext uri="{FF2B5EF4-FFF2-40B4-BE49-F238E27FC236}">
                  <a16:creationId xmlns:a16="http://schemas.microsoft.com/office/drawing/2014/main" id="{C0B9E6F3-6820-41F5-B45B-8E1BE73DEEF1}"/>
                </a:ext>
              </a:extLst>
            </p:cNvPr>
            <p:cNvGrpSpPr/>
            <p:nvPr/>
          </p:nvGrpSpPr>
          <p:grpSpPr>
            <a:xfrm>
              <a:off x="690972" y="1524752"/>
              <a:ext cx="2329119" cy="2335390"/>
              <a:chOff x="1449976" y="1449901"/>
              <a:chExt cx="3456853" cy="3466160"/>
            </a:xfrm>
            <a:effectLst>
              <a:outerShdw blurRad="50800" dist="38100" dir="2700000" algn="tl" rotWithShape="0">
                <a:prstClr val="black">
                  <a:alpha val="40000"/>
                </a:prstClr>
              </a:outerShdw>
            </a:effectLst>
          </p:grpSpPr>
          <p:sp>
            <p:nvSpPr>
              <p:cNvPr id="126" name="Freeform: Shape 95">
                <a:extLst>
                  <a:ext uri="{FF2B5EF4-FFF2-40B4-BE49-F238E27FC236}">
                    <a16:creationId xmlns:a16="http://schemas.microsoft.com/office/drawing/2014/main" id="{AD426A57-AF8A-428A-BFE1-7C55123CC2CA}"/>
                  </a:ext>
                </a:extLst>
              </p:cNvPr>
              <p:cNvSpPr/>
              <p:nvPr/>
            </p:nvSpPr>
            <p:spPr>
              <a:xfrm>
                <a:off x="1449976" y="1484732"/>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27" name="Freeform: Shape 96">
                <a:extLst>
                  <a:ext uri="{FF2B5EF4-FFF2-40B4-BE49-F238E27FC236}">
                    <a16:creationId xmlns:a16="http://schemas.microsoft.com/office/drawing/2014/main" id="{53746B57-5A0B-402F-AA1D-CBADE17795C5}"/>
                  </a:ext>
                </a:extLst>
              </p:cNvPr>
              <p:cNvSpPr>
                <a:spLocks noChangeAspect="1"/>
              </p:cNvSpPr>
              <p:nvPr/>
            </p:nvSpPr>
            <p:spPr>
              <a:xfrm>
                <a:off x="1495032" y="1449901"/>
                <a:ext cx="3411797" cy="3337559"/>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grpSp>
        <p:nvGrpSpPr>
          <p:cNvPr id="153" name="Graphic 1">
            <a:extLst>
              <a:ext uri="{FF2B5EF4-FFF2-40B4-BE49-F238E27FC236}">
                <a16:creationId xmlns:a16="http://schemas.microsoft.com/office/drawing/2014/main" id="{541C80EC-0D70-40D5-BC4F-BB8B5142F304}"/>
              </a:ext>
            </a:extLst>
          </p:cNvPr>
          <p:cNvGrpSpPr/>
          <p:nvPr/>
        </p:nvGrpSpPr>
        <p:grpSpPr>
          <a:xfrm>
            <a:off x="6085127" y="3929004"/>
            <a:ext cx="3123117" cy="2740123"/>
            <a:chOff x="376890" y="2515673"/>
            <a:chExt cx="5080762" cy="4147009"/>
          </a:xfrm>
        </p:grpSpPr>
        <p:sp>
          <p:nvSpPr>
            <p:cNvPr id="154" name="Freeform: Shape 48">
              <a:extLst>
                <a:ext uri="{FF2B5EF4-FFF2-40B4-BE49-F238E27FC236}">
                  <a16:creationId xmlns:a16="http://schemas.microsoft.com/office/drawing/2014/main" id="{B903B2F6-7BFE-48BC-B50A-C7EEAD5B337F}"/>
                </a:ext>
              </a:extLst>
            </p:cNvPr>
            <p:cNvSpPr/>
            <p:nvPr/>
          </p:nvSpPr>
          <p:spPr>
            <a:xfrm>
              <a:off x="1971581" y="4229203"/>
              <a:ext cx="313572" cy="783935"/>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p>
          </p:txBody>
        </p:sp>
        <p:sp>
          <p:nvSpPr>
            <p:cNvPr id="155" name="Freeform: Shape 49">
              <a:extLst>
                <a:ext uri="{FF2B5EF4-FFF2-40B4-BE49-F238E27FC236}">
                  <a16:creationId xmlns:a16="http://schemas.microsoft.com/office/drawing/2014/main" id="{4BACD32C-F6A9-4383-81D9-E3D420B16C81}"/>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dirty="0"/>
            </a:p>
          </p:txBody>
        </p:sp>
        <p:sp>
          <p:nvSpPr>
            <p:cNvPr id="156" name="Freeform: Shape 50">
              <a:extLst>
                <a:ext uri="{FF2B5EF4-FFF2-40B4-BE49-F238E27FC236}">
                  <a16:creationId xmlns:a16="http://schemas.microsoft.com/office/drawing/2014/main" id="{EBDF4DCA-4364-4202-B98A-0DC09A4C2784}"/>
                </a:ext>
              </a:extLst>
            </p:cNvPr>
            <p:cNvSpPr/>
            <p:nvPr/>
          </p:nvSpPr>
          <p:spPr>
            <a:xfrm>
              <a:off x="2247230" y="2515673"/>
              <a:ext cx="2685695"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a:p>
          </p:txBody>
        </p:sp>
        <p:sp>
          <p:nvSpPr>
            <p:cNvPr id="157" name="Freeform: Shape 51">
              <a:extLst>
                <a:ext uri="{FF2B5EF4-FFF2-40B4-BE49-F238E27FC236}">
                  <a16:creationId xmlns:a16="http://schemas.microsoft.com/office/drawing/2014/main" id="{2B3683D7-B25F-4B93-82B0-29BFB766EC6A}"/>
                </a:ext>
              </a:extLst>
            </p:cNvPr>
            <p:cNvSpPr/>
            <p:nvPr/>
          </p:nvSpPr>
          <p:spPr>
            <a:xfrm>
              <a:off x="4909570" y="3106205"/>
              <a:ext cx="255492" cy="2487454"/>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dirty="0"/>
            </a:p>
          </p:txBody>
        </p:sp>
        <p:sp>
          <p:nvSpPr>
            <p:cNvPr id="158" name="Freeform: Shape 52">
              <a:extLst>
                <a:ext uri="{FF2B5EF4-FFF2-40B4-BE49-F238E27FC236}">
                  <a16:creationId xmlns:a16="http://schemas.microsoft.com/office/drawing/2014/main" id="{FF3331F0-1301-483A-B6CA-E7F900F9F174}"/>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p>
          </p:txBody>
        </p:sp>
        <p:sp>
          <p:nvSpPr>
            <p:cNvPr id="159" name="Freeform: Shape 53">
              <a:extLst>
                <a:ext uri="{FF2B5EF4-FFF2-40B4-BE49-F238E27FC236}">
                  <a16:creationId xmlns:a16="http://schemas.microsoft.com/office/drawing/2014/main" id="{57397936-AE6F-43B4-8F43-FF0039713DDB}"/>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p>
          </p:txBody>
        </p:sp>
        <p:sp>
          <p:nvSpPr>
            <p:cNvPr id="160" name="Freeform: Shape 54">
              <a:extLst>
                <a:ext uri="{FF2B5EF4-FFF2-40B4-BE49-F238E27FC236}">
                  <a16:creationId xmlns:a16="http://schemas.microsoft.com/office/drawing/2014/main" id="{23E61414-25BC-408E-BD52-CB9A4E0759F5}"/>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p>
          </p:txBody>
        </p:sp>
        <p:sp>
          <p:nvSpPr>
            <p:cNvPr id="161" name="Freeform: Shape 55">
              <a:extLst>
                <a:ext uri="{FF2B5EF4-FFF2-40B4-BE49-F238E27FC236}">
                  <a16:creationId xmlns:a16="http://schemas.microsoft.com/office/drawing/2014/main" id="{FA195D07-6BAB-4551-A255-1E1A51FB56AD}"/>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p>
          </p:txBody>
        </p:sp>
        <p:sp>
          <p:nvSpPr>
            <p:cNvPr id="162" name="Freeform: Shape 56">
              <a:extLst>
                <a:ext uri="{FF2B5EF4-FFF2-40B4-BE49-F238E27FC236}">
                  <a16:creationId xmlns:a16="http://schemas.microsoft.com/office/drawing/2014/main" id="{94A8A081-23C9-43F9-A6CF-3E8DB668A82F}"/>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p>
          </p:txBody>
        </p:sp>
        <p:sp>
          <p:nvSpPr>
            <p:cNvPr id="163" name="Freeform: Shape 57">
              <a:extLst>
                <a:ext uri="{FF2B5EF4-FFF2-40B4-BE49-F238E27FC236}">
                  <a16:creationId xmlns:a16="http://schemas.microsoft.com/office/drawing/2014/main" id="{26493649-2F9F-4D0A-9A16-85387B939530}"/>
                </a:ext>
              </a:extLst>
            </p:cNvPr>
            <p:cNvSpPr/>
            <p:nvPr/>
          </p:nvSpPr>
          <p:spPr>
            <a:xfrm>
              <a:off x="5108548" y="5579443"/>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dirty="0"/>
            </a:p>
          </p:txBody>
        </p:sp>
      </p:grpSp>
      <p:sp>
        <p:nvSpPr>
          <p:cNvPr id="164" name="&quot;Not Allowed&quot; Symbol 70">
            <a:extLst>
              <a:ext uri="{FF2B5EF4-FFF2-40B4-BE49-F238E27FC236}">
                <a16:creationId xmlns:a16="http://schemas.microsoft.com/office/drawing/2014/main" id="{8AB81F17-5CA0-45FE-B32A-68A8982CD402}"/>
              </a:ext>
            </a:extLst>
          </p:cNvPr>
          <p:cNvSpPr/>
          <p:nvPr/>
        </p:nvSpPr>
        <p:spPr>
          <a:xfrm>
            <a:off x="6445731" y="4781213"/>
            <a:ext cx="543211" cy="465057"/>
          </a:xfrm>
          <a:prstGeom prst="noSmoking">
            <a:avLst>
              <a:gd name="adj" fmla="val 1002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2012780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922893" y="2523291"/>
            <a:ext cx="3794249" cy="1754326"/>
          </a:xfrm>
          <a:prstGeom prst="rect">
            <a:avLst/>
          </a:prstGeom>
          <a:noFill/>
        </p:spPr>
        <p:txBody>
          <a:bodyPr wrap="square" rtlCol="0">
            <a:spAutoFit/>
          </a:bodyPr>
          <a:lstStyle/>
          <a:p>
            <a:r>
              <a:rPr lang="en-US" altLang="ko-KR" sz="3600" b="1" dirty="0">
                <a:solidFill>
                  <a:schemeClr val="bg1"/>
                </a:solidFill>
                <a:latin typeface="+mj-lt"/>
                <a:cs typeface="Arial" pitchFamily="34" charset="0"/>
              </a:rPr>
              <a:t>Are you Ready To Discover Our Data ??</a:t>
            </a: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4818742" y="-333828"/>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4556753" y="2896193"/>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4679168" y="3020322"/>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4939779" y="3349835"/>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
        <p:nvSpPr>
          <p:cNvPr id="24" name="TextBox 15">
            <a:extLst>
              <a:ext uri="{FF2B5EF4-FFF2-40B4-BE49-F238E27FC236}">
                <a16:creationId xmlns:a16="http://schemas.microsoft.com/office/drawing/2014/main" id="{F470176A-2F44-4A25-B1B8-FF099CE905B1}"/>
              </a:ext>
            </a:extLst>
          </p:cNvPr>
          <p:cNvSpPr txBox="1"/>
          <p:nvPr/>
        </p:nvSpPr>
        <p:spPr>
          <a:xfrm flipH="1">
            <a:off x="7723942" y="5411260"/>
            <a:ext cx="3686179" cy="830997"/>
          </a:xfrm>
          <a:prstGeom prst="rect">
            <a:avLst/>
          </a:prstGeom>
          <a:noFill/>
        </p:spPr>
        <p:txBody>
          <a:bodyPr wrap="square" rtlCol="0">
            <a:spAutoFit/>
          </a:bodyPr>
          <a:lstStyle/>
          <a:p>
            <a:r>
              <a:rPr lang="en-US" altLang="ko-KR" sz="2400" b="1" dirty="0">
                <a:solidFill>
                  <a:schemeClr val="accent6">
                    <a:lumMod val="75000"/>
                  </a:schemeClr>
                </a:solidFill>
                <a:latin typeface="+mj-lt"/>
                <a:cs typeface="Arial" pitchFamily="34" charset="0"/>
              </a:rPr>
              <a:t>Fly With Me To Discover Our Datasets</a:t>
            </a:r>
          </a:p>
        </p:txBody>
      </p:sp>
      <p:grpSp>
        <p:nvGrpSpPr>
          <p:cNvPr id="14" name="Group 125">
            <a:extLst>
              <a:ext uri="{FF2B5EF4-FFF2-40B4-BE49-F238E27FC236}">
                <a16:creationId xmlns:a16="http://schemas.microsoft.com/office/drawing/2014/main" id="{06C0CFEE-164F-478D-AD49-22C133F83D93}"/>
              </a:ext>
            </a:extLst>
          </p:cNvPr>
          <p:cNvGrpSpPr/>
          <p:nvPr/>
        </p:nvGrpSpPr>
        <p:grpSpPr>
          <a:xfrm>
            <a:off x="7875838" y="2972258"/>
            <a:ext cx="2571831" cy="2343825"/>
            <a:chOff x="4864316" y="3310559"/>
            <a:chExt cx="2315879" cy="2549761"/>
          </a:xfrm>
        </p:grpSpPr>
        <p:sp>
          <p:nvSpPr>
            <p:cNvPr id="15" name="자유형: 도형 56">
              <a:extLst>
                <a:ext uri="{FF2B5EF4-FFF2-40B4-BE49-F238E27FC236}">
                  <a16:creationId xmlns:a16="http://schemas.microsoft.com/office/drawing/2014/main" id="{92DA8631-ACFF-465C-AAAF-E91E8585B8A5}"/>
                </a:ext>
              </a:extLst>
            </p:cNvPr>
            <p:cNvSpPr/>
            <p:nvPr/>
          </p:nvSpPr>
          <p:spPr>
            <a:xfrm>
              <a:off x="4864323" y="3328417"/>
              <a:ext cx="2315872" cy="2531903"/>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17" name="자유형: 도형 55">
              <a:extLst>
                <a:ext uri="{FF2B5EF4-FFF2-40B4-BE49-F238E27FC236}">
                  <a16:creationId xmlns:a16="http://schemas.microsoft.com/office/drawing/2014/main" id="{7D7D3F63-6240-437B-B14D-5032C1B68828}"/>
                </a:ext>
              </a:extLst>
            </p:cNvPr>
            <p:cNvSpPr/>
            <p:nvPr/>
          </p:nvSpPr>
          <p:spPr>
            <a:xfrm>
              <a:off x="4864316" y="3310559"/>
              <a:ext cx="2306734"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grpSp>
      <p:sp>
        <p:nvSpPr>
          <p:cNvPr id="25" name="Oval 17">
            <a:extLst>
              <a:ext uri="{FF2B5EF4-FFF2-40B4-BE49-F238E27FC236}">
                <a16:creationId xmlns:a16="http://schemas.microsoft.com/office/drawing/2014/main" id="{1F1CF23B-C253-45D8-AB06-4BC043568332}"/>
              </a:ext>
            </a:extLst>
          </p:cNvPr>
          <p:cNvSpPr/>
          <p:nvPr/>
        </p:nvSpPr>
        <p:spPr>
          <a:xfrm>
            <a:off x="8657031" y="1114452"/>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accent2">
                  <a:lumMod val="60000"/>
                  <a:lumOff val="40000"/>
                </a:schemeClr>
              </a:solidFill>
            </a:endParaRPr>
          </a:p>
        </p:txBody>
      </p:sp>
    </p:spTree>
    <p:extLst>
      <p:ext uri="{BB962C8B-B14F-4D97-AF65-F5344CB8AC3E}">
        <p14:creationId xmlns:p14="http://schemas.microsoft.com/office/powerpoint/2010/main" val="26452696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مستطيل 105">
            <a:extLst>
              <a:ext uri="{FF2B5EF4-FFF2-40B4-BE49-F238E27FC236}">
                <a16:creationId xmlns:a16="http://schemas.microsoft.com/office/drawing/2014/main" id="{035C9F1E-404E-430F-92D5-71C1946BC666}"/>
              </a:ext>
            </a:extLst>
          </p:cNvPr>
          <p:cNvSpPr/>
          <p:nvPr/>
        </p:nvSpPr>
        <p:spPr>
          <a:xfrm>
            <a:off x="0" y="0"/>
            <a:ext cx="12192000" cy="6858000"/>
          </a:xfrm>
          <a:prstGeom prst="rect">
            <a:avLst/>
          </a:prstGeom>
          <a:solidFill>
            <a:srgbClr val="58C89D"/>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sz="1800" dirty="0"/>
          </a:p>
        </p:txBody>
      </p:sp>
      <p:sp>
        <p:nvSpPr>
          <p:cNvPr id="3" name="Oval 24">
            <a:extLst>
              <a:ext uri="{FF2B5EF4-FFF2-40B4-BE49-F238E27FC236}">
                <a16:creationId xmlns:a16="http://schemas.microsoft.com/office/drawing/2014/main" id="{16821623-B50D-4611-8946-08BE33CB3790}"/>
              </a:ext>
            </a:extLst>
          </p:cNvPr>
          <p:cNvSpPr/>
          <p:nvPr/>
        </p:nvSpPr>
        <p:spPr>
          <a:xfrm>
            <a:off x="681596" y="1967618"/>
            <a:ext cx="2349009" cy="2153322"/>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4" name="TextBox 15">
            <a:extLst>
              <a:ext uri="{FF2B5EF4-FFF2-40B4-BE49-F238E27FC236}">
                <a16:creationId xmlns:a16="http://schemas.microsoft.com/office/drawing/2014/main" id="{B30770EA-EB58-45F5-A15C-DDC96F8912E3}"/>
              </a:ext>
            </a:extLst>
          </p:cNvPr>
          <p:cNvSpPr txBox="1"/>
          <p:nvPr/>
        </p:nvSpPr>
        <p:spPr>
          <a:xfrm flipH="1">
            <a:off x="-938858" y="2659559"/>
            <a:ext cx="7318851" cy="769441"/>
          </a:xfrm>
          <a:prstGeom prst="rect">
            <a:avLst/>
          </a:prstGeom>
          <a:noFill/>
        </p:spPr>
        <p:txBody>
          <a:bodyPr wrap="square" rtlCol="0">
            <a:spAutoFit/>
          </a:bodyPr>
          <a:lstStyle/>
          <a:p>
            <a:pPr algn="ctr"/>
            <a:r>
              <a:rPr lang="en-US" altLang="ko-KR" sz="4400" b="1" dirty="0" err="1">
                <a:solidFill>
                  <a:schemeClr val="bg1">
                    <a:lumMod val="95000"/>
                  </a:schemeClr>
                </a:solidFill>
                <a:latin typeface="Calibri" pitchFamily="34" charset="0"/>
                <a:cs typeface="Calibri" pitchFamily="34" charset="0"/>
              </a:rPr>
              <a:t>DataSet</a:t>
            </a:r>
            <a:r>
              <a:rPr lang="en-US" altLang="ko-KR" sz="4400" b="1" dirty="0">
                <a:solidFill>
                  <a:schemeClr val="bg1">
                    <a:lumMod val="95000"/>
                  </a:schemeClr>
                </a:solidFill>
                <a:latin typeface="Calibri" pitchFamily="34" charset="0"/>
                <a:cs typeface="Calibri" pitchFamily="34" charset="0"/>
              </a:rPr>
              <a:t> </a:t>
            </a:r>
            <a:r>
              <a:rPr lang="en-US" altLang="ko-KR" sz="1600" b="1" dirty="0">
                <a:solidFill>
                  <a:schemeClr val="bg1">
                    <a:lumMod val="95000"/>
                  </a:schemeClr>
                </a:solidFill>
                <a:latin typeface="Calibri" pitchFamily="34" charset="0"/>
                <a:cs typeface="Calibri" pitchFamily="34" charset="0"/>
              </a:rPr>
              <a:t>[1]</a:t>
            </a:r>
            <a:endParaRPr lang="en-US" altLang="ko-KR" sz="4000" b="1" dirty="0">
              <a:solidFill>
                <a:schemeClr val="bg1">
                  <a:lumMod val="95000"/>
                </a:schemeClr>
              </a:solidFill>
              <a:latin typeface="+mj-lt"/>
              <a:cs typeface="Arial" pitchFamily="34" charset="0"/>
            </a:endParaRPr>
          </a:p>
        </p:txBody>
      </p:sp>
      <p:pic>
        <p:nvPicPr>
          <p:cNvPr id="17" name="صورة 16">
            <a:extLst>
              <a:ext uri="{FF2B5EF4-FFF2-40B4-BE49-F238E27FC236}">
                <a16:creationId xmlns:a16="http://schemas.microsoft.com/office/drawing/2014/main" id="{6F9735BB-98E9-47CF-B896-EF825D73C579}"/>
              </a:ext>
            </a:extLst>
          </p:cNvPr>
          <p:cNvPicPr>
            <a:picLocks noChangeAspect="1"/>
          </p:cNvPicPr>
          <p:nvPr/>
        </p:nvPicPr>
        <p:blipFill rotWithShape="1">
          <a:blip r:embed="rId2"/>
          <a:srcRect l="17458" t="43067" r="9383" b="14261"/>
          <a:stretch/>
        </p:blipFill>
        <p:spPr>
          <a:xfrm>
            <a:off x="5027882" y="1834650"/>
            <a:ext cx="6312452" cy="2931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7">
            <a:extLst>
              <a:ext uri="{FF2B5EF4-FFF2-40B4-BE49-F238E27FC236}">
                <a16:creationId xmlns:a16="http://schemas.microsoft.com/office/drawing/2014/main" id="{B4D4B0F0-A9F6-4615-B4C3-0BD559507D45}"/>
              </a:ext>
            </a:extLst>
          </p:cNvPr>
          <p:cNvSpPr txBox="1"/>
          <p:nvPr/>
        </p:nvSpPr>
        <p:spPr>
          <a:xfrm>
            <a:off x="2720568" y="5322564"/>
            <a:ext cx="10763304" cy="646331"/>
          </a:xfrm>
          <a:prstGeom prst="rect">
            <a:avLst/>
          </a:prstGeom>
          <a:noFill/>
        </p:spPr>
        <p:txBody>
          <a:bodyPr wrap="square" rtlCol="0">
            <a:spAutoFit/>
          </a:bodyPr>
          <a:lstStyle/>
          <a:p>
            <a:pPr algn="ctr"/>
            <a:r>
              <a:rPr lang="en-US" dirty="0">
                <a:solidFill>
                  <a:schemeClr val="accent6">
                    <a:lumMod val="50000"/>
                  </a:schemeClr>
                </a:solidFill>
              </a:rPr>
              <a:t>This is a subset of the full data loaded as pandas which contains </a:t>
            </a:r>
          </a:p>
          <a:p>
            <a:pPr algn="ctr"/>
            <a:r>
              <a:rPr lang="en-US" dirty="0">
                <a:solidFill>
                  <a:schemeClr val="accent6">
                    <a:lumMod val="50000"/>
                  </a:schemeClr>
                </a:solidFill>
              </a:rPr>
              <a:t>18 features and 23856 observations</a:t>
            </a:r>
            <a:endParaRPr lang="en-US" sz="1800" dirty="0">
              <a:solidFill>
                <a:schemeClr val="accent6">
                  <a:lumMod val="50000"/>
                </a:schemeClr>
              </a:solidFill>
            </a:endParaRPr>
          </a:p>
        </p:txBody>
      </p:sp>
    </p:spTree>
    <p:extLst>
      <p:ext uri="{BB962C8B-B14F-4D97-AF65-F5344CB8AC3E}">
        <p14:creationId xmlns:p14="http://schemas.microsoft.com/office/powerpoint/2010/main" val="278372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493462" y="3017796"/>
            <a:ext cx="3794249" cy="1015663"/>
          </a:xfrm>
          <a:prstGeom prst="rect">
            <a:avLst/>
          </a:prstGeom>
          <a:noFill/>
        </p:spPr>
        <p:txBody>
          <a:bodyPr wrap="square" rtlCol="0">
            <a:spAutoFit/>
          </a:bodyPr>
          <a:lstStyle/>
          <a:p>
            <a:pPr algn="ctr"/>
            <a:r>
              <a:rPr lang="en-US" altLang="ko-KR" sz="6000" b="1" dirty="0">
                <a:solidFill>
                  <a:schemeClr val="bg1">
                    <a:lumMod val="95000"/>
                  </a:schemeClr>
                </a:solidFill>
                <a:latin typeface="Calibri" pitchFamily="34" charset="0"/>
                <a:cs typeface="Calibri" pitchFamily="34" charset="0"/>
              </a:rPr>
              <a:t>Questions</a:t>
            </a:r>
            <a:endParaRPr lang="ko-KR" altLang="en-US" sz="6000" b="1" dirty="0">
              <a:solidFill>
                <a:schemeClr val="bg1">
                  <a:lumMod val="95000"/>
                </a:schemeClr>
              </a:solidFill>
              <a:latin typeface="Calibri" pitchFamily="34" charset="0"/>
              <a:cs typeface="Calibri" pitchFamily="34" charset="0"/>
            </a:endParaRP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5332160" y="-333829"/>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5063263" y="2881375"/>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5193337" y="3011448"/>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5393965" y="3313556"/>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
        <p:nvSpPr>
          <p:cNvPr id="13" name="TextBox 17">
            <a:extLst>
              <a:ext uri="{FF2B5EF4-FFF2-40B4-BE49-F238E27FC236}">
                <a16:creationId xmlns:a16="http://schemas.microsoft.com/office/drawing/2014/main" id="{8F58D79B-0863-4D8D-8A9D-EF6B9404C3ED}"/>
              </a:ext>
            </a:extLst>
          </p:cNvPr>
          <p:cNvSpPr txBox="1"/>
          <p:nvPr/>
        </p:nvSpPr>
        <p:spPr>
          <a:xfrm>
            <a:off x="6522333" y="2525594"/>
            <a:ext cx="5692401" cy="646331"/>
          </a:xfrm>
          <a:prstGeom prst="rect">
            <a:avLst/>
          </a:prstGeom>
          <a:noFill/>
        </p:spPr>
        <p:txBody>
          <a:bodyPr wrap="square" rtlCol="0">
            <a:spAutoFit/>
          </a:bodyPr>
          <a:lstStyle/>
          <a:p>
            <a:pPr algn="ctr"/>
            <a:r>
              <a:rPr lang="en-US" dirty="0">
                <a:solidFill>
                  <a:schemeClr val="accent6">
                    <a:lumMod val="50000"/>
                  </a:schemeClr>
                </a:solidFill>
              </a:rPr>
              <a:t>1- How many times has the anonymous recording?</a:t>
            </a:r>
          </a:p>
          <a:p>
            <a:pPr algn="ctr"/>
            <a:endParaRPr lang="ar-SA" dirty="0"/>
          </a:p>
        </p:txBody>
      </p:sp>
      <p:sp>
        <p:nvSpPr>
          <p:cNvPr id="14" name="TextBox 17">
            <a:extLst>
              <a:ext uri="{FF2B5EF4-FFF2-40B4-BE49-F238E27FC236}">
                <a16:creationId xmlns:a16="http://schemas.microsoft.com/office/drawing/2014/main" id="{622DB568-8100-4C86-9F3F-526CD17B0632}"/>
              </a:ext>
            </a:extLst>
          </p:cNvPr>
          <p:cNvSpPr txBox="1"/>
          <p:nvPr/>
        </p:nvSpPr>
        <p:spPr>
          <a:xfrm>
            <a:off x="5539041" y="3208855"/>
            <a:ext cx="5692401" cy="369332"/>
          </a:xfrm>
          <a:prstGeom prst="rect">
            <a:avLst/>
          </a:prstGeom>
          <a:noFill/>
        </p:spPr>
        <p:txBody>
          <a:bodyPr wrap="square" rtlCol="0">
            <a:spAutoFit/>
          </a:bodyPr>
          <a:lstStyle/>
          <a:p>
            <a:pPr algn="ctr"/>
            <a:r>
              <a:rPr lang="en-US" dirty="0">
                <a:solidFill>
                  <a:schemeClr val="accent6">
                    <a:lumMod val="50000"/>
                  </a:schemeClr>
                </a:solidFill>
              </a:rPr>
              <a:t>2- How many hacks are there ?</a:t>
            </a:r>
            <a:endParaRPr lang="ar-SA" dirty="0">
              <a:solidFill>
                <a:schemeClr val="accent6">
                  <a:lumMod val="50000"/>
                </a:schemeClr>
              </a:solidFill>
            </a:endParaRPr>
          </a:p>
        </p:txBody>
      </p:sp>
      <p:sp>
        <p:nvSpPr>
          <p:cNvPr id="15" name="TextBox 17">
            <a:extLst>
              <a:ext uri="{FF2B5EF4-FFF2-40B4-BE49-F238E27FC236}">
                <a16:creationId xmlns:a16="http://schemas.microsoft.com/office/drawing/2014/main" id="{1C8B0E17-43F4-40D4-A756-A735EE72F988}"/>
              </a:ext>
            </a:extLst>
          </p:cNvPr>
          <p:cNvSpPr txBox="1"/>
          <p:nvPr/>
        </p:nvSpPr>
        <p:spPr>
          <a:xfrm>
            <a:off x="6108928" y="3822046"/>
            <a:ext cx="5692401" cy="646331"/>
          </a:xfrm>
          <a:prstGeom prst="rect">
            <a:avLst/>
          </a:prstGeom>
          <a:noFill/>
        </p:spPr>
        <p:txBody>
          <a:bodyPr wrap="square" rtlCol="0">
            <a:spAutoFit/>
          </a:bodyPr>
          <a:lstStyle/>
          <a:p>
            <a:pPr algn="ctr"/>
            <a:r>
              <a:rPr lang="en-US" dirty="0">
                <a:solidFill>
                  <a:schemeClr val="accent6">
                    <a:lumMod val="50000"/>
                  </a:schemeClr>
                </a:solidFill>
              </a:rPr>
              <a:t>3- Which month has the most penetration?</a:t>
            </a:r>
          </a:p>
          <a:p>
            <a:pPr algn="ctr"/>
            <a:endParaRPr lang="ar-SA" dirty="0"/>
          </a:p>
        </p:txBody>
      </p:sp>
      <p:sp>
        <p:nvSpPr>
          <p:cNvPr id="17" name="TextBox 17">
            <a:extLst>
              <a:ext uri="{FF2B5EF4-FFF2-40B4-BE49-F238E27FC236}">
                <a16:creationId xmlns:a16="http://schemas.microsoft.com/office/drawing/2014/main" id="{A74C5969-73F8-4E29-A9C8-4B8DC9E51BD7}"/>
              </a:ext>
            </a:extLst>
          </p:cNvPr>
          <p:cNvSpPr txBox="1"/>
          <p:nvPr/>
        </p:nvSpPr>
        <p:spPr>
          <a:xfrm>
            <a:off x="6642469" y="4418578"/>
            <a:ext cx="5692401" cy="646331"/>
          </a:xfrm>
          <a:prstGeom prst="rect">
            <a:avLst/>
          </a:prstGeom>
          <a:noFill/>
        </p:spPr>
        <p:txBody>
          <a:bodyPr wrap="square" rtlCol="0">
            <a:spAutoFit/>
          </a:bodyPr>
          <a:lstStyle/>
          <a:p>
            <a:pPr algn="ctr"/>
            <a:r>
              <a:rPr lang="en-US" dirty="0">
                <a:solidFill>
                  <a:schemeClr val="accent6">
                    <a:lumMod val="50000"/>
                  </a:schemeClr>
                </a:solidFill>
              </a:rPr>
              <a:t>4- How long has there been no penetration of server? </a:t>
            </a:r>
          </a:p>
          <a:p>
            <a:pPr algn="ctr"/>
            <a:endParaRPr lang="ar-SA" dirty="0"/>
          </a:p>
        </p:txBody>
      </p:sp>
    </p:spTree>
    <p:extLst>
      <p:ext uri="{BB962C8B-B14F-4D97-AF65-F5344CB8AC3E}">
        <p14:creationId xmlns:p14="http://schemas.microsoft.com/office/powerpoint/2010/main" val="309153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668588" y="3230715"/>
            <a:ext cx="6691109" cy="769441"/>
          </a:xfrm>
          <a:prstGeom prst="rect">
            <a:avLst/>
          </a:prstGeom>
          <a:noFill/>
        </p:spPr>
        <p:txBody>
          <a:bodyPr wrap="square" rtlCol="0">
            <a:spAutoFit/>
          </a:bodyPr>
          <a:lstStyle/>
          <a:p>
            <a:pPr algn="l"/>
            <a:r>
              <a:rPr lang="en-US" sz="4400" b="0" i="0" dirty="0">
                <a:solidFill>
                  <a:schemeClr val="bg1">
                    <a:lumMod val="95000"/>
                  </a:schemeClr>
                </a:solidFill>
                <a:effectLst/>
                <a:latin typeface="OpenSans"/>
              </a:rPr>
              <a:t>Data Cleaning</a:t>
            </a: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5332160" y="-333829"/>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5063263" y="2881375"/>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5193337" y="3011448"/>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5393965" y="3313556"/>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
        <p:nvSpPr>
          <p:cNvPr id="7" name="TextBox 17">
            <a:extLst>
              <a:ext uri="{FF2B5EF4-FFF2-40B4-BE49-F238E27FC236}">
                <a16:creationId xmlns:a16="http://schemas.microsoft.com/office/drawing/2014/main" id="{E3CB62EE-7CB7-49D3-9EA9-F526134F9AE8}"/>
              </a:ext>
            </a:extLst>
          </p:cNvPr>
          <p:cNvSpPr txBox="1"/>
          <p:nvPr/>
        </p:nvSpPr>
        <p:spPr>
          <a:xfrm>
            <a:off x="6743969" y="2642551"/>
            <a:ext cx="5692401" cy="1754326"/>
          </a:xfrm>
          <a:prstGeom prst="rect">
            <a:avLst/>
          </a:prstGeom>
          <a:noFill/>
        </p:spPr>
        <p:txBody>
          <a:bodyPr wrap="square" rtlCol="0">
            <a:spAutoFit/>
          </a:bodyPr>
          <a:lstStyle/>
          <a:p>
            <a:endParaRPr lang="en-US" dirty="0">
              <a:solidFill>
                <a:schemeClr val="accent6">
                  <a:lumMod val="50000"/>
                </a:schemeClr>
              </a:solidFill>
            </a:endParaRPr>
          </a:p>
          <a:p>
            <a:r>
              <a:rPr lang="en-US" dirty="0">
                <a:solidFill>
                  <a:schemeClr val="accent6">
                    <a:lumMod val="50000"/>
                  </a:schemeClr>
                </a:solidFill>
              </a:rPr>
              <a:t>1-Remove the column Date, as we don't need it.</a:t>
            </a:r>
          </a:p>
          <a:p>
            <a:r>
              <a:rPr lang="en-US" dirty="0">
                <a:solidFill>
                  <a:schemeClr val="accent6">
                    <a:lumMod val="50000"/>
                  </a:schemeClr>
                </a:solidFill>
              </a:rPr>
              <a:t> </a:t>
            </a:r>
          </a:p>
          <a:p>
            <a:r>
              <a:rPr lang="en-US" dirty="0">
                <a:solidFill>
                  <a:schemeClr val="accent6">
                    <a:lumMod val="50000"/>
                  </a:schemeClr>
                </a:solidFill>
              </a:rPr>
              <a:t>2-Verify if there are null values in the data.</a:t>
            </a:r>
          </a:p>
          <a:p>
            <a:endParaRPr lang="en-US" dirty="0">
              <a:solidFill>
                <a:schemeClr val="accent6">
                  <a:lumMod val="50000"/>
                </a:schemeClr>
              </a:solidFill>
            </a:endParaRPr>
          </a:p>
          <a:p>
            <a:r>
              <a:rPr lang="en-US" dirty="0">
                <a:solidFill>
                  <a:schemeClr val="accent6">
                    <a:lumMod val="50000"/>
                  </a:schemeClr>
                </a:solidFill>
              </a:rPr>
              <a:t>3-Add a new Features.</a:t>
            </a:r>
            <a:endParaRPr lang="ar-SA" dirty="0"/>
          </a:p>
        </p:txBody>
      </p:sp>
    </p:spTree>
    <p:extLst>
      <p:ext uri="{BB962C8B-B14F-4D97-AF65-F5344CB8AC3E}">
        <p14:creationId xmlns:p14="http://schemas.microsoft.com/office/powerpoint/2010/main" val="8215102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6DD704-BB23-4095-8698-2FB5CAC91FF6}"/>
              </a:ext>
            </a:extLst>
          </p:cNvPr>
          <p:cNvSpPr txBox="1"/>
          <p:nvPr/>
        </p:nvSpPr>
        <p:spPr>
          <a:xfrm flipH="1">
            <a:off x="90268" y="3233888"/>
            <a:ext cx="6691109" cy="646331"/>
          </a:xfrm>
          <a:prstGeom prst="rect">
            <a:avLst/>
          </a:prstGeom>
          <a:noFill/>
        </p:spPr>
        <p:txBody>
          <a:bodyPr wrap="square" rtlCol="0">
            <a:spAutoFit/>
          </a:bodyPr>
          <a:lstStyle/>
          <a:p>
            <a:pPr algn="l"/>
            <a:r>
              <a:rPr lang="en-US" sz="3600" b="0" i="0" dirty="0">
                <a:solidFill>
                  <a:schemeClr val="bg1">
                    <a:lumMod val="95000"/>
                  </a:schemeClr>
                </a:solidFill>
                <a:effectLst/>
                <a:latin typeface="OpenSans"/>
              </a:rPr>
              <a:t>Exploratory Data Analysis</a:t>
            </a:r>
          </a:p>
        </p:txBody>
      </p:sp>
      <p:sp>
        <p:nvSpPr>
          <p:cNvPr id="3" name="مخطط انسيابي: إدخال يدوي 2">
            <a:extLst>
              <a:ext uri="{FF2B5EF4-FFF2-40B4-BE49-F238E27FC236}">
                <a16:creationId xmlns:a16="http://schemas.microsoft.com/office/drawing/2014/main" id="{5476F559-A694-4FA6-89F1-8817E8EAF351}"/>
              </a:ext>
            </a:extLst>
          </p:cNvPr>
          <p:cNvSpPr/>
          <p:nvPr/>
        </p:nvSpPr>
        <p:spPr>
          <a:xfrm rot="16200000">
            <a:off x="5332160" y="-333829"/>
            <a:ext cx="7039429" cy="7707086"/>
          </a:xfrm>
          <a:prstGeom prst="flowChartManualInpu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p>
        </p:txBody>
      </p:sp>
      <p:sp>
        <p:nvSpPr>
          <p:cNvPr id="12" name="Oval 24">
            <a:extLst>
              <a:ext uri="{FF2B5EF4-FFF2-40B4-BE49-F238E27FC236}">
                <a16:creationId xmlns:a16="http://schemas.microsoft.com/office/drawing/2014/main" id="{0AED998F-922F-4414-8D88-1E270930DC92}"/>
              </a:ext>
            </a:extLst>
          </p:cNvPr>
          <p:cNvSpPr/>
          <p:nvPr/>
        </p:nvSpPr>
        <p:spPr>
          <a:xfrm>
            <a:off x="5063263" y="2881375"/>
            <a:ext cx="1565507" cy="1565507"/>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8" name="Oval 9">
            <a:extLst>
              <a:ext uri="{FF2B5EF4-FFF2-40B4-BE49-F238E27FC236}">
                <a16:creationId xmlns:a16="http://schemas.microsoft.com/office/drawing/2014/main" id="{E0E670B1-140D-4534-9959-1DCA5283BD36}"/>
              </a:ext>
            </a:extLst>
          </p:cNvPr>
          <p:cNvSpPr/>
          <p:nvPr/>
        </p:nvSpPr>
        <p:spPr>
          <a:xfrm>
            <a:off x="5193337" y="3011448"/>
            <a:ext cx="1305359" cy="1305359"/>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sp>
        <p:nvSpPr>
          <p:cNvPr id="19" name="TextBox 15">
            <a:extLst>
              <a:ext uri="{FF2B5EF4-FFF2-40B4-BE49-F238E27FC236}">
                <a16:creationId xmlns:a16="http://schemas.microsoft.com/office/drawing/2014/main" id="{91CEFBC8-565A-4370-BB1E-02E4253A8F1D}"/>
              </a:ext>
            </a:extLst>
          </p:cNvPr>
          <p:cNvSpPr txBox="1"/>
          <p:nvPr/>
        </p:nvSpPr>
        <p:spPr>
          <a:xfrm flipH="1">
            <a:off x="5393965" y="3313556"/>
            <a:ext cx="3311119" cy="646331"/>
          </a:xfrm>
          <a:prstGeom prst="rect">
            <a:avLst/>
          </a:prstGeom>
          <a:noFill/>
        </p:spPr>
        <p:txBody>
          <a:bodyPr wrap="square" rtlCol="0">
            <a:spAutoFit/>
          </a:bodyPr>
          <a:lstStyle/>
          <a:p>
            <a:r>
              <a:rPr lang="en-US" altLang="ko-KR" sz="3600" b="1" dirty="0">
                <a:solidFill>
                  <a:schemeClr val="accent1">
                    <a:lumMod val="40000"/>
                    <a:lumOff val="60000"/>
                  </a:schemeClr>
                </a:solidFill>
                <a:latin typeface="+mj-lt"/>
                <a:cs typeface="Arial" pitchFamily="34" charset="0"/>
              </a:rPr>
              <a:t>DS</a:t>
            </a:r>
          </a:p>
        </p:txBody>
      </p:sp>
    </p:spTree>
    <p:extLst>
      <p:ext uri="{BB962C8B-B14F-4D97-AF65-F5344CB8AC3E}">
        <p14:creationId xmlns:p14="http://schemas.microsoft.com/office/powerpoint/2010/main" val="3079664004"/>
      </p:ext>
    </p:extLst>
  </p:cSld>
  <p:clrMapOvr>
    <a:masterClrMapping/>
  </p:clrMapOvr>
  <p:transition spd="med">
    <p:pull/>
  </p:transition>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4457</TotalTime>
  <Words>314</Words>
  <Application>Microsoft Office PowerPoint</Application>
  <PresentationFormat>شاشة عريضة</PresentationFormat>
  <Paragraphs>61</Paragraphs>
  <Slides>14</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3</vt:i4>
      </vt:variant>
      <vt:variant>
        <vt:lpstr>عناوين الشرائح</vt:lpstr>
      </vt:variant>
      <vt:variant>
        <vt:i4>14</vt:i4>
      </vt:variant>
    </vt:vector>
  </HeadingPairs>
  <TitlesOfParts>
    <vt:vector size="23" baseType="lpstr">
      <vt:lpstr>Arial</vt:lpstr>
      <vt:lpstr>Calibri</vt:lpstr>
      <vt:lpstr>Helvetica</vt:lpstr>
      <vt:lpstr>Inter</vt:lpstr>
      <vt:lpstr>OpenSans</vt:lpstr>
      <vt:lpstr>Times New Roman</vt:lpstr>
      <vt:lpstr>Cover and End Slide Master</vt:lpstr>
      <vt:lpstr>Contents Slide Master</vt:lpstr>
      <vt:lpstr>Section Break Slide Master</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اماني</cp:lastModifiedBy>
  <cp:revision>107</cp:revision>
  <dcterms:created xsi:type="dcterms:W3CDTF">2020-01-20T05:08:25Z</dcterms:created>
  <dcterms:modified xsi:type="dcterms:W3CDTF">2021-11-17T23:36:58Z</dcterms:modified>
</cp:coreProperties>
</file>