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8" r:id="rId4"/>
    <p:sldId id="276" r:id="rId5"/>
    <p:sldId id="277" r:id="rId6"/>
    <p:sldId id="278" r:id="rId7"/>
    <p:sldId id="282" r:id="rId8"/>
    <p:sldId id="284" r:id="rId9"/>
    <p:sldId id="283" r:id="rId10"/>
    <p:sldId id="285" r:id="rId11"/>
    <p:sldId id="286" r:id="rId12"/>
    <p:sldId id="287" r:id="rId13"/>
    <p:sldId id="288" r:id="rId14"/>
    <p:sldId id="289" r:id="rId15"/>
    <p:sldId id="290" r:id="rId16"/>
    <p:sldId id="291" r:id="rId17"/>
    <p:sldId id="292" r:id="rId18"/>
    <p:sldId id="281" r:id="rId19"/>
    <p:sldId id="293" r:id="rId20"/>
    <p:sldId id="294" r:id="rId21"/>
    <p:sldId id="295" r:id="rId22"/>
    <p:sldId id="296" r:id="rId23"/>
    <p:sldId id="29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52"/>
  </p:normalViewPr>
  <p:slideViewPr>
    <p:cSldViewPr snapToGrid="0">
      <p:cViewPr varScale="1">
        <p:scale>
          <a:sx n="116" d="100"/>
          <a:sy n="116"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lumMod val="95000"/>
                  </a:schemeClr>
                </a:solidFill>
              </a:rPr>
              <a:t>G2M Insight For Cab Investment </a:t>
            </a:r>
          </a:p>
          <a:p>
            <a:r>
              <a:rPr lang="en-US" sz="2800" b="1" dirty="0">
                <a:solidFill>
                  <a:schemeClr val="bg1">
                    <a:lumMod val="95000"/>
                  </a:schemeClr>
                </a:solidFill>
              </a:rPr>
              <a:t>16/7/2024</a:t>
            </a:r>
          </a:p>
          <a:p>
            <a:r>
              <a:rPr lang="en-US" sz="2800" b="1" dirty="0">
                <a:solidFill>
                  <a:schemeClr val="bg1">
                    <a:lumMod val="95000"/>
                  </a:schemeClr>
                </a:solidFill>
              </a:rPr>
              <a:t>Munirah </a:t>
            </a:r>
            <a:r>
              <a:rPr lang="en-US" sz="2800" b="1" dirty="0" err="1">
                <a:solidFill>
                  <a:schemeClr val="bg1">
                    <a:lumMod val="95000"/>
                  </a:schemeClr>
                </a:solidFill>
              </a:rPr>
              <a:t>Alfehaid</a:t>
            </a:r>
            <a:endParaRPr lang="en-US" sz="2800" b="1" dirty="0">
              <a:solidFill>
                <a:schemeClr val="bg1">
                  <a:lumMod val="95000"/>
                </a:schemeClr>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Income Level and Cab Usage by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Consistent Preference: </a:t>
            </a:r>
            <a:r>
              <a:rPr lang="en-US" sz="1800" dirty="0">
                <a:solidFill>
                  <a:schemeClr val="bg1">
                    <a:lumMod val="95000"/>
                  </a:schemeClr>
                </a:solidFill>
              </a:rPr>
              <a:t>Both companies have a relatively consistent user base across all income levels.</a:t>
            </a:r>
          </a:p>
          <a:p>
            <a:pPr algn="l"/>
            <a:r>
              <a:rPr lang="en-US" sz="1800" b="1" dirty="0">
                <a:solidFill>
                  <a:schemeClr val="bg1">
                    <a:lumMod val="95000"/>
                  </a:schemeClr>
                </a:solidFill>
              </a:rPr>
              <a:t>Slight Decline: </a:t>
            </a:r>
            <a:r>
              <a:rPr lang="en-US" sz="1800" dirty="0">
                <a:solidFill>
                  <a:schemeClr val="bg1">
                    <a:lumMod val="95000"/>
                  </a:schemeClr>
                </a:solidFill>
              </a:rPr>
              <a:t>There is a slight decline in the number of users for both companies as income increases.</a:t>
            </a:r>
          </a:p>
          <a:p>
            <a:pPr algn="l"/>
            <a:r>
              <a:rPr lang="en-US" sz="1800" b="1" dirty="0">
                <a:solidFill>
                  <a:schemeClr val="bg1">
                    <a:lumMod val="95000"/>
                  </a:schemeClr>
                </a:solidFill>
              </a:rPr>
              <a:t>Yellow Cab Dominance: </a:t>
            </a:r>
            <a:r>
              <a:rPr lang="en-US" sz="1800" dirty="0">
                <a:solidFill>
                  <a:schemeClr val="bg1">
                    <a:lumMod val="95000"/>
                  </a:schemeClr>
                </a:solidFill>
              </a:rPr>
              <a:t>Yellow Cab maintains a larger user base compared to Pink Cab across all income levels.</a:t>
            </a:r>
          </a:p>
        </p:txBody>
      </p:sp>
      <p:pic>
        <p:nvPicPr>
          <p:cNvPr id="7" name="Picture 6">
            <a:extLst>
              <a:ext uri="{FF2B5EF4-FFF2-40B4-BE49-F238E27FC236}">
                <a16:creationId xmlns:a16="http://schemas.microsoft.com/office/drawing/2014/main" id="{669BC643-E58C-A272-1420-487D06E23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815292"/>
            <a:ext cx="7772400" cy="4820988"/>
          </a:xfrm>
          <a:prstGeom prst="rect">
            <a:avLst/>
          </a:prstGeom>
        </p:spPr>
      </p:pic>
    </p:spTree>
    <p:extLst>
      <p:ext uri="{BB962C8B-B14F-4D97-AF65-F5344CB8AC3E}">
        <p14:creationId xmlns:p14="http://schemas.microsoft.com/office/powerpoint/2010/main" val="74252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Gender Preference for Each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Male Dominance:</a:t>
            </a:r>
            <a:r>
              <a:rPr lang="en-US" sz="1800" dirty="0">
                <a:solidFill>
                  <a:schemeClr val="bg1">
                    <a:lumMod val="95000"/>
                  </a:schemeClr>
                </a:solidFill>
              </a:rPr>
              <a:t> The number of male users is significantly higher than the number of female users for both Pink Cab and Yellow Cab.</a:t>
            </a:r>
          </a:p>
          <a:p>
            <a:pPr algn="l"/>
            <a:r>
              <a:rPr lang="en-US" sz="1800" b="1" dirty="0">
                <a:solidFill>
                  <a:schemeClr val="bg1">
                    <a:lumMod val="95000"/>
                  </a:schemeClr>
                </a:solidFill>
              </a:rPr>
              <a:t>Yellow Cab Dominance:</a:t>
            </a:r>
            <a:r>
              <a:rPr lang="en-US" sz="1800" dirty="0">
                <a:solidFill>
                  <a:schemeClr val="bg1">
                    <a:lumMod val="95000"/>
                  </a:schemeClr>
                </a:solidFill>
              </a:rPr>
              <a:t> Yellow Cab has a larger user base than Pink Cab for both genders.</a:t>
            </a:r>
          </a:p>
        </p:txBody>
      </p:sp>
      <p:pic>
        <p:nvPicPr>
          <p:cNvPr id="5" name="Picture 4">
            <a:extLst>
              <a:ext uri="{FF2B5EF4-FFF2-40B4-BE49-F238E27FC236}">
                <a16:creationId xmlns:a16="http://schemas.microsoft.com/office/drawing/2014/main" id="{30A29BF3-E9E6-C75A-9D65-FBB82BD5A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1373446"/>
            <a:ext cx="7772400" cy="4111107"/>
          </a:xfrm>
          <a:prstGeom prst="rect">
            <a:avLst/>
          </a:prstGeom>
        </p:spPr>
      </p:pic>
    </p:spTree>
    <p:extLst>
      <p:ext uri="{BB962C8B-B14F-4D97-AF65-F5344CB8AC3E}">
        <p14:creationId xmlns:p14="http://schemas.microsoft.com/office/powerpoint/2010/main" val="320497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Impact of Distance on Profit by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Positive Correlation:</a:t>
            </a:r>
            <a:r>
              <a:rPr lang="en-US" sz="1800" dirty="0">
                <a:solidFill>
                  <a:schemeClr val="bg1">
                    <a:lumMod val="95000"/>
                  </a:schemeClr>
                </a:solidFill>
              </a:rPr>
              <a:t> Both Pink Cab and Yellow Cab generally show a positive correlation between distance traveled and profit. This suggests that, on average, longer trips tend to generate higher profits for both companies.</a:t>
            </a:r>
          </a:p>
          <a:p>
            <a:pPr algn="l"/>
            <a:r>
              <a:rPr lang="en-US" sz="1800" b="1" dirty="0">
                <a:solidFill>
                  <a:schemeClr val="bg1">
                    <a:lumMod val="95000"/>
                  </a:schemeClr>
                </a:solidFill>
              </a:rPr>
              <a:t>Profit Variability:</a:t>
            </a:r>
            <a:r>
              <a:rPr lang="en-US" sz="1800" dirty="0">
                <a:solidFill>
                  <a:schemeClr val="bg1">
                    <a:lumMod val="95000"/>
                  </a:schemeClr>
                </a:solidFill>
              </a:rPr>
              <a:t> Yellow Cab exhibits a wider range of profits for a given distance compared to Pink Cab. This indicates that Yellow Cab's profits are more influenced by factors other than distance.</a:t>
            </a:r>
            <a:endParaRPr lang="en-US" sz="1800" b="1" dirty="0">
              <a:solidFill>
                <a:schemeClr val="bg1">
                  <a:lumMod val="95000"/>
                </a:schemeClr>
              </a:solidFill>
            </a:endParaRPr>
          </a:p>
        </p:txBody>
      </p:sp>
      <p:pic>
        <p:nvPicPr>
          <p:cNvPr id="7" name="Picture 6">
            <a:extLst>
              <a:ext uri="{FF2B5EF4-FFF2-40B4-BE49-F238E27FC236}">
                <a16:creationId xmlns:a16="http://schemas.microsoft.com/office/drawing/2014/main" id="{2E21E2B7-210E-8DB0-9E1B-B6F579159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1199667"/>
            <a:ext cx="7772400" cy="4161516"/>
          </a:xfrm>
          <a:prstGeom prst="rect">
            <a:avLst/>
          </a:prstGeom>
        </p:spPr>
      </p:pic>
    </p:spTree>
    <p:extLst>
      <p:ext uri="{BB962C8B-B14F-4D97-AF65-F5344CB8AC3E}">
        <p14:creationId xmlns:p14="http://schemas.microsoft.com/office/powerpoint/2010/main" val="199408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Total Profit by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dirty="0">
                <a:solidFill>
                  <a:schemeClr val="bg1">
                    <a:lumMod val="95000"/>
                  </a:schemeClr>
                </a:solidFill>
              </a:rPr>
              <a:t>Yellow Cab has a significantly higher total profit than Pink Cab. The total profit of Yellow Cab is approximately 40 million USD, while the total profit of Pink Cab is approximately 6 million USD. This suggests that Yellow Cab is a more profitable company than Pink Cab.</a:t>
            </a:r>
          </a:p>
          <a:p>
            <a:pPr algn="l"/>
            <a:endParaRPr lang="en-US" sz="1800" b="1" dirty="0">
              <a:solidFill>
                <a:schemeClr val="bg1">
                  <a:lumMod val="95000"/>
                </a:schemeClr>
              </a:solidFill>
            </a:endParaRPr>
          </a:p>
        </p:txBody>
      </p:sp>
      <p:pic>
        <p:nvPicPr>
          <p:cNvPr id="5" name="Picture 4">
            <a:extLst>
              <a:ext uri="{FF2B5EF4-FFF2-40B4-BE49-F238E27FC236}">
                <a16:creationId xmlns:a16="http://schemas.microsoft.com/office/drawing/2014/main" id="{788AB6CA-EF18-9B32-1AAB-CC70FE501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022" y="1092784"/>
            <a:ext cx="6197600" cy="4991100"/>
          </a:xfrm>
          <a:prstGeom prst="rect">
            <a:avLst/>
          </a:prstGeom>
        </p:spPr>
      </p:pic>
    </p:spTree>
    <p:extLst>
      <p:ext uri="{BB962C8B-B14F-4D97-AF65-F5344CB8AC3E}">
        <p14:creationId xmlns:p14="http://schemas.microsoft.com/office/powerpoint/2010/main" val="219459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Total Transactions by Payment Mode and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Yellow Cab Dominance:</a:t>
            </a:r>
            <a:r>
              <a:rPr lang="en-US" sz="1800" dirty="0">
                <a:solidFill>
                  <a:schemeClr val="bg1">
                    <a:lumMod val="95000"/>
                  </a:schemeClr>
                </a:solidFill>
              </a:rPr>
              <a:t> Yellow Cab has a significantly higher number of total transactions compared to Pink Cab for both card and cash payment modes.</a:t>
            </a:r>
          </a:p>
          <a:p>
            <a:pPr algn="l"/>
            <a:r>
              <a:rPr lang="en-US" sz="1800" b="1" dirty="0">
                <a:solidFill>
                  <a:schemeClr val="bg1">
                    <a:lumMod val="95000"/>
                  </a:schemeClr>
                </a:solidFill>
              </a:rPr>
              <a:t>Card Preference:</a:t>
            </a:r>
            <a:r>
              <a:rPr lang="en-US" sz="1800" dirty="0">
                <a:solidFill>
                  <a:schemeClr val="bg1">
                    <a:lumMod val="95000"/>
                  </a:schemeClr>
                </a:solidFill>
              </a:rPr>
              <a:t> For both companies, card payments account for a significantly higher number of transactions compared to cash payments.</a:t>
            </a:r>
          </a:p>
          <a:p>
            <a:pPr algn="l"/>
            <a:r>
              <a:rPr lang="en-US" sz="1800" b="1" dirty="0">
                <a:solidFill>
                  <a:schemeClr val="bg1">
                    <a:lumMod val="95000"/>
                  </a:schemeClr>
                </a:solidFill>
              </a:rPr>
              <a:t>Payment Mode Gap:</a:t>
            </a:r>
            <a:r>
              <a:rPr lang="en-US" sz="1800" dirty="0">
                <a:solidFill>
                  <a:schemeClr val="bg1">
                    <a:lumMod val="95000"/>
                  </a:schemeClr>
                </a:solidFill>
              </a:rPr>
              <a:t> The gap in transaction numbers between the two companies is more pronounced for card payments than for cash payments.</a:t>
            </a:r>
            <a:endParaRPr lang="en-US" sz="1800" b="1" dirty="0">
              <a:solidFill>
                <a:schemeClr val="bg1">
                  <a:lumMod val="95000"/>
                </a:schemeClr>
              </a:solidFill>
            </a:endParaRPr>
          </a:p>
        </p:txBody>
      </p:sp>
      <p:pic>
        <p:nvPicPr>
          <p:cNvPr id="7" name="Picture 6">
            <a:extLst>
              <a:ext uri="{FF2B5EF4-FFF2-40B4-BE49-F238E27FC236}">
                <a16:creationId xmlns:a16="http://schemas.microsoft.com/office/drawing/2014/main" id="{7B74787C-8F58-FE10-34DE-DE4A4DFD8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563" y="1190505"/>
            <a:ext cx="6288299" cy="4782032"/>
          </a:xfrm>
          <a:prstGeom prst="rect">
            <a:avLst/>
          </a:prstGeom>
        </p:spPr>
      </p:pic>
    </p:spTree>
    <p:extLst>
      <p:ext uri="{BB962C8B-B14F-4D97-AF65-F5344CB8AC3E}">
        <p14:creationId xmlns:p14="http://schemas.microsoft.com/office/powerpoint/2010/main" val="141680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Number of Customers in Cities by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Yellow Cab Dominance: </a:t>
            </a:r>
            <a:r>
              <a:rPr lang="en-US" sz="1800" dirty="0">
                <a:solidFill>
                  <a:schemeClr val="bg1">
                    <a:lumMod val="95000"/>
                  </a:schemeClr>
                </a:solidFill>
              </a:rPr>
              <a:t>Yellow Cab consistently has a higher number of customers in all cities compared to Pink Cab.</a:t>
            </a:r>
          </a:p>
          <a:p>
            <a:pPr algn="l"/>
            <a:r>
              <a:rPr lang="en-US" sz="1800" b="1" dirty="0">
                <a:solidFill>
                  <a:schemeClr val="bg1">
                    <a:lumMod val="95000"/>
                  </a:schemeClr>
                </a:solidFill>
              </a:rPr>
              <a:t>Market Concentration: </a:t>
            </a:r>
            <a:r>
              <a:rPr lang="en-US" sz="1800" dirty="0">
                <a:solidFill>
                  <a:schemeClr val="bg1">
                    <a:lumMod val="95000"/>
                  </a:schemeClr>
                </a:solidFill>
              </a:rPr>
              <a:t>The customer base for both companies is concentrated in a few major cities, with New York and Chicago having the highest number of customers.</a:t>
            </a:r>
          </a:p>
          <a:p>
            <a:pPr algn="l"/>
            <a:endParaRPr lang="en-US" sz="1800" b="1" dirty="0">
              <a:solidFill>
                <a:schemeClr val="bg1">
                  <a:lumMod val="95000"/>
                </a:schemeClr>
              </a:solidFill>
            </a:endParaRPr>
          </a:p>
        </p:txBody>
      </p:sp>
      <p:pic>
        <p:nvPicPr>
          <p:cNvPr id="5" name="Picture 4">
            <a:extLst>
              <a:ext uri="{FF2B5EF4-FFF2-40B4-BE49-F238E27FC236}">
                <a16:creationId xmlns:a16="http://schemas.microsoft.com/office/drawing/2014/main" id="{04B706C6-3454-BF7C-FD73-927FDB2B3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290146"/>
            <a:ext cx="7772400" cy="6277707"/>
          </a:xfrm>
          <a:prstGeom prst="rect">
            <a:avLst/>
          </a:prstGeom>
        </p:spPr>
      </p:pic>
    </p:spTree>
    <p:extLst>
      <p:ext uri="{BB962C8B-B14F-4D97-AF65-F5344CB8AC3E}">
        <p14:creationId xmlns:p14="http://schemas.microsoft.com/office/powerpoint/2010/main" val="3230904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Profit Margin by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dirty="0">
                <a:solidFill>
                  <a:schemeClr val="bg1">
                    <a:lumMod val="95000"/>
                  </a:schemeClr>
                </a:solidFill>
              </a:rPr>
              <a:t>Yellow Cab exhibits a significantly higher profit margin compared to Pink Cab.</a:t>
            </a:r>
          </a:p>
          <a:p>
            <a:pPr algn="l"/>
            <a:endParaRPr lang="en-US" sz="1800" b="1" dirty="0">
              <a:solidFill>
                <a:schemeClr val="bg1">
                  <a:lumMod val="95000"/>
                </a:schemeClr>
              </a:solidFill>
            </a:endParaRPr>
          </a:p>
        </p:txBody>
      </p:sp>
      <p:pic>
        <p:nvPicPr>
          <p:cNvPr id="7" name="Picture 6">
            <a:extLst>
              <a:ext uri="{FF2B5EF4-FFF2-40B4-BE49-F238E27FC236}">
                <a16:creationId xmlns:a16="http://schemas.microsoft.com/office/drawing/2014/main" id="{BCA75672-CF93-2DAF-6963-555241363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828569"/>
            <a:ext cx="7772400" cy="5200862"/>
          </a:xfrm>
          <a:prstGeom prst="rect">
            <a:avLst/>
          </a:prstGeom>
        </p:spPr>
      </p:pic>
    </p:spTree>
    <p:extLst>
      <p:ext uri="{BB962C8B-B14F-4D97-AF65-F5344CB8AC3E}">
        <p14:creationId xmlns:p14="http://schemas.microsoft.com/office/powerpoint/2010/main" val="211769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6999"/>
            <a:ext cx="6858002" cy="12192000"/>
          </a:xfrm>
          <a:solidFill>
            <a:srgbClr val="3B3B3B"/>
          </a:solidFill>
        </p:spPr>
        <p:txBody>
          <a:bodyPr vert="vert270" anchor="t" anchorCtr="0">
            <a:normAutofit/>
          </a:bodyPr>
          <a:lstStyle/>
          <a:p>
            <a:br>
              <a:rPr lang="en-US" sz="8800" b="1" dirty="0">
                <a:solidFill>
                  <a:srgbClr val="FF6600"/>
                </a:solidFill>
              </a:rPr>
            </a:br>
            <a:br>
              <a:rPr lang="en-US" sz="8800" b="1" dirty="0">
                <a:solidFill>
                  <a:srgbClr val="FF6600"/>
                </a:solidFill>
              </a:rPr>
            </a:br>
            <a:r>
              <a:rPr lang="en-US" sz="8800" b="1" dirty="0">
                <a:solidFill>
                  <a:srgbClr val="FF6600"/>
                </a:solidFill>
              </a:rPr>
              <a:t>Hypothesis Test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81575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br>
              <a:rPr lang="en-US" sz="6600" b="1" dirty="0">
                <a:solidFill>
                  <a:srgbClr val="FF6600"/>
                </a:solidFill>
              </a:rPr>
            </a:br>
            <a:r>
              <a:rPr lang="en-US" sz="2400" b="0" i="0" dirty="0">
                <a:solidFill>
                  <a:srgbClr val="FF6600"/>
                </a:solidFill>
                <a:effectLst/>
                <a:latin typeface="Roboto" panose="02000000000000000000" pitchFamily="2" charset="0"/>
              </a:rPr>
              <a:t>Hypothesis 1: Average Profit Margin Comparison</a:t>
            </a:r>
            <a:br>
              <a:rPr lang="en-US" sz="2400" b="0" i="0" dirty="0">
                <a:solidFill>
                  <a:srgbClr val="FF6600"/>
                </a:solidFill>
                <a:effectLst/>
                <a:latin typeface="Roboto" panose="02000000000000000000" pitchFamily="2" charset="0"/>
              </a:rPr>
            </a:br>
            <a:br>
              <a:rPr lang="en-US" sz="2400" b="0" i="0" dirty="0">
                <a:solidFill>
                  <a:srgbClr val="FF6600"/>
                </a:solidFill>
                <a:effectLst/>
                <a:latin typeface="Roboto" panose="02000000000000000000" pitchFamily="2" charset="0"/>
              </a:rPr>
            </a:br>
            <a:r>
              <a:rPr lang="en-US" sz="2400" b="0" i="0" dirty="0">
                <a:solidFill>
                  <a:srgbClr val="FF6600"/>
                </a:solidFill>
                <a:effectLst/>
                <a:latin typeface="Roboto" panose="02000000000000000000" pitchFamily="2" charset="0"/>
              </a:rPr>
              <a:t>Hypothesis: The average profit margin of Yellow Cab is higher than that of Pink Cab.</a:t>
            </a:r>
            <a:br>
              <a:rPr lang="en-US" sz="6600" b="0" i="0" dirty="0">
                <a:solidFill>
                  <a:srgbClr val="FF6600"/>
                </a:solidFill>
                <a:effectLst/>
                <a:latin typeface="Roboto" panose="02000000000000000000" pitchFamily="2" charset="0"/>
              </a:rPr>
            </a:br>
            <a:endParaRPr lang="en-US" sz="66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00133C4D-7CA3-7BA8-E4F9-1D3AAA58C1FF}"/>
              </a:ext>
            </a:extLst>
          </p:cNvPr>
          <p:cNvSpPr txBox="1"/>
          <p:nvPr/>
        </p:nvSpPr>
        <p:spPr>
          <a:xfrm>
            <a:off x="4680032" y="1869856"/>
            <a:ext cx="6875361" cy="2246769"/>
          </a:xfrm>
          <a:prstGeom prst="rect">
            <a:avLst/>
          </a:prstGeom>
          <a:noFill/>
        </p:spPr>
        <p:txBody>
          <a:bodyPr wrap="square" rtlCol="0">
            <a:spAutoFit/>
          </a:bodyPr>
          <a:lstStyle/>
          <a:p>
            <a:r>
              <a:rPr lang="en-US" sz="2800" b="0" i="0" dirty="0">
                <a:solidFill>
                  <a:srgbClr val="212121"/>
                </a:solidFill>
                <a:effectLst/>
              </a:rPr>
              <a:t>P value is 0.0 </a:t>
            </a:r>
          </a:p>
          <a:p>
            <a:endParaRPr lang="en-US" sz="2800" dirty="0">
              <a:solidFill>
                <a:srgbClr val="212121"/>
              </a:solidFill>
            </a:endParaRPr>
          </a:p>
          <a:p>
            <a:r>
              <a:rPr lang="en-US" sz="2800" b="0" i="0" dirty="0">
                <a:solidFill>
                  <a:srgbClr val="212121"/>
                </a:solidFill>
                <a:effectLst/>
              </a:rPr>
              <a:t>We reject the null hypothesis: There is a significant difference in average profit margin between Pink Cab and Yellow Cab.</a:t>
            </a:r>
            <a:endParaRPr lang="en-SA" sz="2800" dirty="0"/>
          </a:p>
        </p:txBody>
      </p:sp>
    </p:spTree>
    <p:extLst>
      <p:ext uri="{BB962C8B-B14F-4D97-AF65-F5344CB8AC3E}">
        <p14:creationId xmlns:p14="http://schemas.microsoft.com/office/powerpoint/2010/main" val="2468028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6" y="1391856"/>
            <a:ext cx="6858002" cy="4074289"/>
          </a:xfrm>
          <a:solidFill>
            <a:srgbClr val="3B3B3B"/>
          </a:solidFill>
        </p:spPr>
        <p:txBody>
          <a:bodyPr vert="vert270" anchor="t" anchorCtr="0">
            <a:normAutofit/>
          </a:bodyPr>
          <a:lstStyle/>
          <a:p>
            <a:br>
              <a:rPr lang="en-US" sz="2400" b="0" i="0" dirty="0">
                <a:solidFill>
                  <a:srgbClr val="FF6600"/>
                </a:solidFill>
                <a:effectLst/>
                <a:latin typeface="Roboto" panose="02000000000000000000" pitchFamily="2" charset="0"/>
              </a:rPr>
            </a:br>
            <a:br>
              <a:rPr lang="en-US" sz="2400" b="0" i="0" dirty="0">
                <a:solidFill>
                  <a:srgbClr val="FF6600"/>
                </a:solidFill>
                <a:effectLst/>
                <a:latin typeface="Roboto" panose="02000000000000000000" pitchFamily="2" charset="0"/>
              </a:rPr>
            </a:br>
            <a:r>
              <a:rPr lang="en-US" sz="2400" b="0" i="0" dirty="0">
                <a:solidFill>
                  <a:srgbClr val="FF6600"/>
                </a:solidFill>
                <a:effectLst/>
                <a:latin typeface="Roboto" panose="02000000000000000000" pitchFamily="2" charset="0"/>
              </a:rPr>
              <a:t>Hypothesis 2: Weekdays vs. Weekends Usage</a:t>
            </a:r>
            <a:br>
              <a:rPr lang="en-US" sz="2400" b="0" i="0" dirty="0">
                <a:solidFill>
                  <a:srgbClr val="FF6600"/>
                </a:solidFill>
                <a:effectLst/>
                <a:latin typeface="Roboto" panose="02000000000000000000" pitchFamily="2" charset="0"/>
              </a:rPr>
            </a:br>
            <a:br>
              <a:rPr lang="en-US" sz="2400" b="0" i="0" dirty="0">
                <a:solidFill>
                  <a:srgbClr val="FF6600"/>
                </a:solidFill>
                <a:effectLst/>
                <a:latin typeface="Roboto" panose="02000000000000000000" pitchFamily="2" charset="0"/>
              </a:rPr>
            </a:br>
            <a:r>
              <a:rPr lang="en-US" sz="2400" b="0" i="0" dirty="0">
                <a:solidFill>
                  <a:srgbClr val="FF6600"/>
                </a:solidFill>
                <a:effectLst/>
                <a:latin typeface="Roboto" panose="02000000000000000000" pitchFamily="2" charset="0"/>
              </a:rPr>
              <a:t>Hypothesis: There is a significant difference in the number of rides between weekdays and weekends for both Pink Cab and Yellow Cab.</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00133C4D-7CA3-7BA8-E4F9-1D3AAA58C1FF}"/>
              </a:ext>
            </a:extLst>
          </p:cNvPr>
          <p:cNvSpPr txBox="1"/>
          <p:nvPr/>
        </p:nvSpPr>
        <p:spPr>
          <a:xfrm>
            <a:off x="4436963" y="600792"/>
            <a:ext cx="6875361" cy="4832092"/>
          </a:xfrm>
          <a:prstGeom prst="rect">
            <a:avLst/>
          </a:prstGeom>
          <a:noFill/>
        </p:spPr>
        <p:txBody>
          <a:bodyPr wrap="square" rtlCol="0">
            <a:spAutoFit/>
          </a:bodyPr>
          <a:lstStyle/>
          <a:p>
            <a:r>
              <a:rPr lang="en-US" sz="2800" b="0" i="0" dirty="0">
                <a:solidFill>
                  <a:srgbClr val="212121"/>
                </a:solidFill>
                <a:effectLst/>
              </a:rPr>
              <a:t>P value (Pink Cab) is 0.2017634912847471 </a:t>
            </a:r>
          </a:p>
          <a:p>
            <a:endParaRPr lang="en-US" sz="2800" b="0" i="0" dirty="0">
              <a:solidFill>
                <a:srgbClr val="212121"/>
              </a:solidFill>
              <a:effectLst/>
            </a:endParaRPr>
          </a:p>
          <a:p>
            <a:r>
              <a:rPr lang="en-US" sz="2800" b="0" i="0" dirty="0">
                <a:solidFill>
                  <a:srgbClr val="212121"/>
                </a:solidFill>
                <a:effectLst/>
              </a:rPr>
              <a:t>P value (Yellow Cab) is 0.14969354943135718 </a:t>
            </a:r>
          </a:p>
          <a:p>
            <a:endParaRPr lang="en-US" sz="2800" dirty="0">
              <a:solidFill>
                <a:srgbClr val="212121"/>
              </a:solidFill>
            </a:endParaRPr>
          </a:p>
          <a:p>
            <a:r>
              <a:rPr lang="en-US" sz="2800" b="0" i="0" dirty="0">
                <a:solidFill>
                  <a:srgbClr val="212121"/>
                </a:solidFill>
                <a:effectLst/>
              </a:rPr>
              <a:t>We accept the null hypothesis for Pink Cab: There is no significant difference in rides between weekdays and weekends. </a:t>
            </a:r>
          </a:p>
          <a:p>
            <a:endParaRPr lang="en-US" sz="2800" dirty="0">
              <a:solidFill>
                <a:srgbClr val="212121"/>
              </a:solidFill>
            </a:endParaRPr>
          </a:p>
          <a:p>
            <a:r>
              <a:rPr lang="en-US" sz="2800" b="0" i="0" dirty="0">
                <a:solidFill>
                  <a:srgbClr val="212121"/>
                </a:solidFill>
                <a:effectLst/>
              </a:rPr>
              <a:t>We accept the null hypothesis for Yellow Cab: There is no significant difference in rides between weekdays and weekends.</a:t>
            </a:r>
            <a:endParaRPr lang="en-SA" sz="2800" dirty="0"/>
          </a:p>
        </p:txBody>
      </p:sp>
    </p:spTree>
    <p:extLst>
      <p:ext uri="{BB962C8B-B14F-4D97-AF65-F5344CB8AC3E}">
        <p14:creationId xmlns:p14="http://schemas.microsoft.com/office/powerpoint/2010/main" val="283588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8" y="1391857"/>
            <a:ext cx="6858003" cy="4074288"/>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282876" y="-51120"/>
            <a:ext cx="6858004" cy="6960243"/>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chemeClr val="tx1">
                    <a:lumMod val="95000"/>
                    <a:lumOff val="5000"/>
                  </a:schemeClr>
                </a:solidFill>
              </a:rPr>
              <a:t>         </a:t>
            </a:r>
          </a:p>
          <a:p>
            <a:pPr algn="just"/>
            <a:r>
              <a:rPr lang="en-US" sz="2800" dirty="0">
                <a:solidFill>
                  <a:schemeClr val="tx1">
                    <a:lumMod val="95000"/>
                    <a:lumOff val="5000"/>
                  </a:schemeClr>
                </a:solidFill>
              </a:rPr>
              <a:t>         Executive Summary</a:t>
            </a:r>
          </a:p>
          <a:p>
            <a:pPr algn="just"/>
            <a:r>
              <a:rPr lang="en-US" sz="2800" dirty="0">
                <a:solidFill>
                  <a:schemeClr val="tx1">
                    <a:lumMod val="95000"/>
                    <a:lumOff val="5000"/>
                  </a:schemeClr>
                </a:solidFill>
              </a:rPr>
              <a:t>         Approach</a:t>
            </a:r>
          </a:p>
          <a:p>
            <a:pPr algn="just"/>
            <a:r>
              <a:rPr lang="en-US" sz="2800" dirty="0">
                <a:solidFill>
                  <a:schemeClr val="tx1">
                    <a:lumMod val="95000"/>
                    <a:lumOff val="5000"/>
                  </a:schemeClr>
                </a:solidFill>
              </a:rPr>
              <a:t>         EDA Analysis</a:t>
            </a:r>
          </a:p>
          <a:p>
            <a:pPr algn="just"/>
            <a:r>
              <a:rPr lang="en-US" sz="2800" dirty="0">
                <a:solidFill>
                  <a:schemeClr val="tx1">
                    <a:lumMod val="95000"/>
                    <a:lumOff val="5000"/>
                  </a:schemeClr>
                </a:solidFill>
              </a:rPr>
              <a:t>         Hypothesis Test</a:t>
            </a:r>
          </a:p>
          <a:p>
            <a:pPr algn="just"/>
            <a:r>
              <a:rPr lang="en-US" sz="2800" dirty="0">
                <a:solidFill>
                  <a:schemeClr val="tx1">
                    <a:lumMod val="95000"/>
                    <a:lumOff val="5000"/>
                  </a:schemeClr>
                </a:solidFill>
              </a:rPr>
              <a:t>         Recommendation</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br>
              <a:rPr lang="en-US" sz="2400" b="1" dirty="0">
                <a:solidFill>
                  <a:srgbClr val="FF6600"/>
                </a:solidFill>
              </a:rPr>
            </a:br>
            <a:br>
              <a:rPr lang="en-US" sz="2400" b="1" dirty="0">
                <a:solidFill>
                  <a:srgbClr val="FF6600"/>
                </a:solidFill>
              </a:rPr>
            </a:br>
            <a:r>
              <a:rPr lang="en-US" sz="2400" b="1" dirty="0">
                <a:solidFill>
                  <a:srgbClr val="FF6600"/>
                </a:solidFill>
              </a:rPr>
              <a:t>Hypothesis 3: Income Level and Cab Usage</a:t>
            </a:r>
            <a:br>
              <a:rPr lang="en-US" sz="2400" b="1" dirty="0">
                <a:solidFill>
                  <a:srgbClr val="FF6600"/>
                </a:solidFill>
              </a:rPr>
            </a:br>
            <a:br>
              <a:rPr lang="en-US" sz="2400" b="1" dirty="0">
                <a:solidFill>
                  <a:srgbClr val="FF6600"/>
                </a:solidFill>
              </a:rPr>
            </a:br>
            <a:r>
              <a:rPr lang="en-US" sz="2400" b="1" dirty="0">
                <a:solidFill>
                  <a:srgbClr val="FF6600"/>
                </a:solidFill>
              </a:rPr>
              <a:t>Hypothesis: Customers with higher incomes tend to use Yellow Cab more frequently than Pink Cab.</a:t>
            </a:r>
            <a:br>
              <a:rPr lang="en-US" sz="2400" b="1" dirty="0">
                <a:solidFill>
                  <a:srgbClr val="FF6600"/>
                </a:solidFill>
              </a:rPr>
            </a:br>
            <a:br>
              <a:rPr lang="en-US" sz="6600" b="0" i="0" dirty="0">
                <a:solidFill>
                  <a:srgbClr val="FF6600"/>
                </a:solidFill>
                <a:effectLst/>
                <a:latin typeface="Roboto" panose="02000000000000000000" pitchFamily="2" charset="0"/>
              </a:rPr>
            </a:br>
            <a:endParaRPr lang="en-US" sz="66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00133C4D-7CA3-7BA8-E4F9-1D3AAA58C1FF}"/>
              </a:ext>
            </a:extLst>
          </p:cNvPr>
          <p:cNvSpPr txBox="1"/>
          <p:nvPr/>
        </p:nvSpPr>
        <p:spPr>
          <a:xfrm>
            <a:off x="4564285" y="1012954"/>
            <a:ext cx="6875361" cy="4832092"/>
          </a:xfrm>
          <a:prstGeom prst="rect">
            <a:avLst/>
          </a:prstGeom>
          <a:noFill/>
        </p:spPr>
        <p:txBody>
          <a:bodyPr wrap="square" rtlCol="0">
            <a:spAutoFit/>
          </a:bodyPr>
          <a:lstStyle/>
          <a:p>
            <a:r>
              <a:rPr lang="en-US" sz="2800" b="0" i="0" dirty="0">
                <a:solidFill>
                  <a:srgbClr val="212121"/>
                </a:solidFill>
                <a:effectLst/>
              </a:rPr>
              <a:t>Number of high income customers - Pink Cab: 21261 </a:t>
            </a:r>
          </a:p>
          <a:p>
            <a:endParaRPr lang="en-US" sz="2800" b="0" i="0" dirty="0">
              <a:solidFill>
                <a:srgbClr val="212121"/>
              </a:solidFill>
              <a:effectLst/>
            </a:endParaRPr>
          </a:p>
          <a:p>
            <a:r>
              <a:rPr lang="en-US" sz="2800" b="0" i="0" dirty="0">
                <a:solidFill>
                  <a:srgbClr val="212121"/>
                </a:solidFill>
                <a:effectLst/>
              </a:rPr>
              <a:t>Number of high income customers - Yellow Cab: 68551 </a:t>
            </a:r>
          </a:p>
          <a:p>
            <a:endParaRPr lang="en-US" sz="2800" dirty="0">
              <a:solidFill>
                <a:srgbClr val="212121"/>
              </a:solidFill>
            </a:endParaRPr>
          </a:p>
          <a:p>
            <a:r>
              <a:rPr lang="en-US" sz="2800" b="0" i="0" dirty="0">
                <a:solidFill>
                  <a:srgbClr val="212121"/>
                </a:solidFill>
                <a:effectLst/>
              </a:rPr>
              <a:t>P value is 0.40500754487907387 </a:t>
            </a:r>
          </a:p>
          <a:p>
            <a:endParaRPr lang="en-US" sz="2800" dirty="0">
              <a:solidFill>
                <a:srgbClr val="212121"/>
              </a:solidFill>
            </a:endParaRPr>
          </a:p>
          <a:p>
            <a:r>
              <a:rPr lang="en-US" sz="2800" b="0" i="0" dirty="0">
                <a:solidFill>
                  <a:srgbClr val="212121"/>
                </a:solidFill>
                <a:effectLst/>
              </a:rPr>
              <a:t>We accept the null hypothesis: There is no significant difference in high income customer usage between Pink Cab and Yellow Cab.</a:t>
            </a:r>
            <a:endParaRPr lang="en-SA" sz="2800" dirty="0"/>
          </a:p>
        </p:txBody>
      </p:sp>
    </p:spTree>
    <p:extLst>
      <p:ext uri="{BB962C8B-B14F-4D97-AF65-F5344CB8AC3E}">
        <p14:creationId xmlns:p14="http://schemas.microsoft.com/office/powerpoint/2010/main" val="108205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br>
              <a:rPr lang="en-US" sz="6600" b="1" dirty="0">
                <a:solidFill>
                  <a:srgbClr val="FF6600"/>
                </a:solidFill>
              </a:rPr>
            </a:br>
            <a:r>
              <a:rPr lang="en-US" sz="2400" b="0" i="0" dirty="0">
                <a:solidFill>
                  <a:srgbClr val="FF6600"/>
                </a:solidFill>
                <a:effectLst/>
                <a:latin typeface="Roboto" panose="02000000000000000000" pitchFamily="2" charset="0"/>
              </a:rPr>
              <a:t>Hypothesis 4: Age Group Preferences</a:t>
            </a:r>
            <a:br>
              <a:rPr lang="en-US" sz="2400" b="0" i="0" dirty="0">
                <a:solidFill>
                  <a:srgbClr val="FF6600"/>
                </a:solidFill>
                <a:effectLst/>
                <a:latin typeface="Roboto" panose="02000000000000000000" pitchFamily="2" charset="0"/>
              </a:rPr>
            </a:br>
            <a:br>
              <a:rPr lang="en-US" sz="2400" b="0" i="0" dirty="0">
                <a:solidFill>
                  <a:srgbClr val="FF6600"/>
                </a:solidFill>
                <a:effectLst/>
                <a:latin typeface="Roboto" panose="02000000000000000000" pitchFamily="2" charset="0"/>
              </a:rPr>
            </a:br>
            <a:r>
              <a:rPr lang="en-US" sz="2400" b="0" i="0" dirty="0">
                <a:solidFill>
                  <a:srgbClr val="FF6600"/>
                </a:solidFill>
                <a:effectLst/>
                <a:latin typeface="Roboto" panose="02000000000000000000" pitchFamily="2" charset="0"/>
              </a:rPr>
              <a:t>Hypothesis: There are age group preferences that differ significantly between Pink Cab and Yellow Cab.</a:t>
            </a:r>
            <a:br>
              <a:rPr lang="en-US" sz="2400" b="0" i="0" dirty="0">
                <a:solidFill>
                  <a:srgbClr val="FF6600"/>
                </a:solidFill>
                <a:effectLst/>
                <a:latin typeface="Roboto" panose="02000000000000000000" pitchFamily="2" charset="0"/>
              </a:rPr>
            </a:br>
            <a:br>
              <a:rPr lang="en-US" sz="6600" b="0" i="0" dirty="0">
                <a:solidFill>
                  <a:srgbClr val="FF6600"/>
                </a:solidFill>
                <a:effectLst/>
                <a:latin typeface="Roboto" panose="02000000000000000000" pitchFamily="2" charset="0"/>
              </a:rPr>
            </a:br>
            <a:endParaRPr lang="en-US" sz="66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00133C4D-7CA3-7BA8-E4F9-1D3AAA58C1FF}"/>
              </a:ext>
            </a:extLst>
          </p:cNvPr>
          <p:cNvSpPr txBox="1"/>
          <p:nvPr/>
        </p:nvSpPr>
        <p:spPr>
          <a:xfrm>
            <a:off x="4680032" y="1869856"/>
            <a:ext cx="6875361" cy="2246769"/>
          </a:xfrm>
          <a:prstGeom prst="rect">
            <a:avLst/>
          </a:prstGeom>
          <a:noFill/>
        </p:spPr>
        <p:txBody>
          <a:bodyPr wrap="square" rtlCol="0">
            <a:spAutoFit/>
          </a:bodyPr>
          <a:lstStyle/>
          <a:p>
            <a:r>
              <a:rPr lang="en-US" sz="2800" b="0" i="0" dirty="0">
                <a:solidFill>
                  <a:srgbClr val="212121"/>
                </a:solidFill>
                <a:effectLst/>
              </a:rPr>
              <a:t>P value is 4.2475625434269727e-07</a:t>
            </a:r>
          </a:p>
          <a:p>
            <a:endParaRPr lang="en-US" sz="2800" dirty="0">
              <a:solidFill>
                <a:srgbClr val="212121"/>
              </a:solidFill>
            </a:endParaRPr>
          </a:p>
          <a:p>
            <a:r>
              <a:rPr lang="en-US" sz="2800" b="0" i="0" dirty="0">
                <a:solidFill>
                  <a:srgbClr val="212121"/>
                </a:solidFill>
                <a:effectLst/>
              </a:rPr>
              <a:t> We reject the null hypothesis: There is a significant difference in age group preferences between Pink Cab and Yellow Cab.</a:t>
            </a:r>
            <a:endParaRPr lang="en-SA" sz="2800" dirty="0"/>
          </a:p>
        </p:txBody>
      </p:sp>
    </p:spTree>
    <p:extLst>
      <p:ext uri="{BB962C8B-B14F-4D97-AF65-F5344CB8AC3E}">
        <p14:creationId xmlns:p14="http://schemas.microsoft.com/office/powerpoint/2010/main" val="551619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br>
              <a:rPr lang="en-US" sz="2700" b="1" dirty="0">
                <a:solidFill>
                  <a:srgbClr val="FF6600"/>
                </a:solidFill>
              </a:rPr>
            </a:br>
            <a:br>
              <a:rPr lang="en-US" sz="2700" b="1" dirty="0">
                <a:solidFill>
                  <a:srgbClr val="FF6600"/>
                </a:solidFill>
              </a:rPr>
            </a:br>
            <a:r>
              <a:rPr lang="en-US" sz="2700" b="1" dirty="0">
                <a:solidFill>
                  <a:srgbClr val="FF6600"/>
                </a:solidFill>
              </a:rPr>
              <a:t>Hypothesis 5: Effect of Population Density on Usage</a:t>
            </a:r>
            <a:br>
              <a:rPr lang="en-US" sz="2700" b="1" dirty="0">
                <a:solidFill>
                  <a:srgbClr val="FF6600"/>
                </a:solidFill>
              </a:rPr>
            </a:br>
            <a:br>
              <a:rPr lang="en-US" sz="2700" b="1" dirty="0">
                <a:solidFill>
                  <a:srgbClr val="FF6600"/>
                </a:solidFill>
              </a:rPr>
            </a:br>
            <a:r>
              <a:rPr lang="en-US" sz="2700" b="1" dirty="0">
                <a:solidFill>
                  <a:srgbClr val="FF6600"/>
                </a:solidFill>
              </a:rPr>
              <a:t>Hypothesis: There is a correlation between population density in cities and the number of rides for Yellow Cab.</a:t>
            </a:r>
            <a:br>
              <a:rPr lang="en-US" sz="6600" b="1" dirty="0">
                <a:solidFill>
                  <a:srgbClr val="FF6600"/>
                </a:solidFill>
              </a:rPr>
            </a:br>
            <a:endParaRPr lang="en-US" sz="66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00133C4D-7CA3-7BA8-E4F9-1D3AAA58C1FF}"/>
              </a:ext>
            </a:extLst>
          </p:cNvPr>
          <p:cNvSpPr txBox="1"/>
          <p:nvPr/>
        </p:nvSpPr>
        <p:spPr>
          <a:xfrm>
            <a:off x="4680032" y="1048054"/>
            <a:ext cx="6875361" cy="3539430"/>
          </a:xfrm>
          <a:prstGeom prst="rect">
            <a:avLst/>
          </a:prstGeom>
          <a:noFill/>
        </p:spPr>
        <p:txBody>
          <a:bodyPr wrap="square" rtlCol="0">
            <a:spAutoFit/>
          </a:bodyPr>
          <a:lstStyle/>
          <a:p>
            <a:r>
              <a:rPr lang="en-US" sz="2800" b="0" i="0" dirty="0">
                <a:solidFill>
                  <a:srgbClr val="212121"/>
                </a:solidFill>
                <a:effectLst/>
              </a:rPr>
              <a:t>Correlation between Population and Number of Rides for Yellow Cab: 0.8496096914969222</a:t>
            </a:r>
          </a:p>
          <a:p>
            <a:endParaRPr lang="en-US" sz="2800" dirty="0">
              <a:solidFill>
                <a:srgbClr val="212121"/>
              </a:solidFill>
            </a:endParaRPr>
          </a:p>
          <a:p>
            <a:r>
              <a:rPr lang="en-US" sz="2800" b="0" i="0" dirty="0">
                <a:solidFill>
                  <a:srgbClr val="212121"/>
                </a:solidFill>
                <a:effectLst/>
              </a:rPr>
              <a:t> P value is 0.0 </a:t>
            </a:r>
          </a:p>
          <a:p>
            <a:endParaRPr lang="en-US" sz="2800" dirty="0">
              <a:solidFill>
                <a:srgbClr val="212121"/>
              </a:solidFill>
            </a:endParaRPr>
          </a:p>
          <a:p>
            <a:r>
              <a:rPr lang="en-US" sz="2800" b="0" i="0" dirty="0">
                <a:solidFill>
                  <a:srgbClr val="212121"/>
                </a:solidFill>
                <a:effectLst/>
              </a:rPr>
              <a:t>We reject the null hypothesis: There is a significant correlation between population density and number of rides for Yellow Cab.</a:t>
            </a:r>
            <a:endParaRPr lang="en-SA" sz="2800" dirty="0"/>
          </a:p>
        </p:txBody>
      </p:sp>
    </p:spTree>
    <p:extLst>
      <p:ext uri="{BB962C8B-B14F-4D97-AF65-F5344CB8AC3E}">
        <p14:creationId xmlns:p14="http://schemas.microsoft.com/office/powerpoint/2010/main" val="1912203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8" y="1391857"/>
            <a:ext cx="6858003" cy="4074290"/>
          </a:xfrm>
          <a:solidFill>
            <a:srgbClr val="3B3B3B"/>
          </a:solidFill>
        </p:spPr>
        <p:txBody>
          <a:bodyPr vert="vert270" anchor="t" anchorCtr="0"/>
          <a:lstStyle/>
          <a:p>
            <a:r>
              <a:rPr lang="en-US" sz="6000" dirty="0">
                <a:solidFill>
                  <a:srgbClr val="FF6600"/>
                </a:solidFill>
              </a:rPr>
              <a:t> </a:t>
            </a:r>
            <a:br>
              <a:rPr lang="en-US" sz="6000" dirty="0">
                <a:solidFill>
                  <a:srgbClr val="FF6600"/>
                </a:solidFill>
              </a:rPr>
            </a:br>
            <a:br>
              <a:rPr lang="en-US" sz="6000" dirty="0">
                <a:solidFill>
                  <a:srgbClr val="FF6600"/>
                </a:solidFill>
              </a:rPr>
            </a:br>
            <a:br>
              <a:rPr lang="en-US" sz="6000" dirty="0">
                <a:solidFill>
                  <a:srgbClr val="FF6600"/>
                </a:solidFill>
              </a:rPr>
            </a:br>
            <a:r>
              <a:rPr lang="en-US" sz="4000" b="1" dirty="0">
                <a:solidFill>
                  <a:srgbClr val="FF6600"/>
                </a:solidFill>
              </a:rPr>
              <a:t>Recommendation</a:t>
            </a:r>
            <a:endParaRPr lang="en-US" sz="4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E77F2135-92A1-ADEB-3CB1-FFA0F60F3096}"/>
              </a:ext>
            </a:extLst>
          </p:cNvPr>
          <p:cNvSpPr txBox="1"/>
          <p:nvPr/>
        </p:nvSpPr>
        <p:spPr>
          <a:xfrm>
            <a:off x="4259483" y="729206"/>
            <a:ext cx="7303626" cy="4401205"/>
          </a:xfrm>
          <a:prstGeom prst="rect">
            <a:avLst/>
          </a:prstGeom>
          <a:noFill/>
        </p:spPr>
        <p:txBody>
          <a:bodyPr wrap="square" rtlCol="0">
            <a:spAutoFit/>
          </a:bodyPr>
          <a:lstStyle/>
          <a:p>
            <a:r>
              <a:rPr lang="en-US" sz="2800" b="1" dirty="0"/>
              <a:t>Yellow Cab Company is better than Pink Cab Company because:</a:t>
            </a:r>
          </a:p>
          <a:p>
            <a:endParaRPr lang="en-US" sz="2800" dirty="0"/>
          </a:p>
          <a:p>
            <a:pPr>
              <a:buFont typeface="Arial" panose="020B0604020202020204" pitchFamily="34" charset="0"/>
              <a:buChar char="•"/>
            </a:pPr>
            <a:r>
              <a:rPr lang="en-US" sz="2800" b="1" dirty="0"/>
              <a:t>Profit Margin:</a:t>
            </a:r>
            <a:r>
              <a:rPr lang="en-US" sz="2800" dirty="0"/>
              <a:t> Yellow Cab Company has a higher profit margin.</a:t>
            </a:r>
          </a:p>
          <a:p>
            <a:pPr>
              <a:buFont typeface="Arial" panose="020B0604020202020204" pitchFamily="34" charset="0"/>
              <a:buChar char="•"/>
            </a:pPr>
            <a:r>
              <a:rPr lang="en-US" sz="2800" b="1" dirty="0"/>
              <a:t>More Users:</a:t>
            </a:r>
            <a:r>
              <a:rPr lang="en-US" sz="2800" dirty="0"/>
              <a:t> Yellow Cab Company serves a larger number of users.</a:t>
            </a:r>
          </a:p>
          <a:p>
            <a:pPr>
              <a:buFont typeface="Arial" panose="020B0604020202020204" pitchFamily="34" charset="0"/>
              <a:buChar char="•"/>
            </a:pPr>
            <a:r>
              <a:rPr lang="en-US" sz="2800" b="1" dirty="0"/>
              <a:t>More Transactions per Year and per Month :</a:t>
            </a:r>
            <a:r>
              <a:rPr lang="en-US" sz="2800" dirty="0"/>
              <a:t> Yellow Cab Company records more transactions both annually and monthly.</a:t>
            </a:r>
          </a:p>
        </p:txBody>
      </p:sp>
    </p:spTree>
    <p:extLst>
      <p:ext uri="{BB962C8B-B14F-4D97-AF65-F5344CB8AC3E}">
        <p14:creationId xmlns:p14="http://schemas.microsoft.com/office/powerpoint/2010/main" val="1608177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lstStyle/>
          <a:p>
            <a:r>
              <a:rPr lang="en-US" sz="6000" b="1" dirty="0">
                <a:solidFill>
                  <a:srgbClr val="FF6600"/>
                </a:solidFill>
              </a:rPr>
              <a:t> </a:t>
            </a:r>
            <a:br>
              <a:rPr lang="en-US" sz="6000" b="1" dirty="0">
                <a:solidFill>
                  <a:srgbClr val="FF6600"/>
                </a:solidFill>
              </a:rPr>
            </a:br>
            <a:br>
              <a:rPr lang="en-US" sz="6000" b="1" dirty="0">
                <a:solidFill>
                  <a:srgbClr val="FF6600"/>
                </a:solidFill>
              </a:rPr>
            </a:br>
            <a:br>
              <a:rPr lang="en-US" sz="6000" b="1" dirty="0">
                <a:solidFill>
                  <a:srgbClr val="FF6600"/>
                </a:solidFill>
              </a:rPr>
            </a:br>
            <a:r>
              <a:rPr lang="en-US" sz="6000" b="1" dirty="0">
                <a:solidFill>
                  <a:srgbClr val="FF6600"/>
                </a:solidFill>
              </a:rPr>
              <a:t>Approach</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7640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8" y="1391857"/>
            <a:ext cx="6858003" cy="4074290"/>
          </a:xfrm>
          <a:solidFill>
            <a:srgbClr val="3B3B3B"/>
          </a:solidFill>
        </p:spPr>
        <p:txBody>
          <a:bodyPr vert="vert270" anchor="t" anchorCtr="0"/>
          <a:lstStyle/>
          <a:p>
            <a:r>
              <a:rPr lang="en-US" sz="6000" dirty="0">
                <a:solidFill>
                  <a:srgbClr val="FF6600"/>
                </a:solidFill>
              </a:rPr>
              <a:t> </a:t>
            </a:r>
            <a:br>
              <a:rPr lang="en-US" sz="6000" dirty="0">
                <a:solidFill>
                  <a:srgbClr val="FF6600"/>
                </a:solidFill>
              </a:rPr>
            </a:br>
            <a:br>
              <a:rPr lang="en-US" sz="6000" dirty="0">
                <a:solidFill>
                  <a:srgbClr val="FF6600"/>
                </a:solidFill>
              </a:rPr>
            </a:br>
            <a:br>
              <a:rPr lang="en-US" sz="6000" dirty="0">
                <a:solidFill>
                  <a:srgbClr val="FF6600"/>
                </a:solidFill>
              </a:rPr>
            </a:br>
            <a:r>
              <a:rPr lang="en-US" sz="6000" b="1" dirty="0">
                <a:solidFill>
                  <a:srgbClr val="FF6600"/>
                </a:solidFill>
              </a:rPr>
              <a:t>Executive Summary</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544272" y="428262"/>
            <a:ext cx="5359080" cy="5706320"/>
          </a:xfrm>
        </p:spPr>
        <p:txBody>
          <a:bodyPr>
            <a:normAutofit fontScale="25000" lnSpcReduction="20000"/>
          </a:bodyPr>
          <a:lstStyle/>
          <a:p>
            <a:pPr lvl="1" algn="l">
              <a:lnSpc>
                <a:spcPct val="120000"/>
              </a:lnSpc>
            </a:pPr>
            <a:r>
              <a:rPr lang="en-US" sz="8800" b="1" dirty="0">
                <a:solidFill>
                  <a:schemeClr val="tx1">
                    <a:lumMod val="95000"/>
                    <a:lumOff val="5000"/>
                  </a:schemeClr>
                </a:solidFill>
              </a:rPr>
              <a:t>Client: </a:t>
            </a:r>
          </a:p>
          <a:p>
            <a:pPr lvl="1" algn="l">
              <a:lnSpc>
                <a:spcPct val="120000"/>
              </a:lnSpc>
            </a:pPr>
            <a:r>
              <a:rPr lang="en-US" sz="8800" dirty="0">
                <a:solidFill>
                  <a:schemeClr val="tx1">
                    <a:lumMod val="95000"/>
                    <a:lumOff val="5000"/>
                  </a:schemeClr>
                </a:solidFill>
              </a:rPr>
              <a:t>XYZ is a private firm in the US. Given the significant growth in the Cab Industry over the past few years and the presence of numerous key players in the market, the company is considering an investment in the cab industry. As part of their Go-to-Market (G2M) strategy, they want to thoroughly understand the market before making a final decision.</a:t>
            </a:r>
          </a:p>
          <a:p>
            <a:pPr lvl="1" algn="l">
              <a:lnSpc>
                <a:spcPct val="120000"/>
              </a:lnSpc>
            </a:pPr>
            <a:endParaRPr lang="en-US" sz="8800" dirty="0">
              <a:solidFill>
                <a:schemeClr val="tx1">
                  <a:lumMod val="95000"/>
                  <a:lumOff val="5000"/>
                </a:schemeClr>
              </a:solidFill>
            </a:endParaRPr>
          </a:p>
          <a:p>
            <a:pPr lvl="1" algn="l">
              <a:lnSpc>
                <a:spcPct val="120000"/>
              </a:lnSpc>
            </a:pPr>
            <a:r>
              <a:rPr lang="en-US" sz="8800" b="1" dirty="0">
                <a:solidFill>
                  <a:schemeClr val="tx1">
                    <a:lumMod val="95000"/>
                    <a:lumOff val="5000"/>
                  </a:schemeClr>
                </a:solidFill>
              </a:rPr>
              <a:t>Objective:</a:t>
            </a:r>
          </a:p>
          <a:p>
            <a:pPr lvl="1" algn="l">
              <a:lnSpc>
                <a:spcPct val="120000"/>
              </a:lnSpc>
            </a:pPr>
            <a:r>
              <a:rPr lang="en-US" sz="8800" dirty="0">
                <a:solidFill>
                  <a:schemeClr val="tx1">
                    <a:lumMod val="95000"/>
                    <a:lumOff val="5000"/>
                  </a:schemeClr>
                </a:solidFill>
              </a:rPr>
              <a:t> XYZ seeks your actionable insights to help them determine the best company for their investment.</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lstStyle/>
          <a:p>
            <a:r>
              <a:rPr lang="en-US" sz="6000" b="1" dirty="0">
                <a:solidFill>
                  <a:srgbClr val="FF6600"/>
                </a:solidFill>
              </a:rPr>
              <a:t> </a:t>
            </a:r>
            <a:br>
              <a:rPr lang="en-US" sz="6000" b="1" dirty="0">
                <a:solidFill>
                  <a:srgbClr val="FF6600"/>
                </a:solidFill>
              </a:rPr>
            </a:br>
            <a:br>
              <a:rPr lang="en-US" sz="6000" b="1" dirty="0">
                <a:solidFill>
                  <a:srgbClr val="FF6600"/>
                </a:solidFill>
              </a:rPr>
            </a:br>
            <a:br>
              <a:rPr lang="en-US" sz="6000" b="1" dirty="0">
                <a:solidFill>
                  <a:srgbClr val="FF6600"/>
                </a:solidFill>
              </a:rPr>
            </a:br>
            <a:r>
              <a:rPr lang="en-US" sz="6000" b="1" dirty="0">
                <a:solidFill>
                  <a:srgbClr val="FF6600"/>
                </a:solidFill>
              </a:rPr>
              <a:t>Approach</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9" name="Subtitle 5">
            <a:extLst>
              <a:ext uri="{FF2B5EF4-FFF2-40B4-BE49-F238E27FC236}">
                <a16:creationId xmlns:a16="http://schemas.microsoft.com/office/drawing/2014/main" id="{2A0455E3-37A0-6C3F-C026-E6DC308CF5DA}"/>
              </a:ext>
            </a:extLst>
          </p:cNvPr>
          <p:cNvSpPr>
            <a:spLocks noGrp="1"/>
          </p:cNvSpPr>
          <p:nvPr>
            <p:ph type="subTitle" idx="1"/>
          </p:nvPr>
        </p:nvSpPr>
        <p:spPr>
          <a:xfrm>
            <a:off x="5671596" y="706054"/>
            <a:ext cx="6180881" cy="5046564"/>
          </a:xfrm>
        </p:spPr>
        <p:txBody>
          <a:bodyPr>
            <a:normAutofit fontScale="62500" lnSpcReduction="20000"/>
          </a:bodyPr>
          <a:lstStyle/>
          <a:p>
            <a:pPr algn="l"/>
            <a:r>
              <a:rPr lang="en-US" sz="3500" b="1" dirty="0"/>
              <a:t>Data Exploration:</a:t>
            </a:r>
            <a:r>
              <a:rPr lang="en-US" sz="3500" dirty="0"/>
              <a:t> </a:t>
            </a:r>
          </a:p>
          <a:p>
            <a:pPr algn="l"/>
            <a:r>
              <a:rPr lang="en-US" sz="3500" dirty="0"/>
              <a:t>The dataset contains a total of 359,352 rows. There are 20 provided features. The data covers the period from 2016 to 2018.</a:t>
            </a:r>
          </a:p>
          <a:p>
            <a:pPr algn="l"/>
            <a:endParaRPr lang="en-US" sz="3500" dirty="0"/>
          </a:p>
          <a:p>
            <a:pPr algn="l"/>
            <a:r>
              <a:rPr lang="en-US" sz="3500" b="1" dirty="0"/>
              <a:t>Assumptions:</a:t>
            </a:r>
            <a:endParaRPr lang="en-US" sz="3500" dirty="0"/>
          </a:p>
          <a:p>
            <a:pPr algn="l"/>
            <a:r>
              <a:rPr lang="en-US" sz="3500" dirty="0"/>
              <a:t>-Data analysis was conducted for both companies under the assumption that there may be external noise beyond the provided data.</a:t>
            </a:r>
          </a:p>
          <a:p>
            <a:pPr algn="l"/>
            <a:r>
              <a:rPr lang="en-US" sz="3500" dirty="0"/>
              <a:t>-Profit calculations were based solely on the difference between the Price Charged and the Cost of Trip.</a:t>
            </a:r>
          </a:p>
          <a:p>
            <a:pPr algn="l"/>
            <a:r>
              <a:rPr lang="en-US" sz="3500" dirty="0"/>
              <a:t>-Data analysis was conducted for both companies assuming the dataset is time-constrained to the years 2016 to 2018.</a:t>
            </a:r>
          </a:p>
          <a:p>
            <a:pPr algn="l"/>
            <a:r>
              <a:rPr lang="en-US" sz="3500" dirty="0"/>
              <a:t>-Only cash and card payments were considered.</a:t>
            </a:r>
          </a:p>
          <a:p>
            <a:endParaRPr lang="en-US" sz="6600" dirty="0">
              <a:solidFill>
                <a:srgbClr val="FF6600"/>
              </a:solidFill>
            </a:endParaRPr>
          </a:p>
        </p:txBody>
      </p:sp>
    </p:spTree>
    <p:extLst>
      <p:ext uri="{BB962C8B-B14F-4D97-AF65-F5344CB8AC3E}">
        <p14:creationId xmlns:p14="http://schemas.microsoft.com/office/powerpoint/2010/main" val="214435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6999"/>
            <a:ext cx="6858002" cy="12192000"/>
          </a:xfrm>
          <a:solidFill>
            <a:srgbClr val="3B3B3B"/>
          </a:solidFill>
        </p:spPr>
        <p:txBody>
          <a:bodyPr vert="vert270" anchor="t" anchorCtr="0">
            <a:normAutofit/>
          </a:bodyPr>
          <a:lstStyle/>
          <a:p>
            <a:br>
              <a:rPr lang="en-US" sz="8800" b="1" dirty="0">
                <a:solidFill>
                  <a:srgbClr val="FF6600"/>
                </a:solidFill>
              </a:rPr>
            </a:br>
            <a:br>
              <a:rPr lang="en-US" sz="8800" b="1" dirty="0">
                <a:solidFill>
                  <a:srgbClr val="FF6600"/>
                </a:solidFill>
              </a:rPr>
            </a:br>
            <a:r>
              <a:rPr lang="en-US" sz="8800" b="1" dirty="0">
                <a:solidFill>
                  <a:srgbClr val="FF6600"/>
                </a:solidFill>
              </a:rPr>
              <a:t>EDA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 name="Picture 9">
            <a:extLst>
              <a:ext uri="{FF2B5EF4-FFF2-40B4-BE49-F238E27FC236}">
                <a16:creationId xmlns:a16="http://schemas.microsoft.com/office/drawing/2014/main" id="{0C270883-E06E-A54B-C7E8-0D863C21B67F}"/>
              </a:ext>
            </a:extLst>
          </p:cNvPr>
          <p:cNvPicPr>
            <a:picLocks noChangeAspect="1"/>
          </p:cNvPicPr>
          <p:nvPr/>
        </p:nvPicPr>
        <p:blipFill rotWithShape="1">
          <a:blip r:embed="rId3">
            <a:alphaModFix amt="26000"/>
            <a:extLst>
              <a:ext uri="{28A0092B-C50C-407E-A947-70E740481C1C}">
                <a14:useLocalDpi xmlns:a14="http://schemas.microsoft.com/office/drawing/2010/main" val="0"/>
              </a:ext>
            </a:extLst>
          </a:blip>
          <a:srcRect/>
          <a:stretch/>
        </p:blipFill>
        <p:spPr>
          <a:xfrm>
            <a:off x="4751512" y="3773922"/>
            <a:ext cx="2056054" cy="2056054"/>
          </a:xfrm>
          <a:prstGeom prst="rect">
            <a:avLst/>
          </a:prstGeom>
        </p:spPr>
      </p:pic>
    </p:spTree>
    <p:extLst>
      <p:ext uri="{BB962C8B-B14F-4D97-AF65-F5344CB8AC3E}">
        <p14:creationId xmlns:p14="http://schemas.microsoft.com/office/powerpoint/2010/main" val="66917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Analysis of Seasonality in Number of Customers by Company (Monthly):</a:t>
            </a:r>
            <a:br>
              <a:rPr lang="en-US" sz="2000" b="1" dirty="0">
                <a:solidFill>
                  <a:srgbClr val="FF6600"/>
                </a:solidFill>
              </a:rPr>
            </a:br>
            <a:r>
              <a:rPr lang="en-US" sz="2000" b="1" dirty="0">
                <a:solidFill>
                  <a:srgbClr val="FF6600"/>
                </a:solidFill>
              </a:rPr>
              <a:t>_______</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600" b="1" dirty="0">
                <a:solidFill>
                  <a:schemeClr val="bg1">
                    <a:lumMod val="95000"/>
                  </a:schemeClr>
                </a:solidFill>
              </a:rPr>
              <a:t>Consistent Seasonal Pattern:</a:t>
            </a:r>
            <a:r>
              <a:rPr lang="en-US" sz="1600" dirty="0">
                <a:solidFill>
                  <a:schemeClr val="bg1">
                    <a:lumMod val="95000"/>
                  </a:schemeClr>
                </a:solidFill>
              </a:rPr>
              <a:t> Both Pink Cab and Yellow Cab exhibit a clear seasonal pattern in the number of customers throughout the year.</a:t>
            </a:r>
          </a:p>
          <a:p>
            <a:pPr algn="l"/>
            <a:r>
              <a:rPr lang="en-US" sz="1600" b="1" dirty="0">
                <a:solidFill>
                  <a:schemeClr val="bg1">
                    <a:lumMod val="95000"/>
                  </a:schemeClr>
                </a:solidFill>
              </a:rPr>
              <a:t>Peak in Q4:</a:t>
            </a:r>
            <a:r>
              <a:rPr lang="en-US" sz="1600" dirty="0">
                <a:solidFill>
                  <a:schemeClr val="bg1">
                    <a:lumMod val="95000"/>
                  </a:schemeClr>
                </a:solidFill>
              </a:rPr>
              <a:t> The number of customers peaks around the fourth quarter (October-December) for both companies. This suggests increased demand during the holiday season or year-end festivities.</a:t>
            </a:r>
          </a:p>
          <a:p>
            <a:pPr algn="l"/>
            <a:r>
              <a:rPr lang="en-US" sz="1600" b="1" dirty="0">
                <a:solidFill>
                  <a:schemeClr val="bg1">
                    <a:lumMod val="95000"/>
                  </a:schemeClr>
                </a:solidFill>
              </a:rPr>
              <a:t>Trough in Q2:</a:t>
            </a:r>
            <a:r>
              <a:rPr lang="en-US" sz="1600" dirty="0">
                <a:solidFill>
                  <a:schemeClr val="bg1">
                    <a:lumMod val="95000"/>
                  </a:schemeClr>
                </a:solidFill>
              </a:rPr>
              <a:t> Both companies experience a dip in customer numbers during the second quarter (April-June). This could be attributed to factors like summer vacations or lower overall activity levels.</a:t>
            </a:r>
          </a:p>
          <a:p>
            <a:pPr algn="l"/>
            <a:r>
              <a:rPr lang="en-US" sz="1600" b="1" dirty="0">
                <a:solidFill>
                  <a:schemeClr val="bg1">
                    <a:lumMod val="95000"/>
                  </a:schemeClr>
                </a:solidFill>
              </a:rPr>
              <a:t>Relative Performance:</a:t>
            </a:r>
            <a:r>
              <a:rPr lang="en-US" sz="1600" dirty="0">
                <a:solidFill>
                  <a:schemeClr val="bg1">
                    <a:lumMod val="95000"/>
                  </a:schemeClr>
                </a:solidFill>
              </a:rPr>
              <a:t> While both companies follow a similar seasonal trend, Yellow Cab consistently has a higher number of customers compared to Pink Cab throughout the year.</a:t>
            </a:r>
            <a:endParaRPr lang="en-US" sz="1800" dirty="0">
              <a:solidFill>
                <a:schemeClr val="bg1">
                  <a:lumMod val="95000"/>
                </a:schemeClr>
              </a:solidFill>
            </a:endParaRPr>
          </a:p>
        </p:txBody>
      </p:sp>
      <p:pic>
        <p:nvPicPr>
          <p:cNvPr id="5" name="Picture 4">
            <a:extLst>
              <a:ext uri="{FF2B5EF4-FFF2-40B4-BE49-F238E27FC236}">
                <a16:creationId xmlns:a16="http://schemas.microsoft.com/office/drawing/2014/main" id="{D2BFBE4B-FCBD-CFAD-E994-5BDCC528A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737" y="1431162"/>
            <a:ext cx="7841951" cy="4298307"/>
          </a:xfrm>
          <a:prstGeom prst="rect">
            <a:avLst/>
          </a:prstGeom>
        </p:spPr>
      </p:pic>
    </p:spTree>
    <p:extLst>
      <p:ext uri="{BB962C8B-B14F-4D97-AF65-F5344CB8AC3E}">
        <p14:creationId xmlns:p14="http://schemas.microsoft.com/office/powerpoint/2010/main" val="55590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Analysis of Seasonality in Number of Customers by Company (Yearly):</a:t>
            </a:r>
            <a:br>
              <a:rPr lang="en-US" sz="2000" b="1" dirty="0">
                <a:solidFill>
                  <a:srgbClr val="FF6600"/>
                </a:solidFill>
              </a:rPr>
            </a:br>
            <a:r>
              <a:rPr lang="en-US" sz="2000" b="1" dirty="0">
                <a:solidFill>
                  <a:srgbClr val="FF6600"/>
                </a:solidFill>
              </a:rPr>
              <a:t>_______</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lnSpcReduction="10000"/>
          </a:bodyPr>
          <a:lstStyle/>
          <a:p>
            <a:pPr algn="l"/>
            <a:r>
              <a:rPr lang="en-US" sz="1800" b="1" dirty="0">
                <a:solidFill>
                  <a:schemeClr val="bg1">
                    <a:lumMod val="95000"/>
                  </a:schemeClr>
                </a:solidFill>
              </a:rPr>
              <a:t>Consistent Seasonality:</a:t>
            </a:r>
            <a:r>
              <a:rPr lang="en-US" sz="1800" dirty="0">
                <a:solidFill>
                  <a:schemeClr val="bg1">
                    <a:lumMod val="95000"/>
                  </a:schemeClr>
                </a:solidFill>
              </a:rPr>
              <a:t> Both Pink Cab and Yellow Cab exhibit a clear yearly seasonal trend in the number of customers.</a:t>
            </a:r>
          </a:p>
          <a:p>
            <a:pPr algn="l"/>
            <a:r>
              <a:rPr lang="en-US" sz="1800" b="1" dirty="0">
                <a:solidFill>
                  <a:schemeClr val="bg1">
                    <a:lumMod val="95000"/>
                  </a:schemeClr>
                </a:solidFill>
              </a:rPr>
              <a:t>Yellow Cab Dominance:</a:t>
            </a:r>
            <a:r>
              <a:rPr lang="en-US" sz="1800" dirty="0">
                <a:solidFill>
                  <a:schemeClr val="bg1">
                    <a:lumMod val="95000"/>
                  </a:schemeClr>
                </a:solidFill>
              </a:rPr>
              <a:t> Throughout the observed years, Yellow Cab consistently maintains a higher number of customers compared to Pink Cab.</a:t>
            </a:r>
          </a:p>
          <a:p>
            <a:pPr algn="l"/>
            <a:r>
              <a:rPr lang="en-US" sz="1800" b="1" dirty="0">
                <a:solidFill>
                  <a:schemeClr val="bg1">
                    <a:lumMod val="95000"/>
                  </a:schemeClr>
                </a:solidFill>
              </a:rPr>
              <a:t>Slight Decline:</a:t>
            </a:r>
            <a:r>
              <a:rPr lang="en-US" sz="1800" dirty="0">
                <a:solidFill>
                  <a:schemeClr val="bg1">
                    <a:lumMod val="95000"/>
                  </a:schemeClr>
                </a:solidFill>
              </a:rPr>
              <a:t> There seems to be a slight downward trend in the number of customers for both companies over the years, though it's not very pronounced.</a:t>
            </a:r>
          </a:p>
          <a:p>
            <a:pPr algn="l"/>
            <a:r>
              <a:rPr lang="en-US" sz="1800" b="1" dirty="0">
                <a:solidFill>
                  <a:schemeClr val="bg1">
                    <a:lumMod val="95000"/>
                  </a:schemeClr>
                </a:solidFill>
              </a:rPr>
              <a:t>Similar Fluctuations:</a:t>
            </a:r>
            <a:r>
              <a:rPr lang="en-US" sz="1800" dirty="0">
                <a:solidFill>
                  <a:schemeClr val="bg1">
                    <a:lumMod val="95000"/>
                  </a:schemeClr>
                </a:solidFill>
              </a:rPr>
              <a:t> Both companies experience similar fluctuations in customer numbers from year to year, suggesting they might be influenced by the same external factors.</a:t>
            </a:r>
            <a:endParaRPr lang="en-US" sz="2800" dirty="0">
              <a:solidFill>
                <a:schemeClr val="bg1">
                  <a:lumMod val="95000"/>
                </a:schemeClr>
              </a:solidFill>
            </a:endParaRPr>
          </a:p>
        </p:txBody>
      </p:sp>
      <p:pic>
        <p:nvPicPr>
          <p:cNvPr id="7" name="Picture 6">
            <a:extLst>
              <a:ext uri="{FF2B5EF4-FFF2-40B4-BE49-F238E27FC236}">
                <a16:creationId xmlns:a16="http://schemas.microsoft.com/office/drawing/2014/main" id="{0223BAEC-6458-BEAE-0795-7F4ED1EF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1298907"/>
            <a:ext cx="7772400" cy="4260185"/>
          </a:xfrm>
          <a:prstGeom prst="rect">
            <a:avLst/>
          </a:prstGeom>
        </p:spPr>
      </p:pic>
    </p:spTree>
    <p:extLst>
      <p:ext uri="{BB962C8B-B14F-4D97-AF65-F5344CB8AC3E}">
        <p14:creationId xmlns:p14="http://schemas.microsoft.com/office/powerpoint/2010/main" val="40362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Total Number of Rides by Company and Year</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lnSpcReduction="10000"/>
          </a:bodyPr>
          <a:lstStyle/>
          <a:p>
            <a:pPr algn="l"/>
            <a:r>
              <a:rPr lang="en-US" sz="1800" b="1" dirty="0">
                <a:solidFill>
                  <a:schemeClr val="bg1">
                    <a:lumMod val="95000"/>
                  </a:schemeClr>
                </a:solidFill>
              </a:rPr>
              <a:t>Consistent Seasonality: </a:t>
            </a:r>
            <a:r>
              <a:rPr lang="en-US" sz="1800" dirty="0">
                <a:solidFill>
                  <a:schemeClr val="bg1">
                    <a:lumMod val="95000"/>
                  </a:schemeClr>
                </a:solidFill>
              </a:rPr>
              <a:t>Both Pink Cab and Yellow Cab exhibit a clear yearly seasonal trend in the number of customers.</a:t>
            </a:r>
          </a:p>
          <a:p>
            <a:pPr algn="l"/>
            <a:r>
              <a:rPr lang="en-US" sz="1800" b="1" dirty="0">
                <a:solidFill>
                  <a:schemeClr val="bg1">
                    <a:lumMod val="95000"/>
                  </a:schemeClr>
                </a:solidFill>
              </a:rPr>
              <a:t>Yellow Cab Dominance: </a:t>
            </a:r>
            <a:r>
              <a:rPr lang="en-US" sz="1800" dirty="0">
                <a:solidFill>
                  <a:schemeClr val="bg1">
                    <a:lumMod val="95000"/>
                  </a:schemeClr>
                </a:solidFill>
              </a:rPr>
              <a:t>Throughout the observed years, Yellow Cab consistently maintains a higher number of customers compared to Pink Cab</a:t>
            </a:r>
          </a:p>
          <a:p>
            <a:pPr algn="l"/>
            <a:r>
              <a:rPr lang="en-US" sz="1800" b="1" dirty="0">
                <a:solidFill>
                  <a:schemeClr val="bg1">
                    <a:lumMod val="95000"/>
                  </a:schemeClr>
                </a:solidFill>
              </a:rPr>
              <a:t>Slight Decline: </a:t>
            </a:r>
            <a:r>
              <a:rPr lang="en-US" sz="1800" dirty="0">
                <a:solidFill>
                  <a:schemeClr val="bg1">
                    <a:lumMod val="95000"/>
                  </a:schemeClr>
                </a:solidFill>
              </a:rPr>
              <a:t>There seems to be a slight downward trend in the number of customers for both companies over the years, though it's not very pronounced.</a:t>
            </a:r>
          </a:p>
          <a:p>
            <a:pPr algn="l"/>
            <a:r>
              <a:rPr lang="en-US" sz="1800" b="1" dirty="0">
                <a:solidFill>
                  <a:schemeClr val="bg1">
                    <a:lumMod val="95000"/>
                  </a:schemeClr>
                </a:solidFill>
              </a:rPr>
              <a:t>Similar Fluctuations: </a:t>
            </a:r>
            <a:r>
              <a:rPr lang="en-US" sz="1800" dirty="0">
                <a:solidFill>
                  <a:schemeClr val="bg1">
                    <a:lumMod val="95000"/>
                  </a:schemeClr>
                </a:solidFill>
              </a:rPr>
              <a:t>Both companies experience similar fluctuations in customer numbers from year to year, suggesting they might be influenced by the same external factors.</a:t>
            </a:r>
            <a:endParaRPr lang="en-US" sz="2800" dirty="0">
              <a:solidFill>
                <a:schemeClr val="bg1">
                  <a:lumMod val="95000"/>
                </a:schemeClr>
              </a:solidFill>
            </a:endParaRPr>
          </a:p>
        </p:txBody>
      </p:sp>
      <p:pic>
        <p:nvPicPr>
          <p:cNvPr id="5" name="Picture 4">
            <a:extLst>
              <a:ext uri="{FF2B5EF4-FFF2-40B4-BE49-F238E27FC236}">
                <a16:creationId xmlns:a16="http://schemas.microsoft.com/office/drawing/2014/main" id="{CB881367-6F2F-F8B1-4A13-AB6F40C28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4287" y="945623"/>
            <a:ext cx="7772400" cy="4966753"/>
          </a:xfrm>
          <a:prstGeom prst="rect">
            <a:avLst/>
          </a:prstGeom>
        </p:spPr>
      </p:pic>
    </p:spTree>
    <p:extLst>
      <p:ext uri="{BB962C8B-B14F-4D97-AF65-F5344CB8AC3E}">
        <p14:creationId xmlns:p14="http://schemas.microsoft.com/office/powerpoint/2010/main" val="53723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000" b="1" dirty="0">
                <a:solidFill>
                  <a:srgbClr val="FF6600"/>
                </a:solidFill>
              </a:rPr>
              <a:t>Age Group Preference for Each Company</a:t>
            </a:r>
            <a:br>
              <a:rPr lang="en-US" sz="2000" b="1" dirty="0">
                <a:solidFill>
                  <a:srgbClr val="FF6600"/>
                </a:solidFill>
              </a:rPr>
            </a:br>
            <a:r>
              <a:rPr lang="en-US" sz="2000" b="1" dirty="0">
                <a:solidFill>
                  <a:srgbClr val="FF6600"/>
                </a:solidFill>
              </a:rPr>
              <a:t>_______</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algn="l"/>
            <a:r>
              <a:rPr lang="en-US" sz="1800" b="1" dirty="0">
                <a:solidFill>
                  <a:schemeClr val="bg1">
                    <a:lumMod val="95000"/>
                  </a:schemeClr>
                </a:solidFill>
              </a:rPr>
              <a:t>Consistent Preference:</a:t>
            </a:r>
            <a:r>
              <a:rPr lang="en-US" sz="1800" dirty="0">
                <a:solidFill>
                  <a:schemeClr val="bg1">
                    <a:lumMod val="95000"/>
                  </a:schemeClr>
                </a:solidFill>
              </a:rPr>
              <a:t> Both companies have a relatively consistent user base across all age groups.</a:t>
            </a:r>
          </a:p>
          <a:p>
            <a:pPr algn="l"/>
            <a:r>
              <a:rPr lang="en-US" sz="1800" b="1" dirty="0">
                <a:solidFill>
                  <a:schemeClr val="bg1">
                    <a:lumMod val="95000"/>
                  </a:schemeClr>
                </a:solidFill>
              </a:rPr>
              <a:t>Slight Decline:</a:t>
            </a:r>
            <a:r>
              <a:rPr lang="en-US" sz="1800" dirty="0">
                <a:solidFill>
                  <a:schemeClr val="bg1">
                    <a:lumMod val="95000"/>
                  </a:schemeClr>
                </a:solidFill>
              </a:rPr>
              <a:t> There is a slight decline in the number of users for both companies as age increases.</a:t>
            </a:r>
          </a:p>
          <a:p>
            <a:pPr algn="l"/>
            <a:r>
              <a:rPr lang="en-US" sz="1800" b="1" dirty="0">
                <a:solidFill>
                  <a:schemeClr val="bg1">
                    <a:lumMod val="95000"/>
                  </a:schemeClr>
                </a:solidFill>
              </a:rPr>
              <a:t>Yellow Cab Dominance:</a:t>
            </a:r>
            <a:r>
              <a:rPr lang="en-US" sz="1800" dirty="0">
                <a:solidFill>
                  <a:schemeClr val="bg1">
                    <a:lumMod val="95000"/>
                  </a:schemeClr>
                </a:solidFill>
              </a:rPr>
              <a:t> Yellow Cab maintains a larger user base compared to Pink Cab across all age groups.</a:t>
            </a:r>
          </a:p>
        </p:txBody>
      </p:sp>
      <p:pic>
        <p:nvPicPr>
          <p:cNvPr id="5" name="Picture 4">
            <a:extLst>
              <a:ext uri="{FF2B5EF4-FFF2-40B4-BE49-F238E27FC236}">
                <a16:creationId xmlns:a16="http://schemas.microsoft.com/office/drawing/2014/main" id="{6CD452C0-6A83-9452-D379-F212D8C9E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1176518"/>
            <a:ext cx="7772400" cy="4184319"/>
          </a:xfrm>
          <a:prstGeom prst="rect">
            <a:avLst/>
          </a:prstGeom>
        </p:spPr>
      </p:pic>
    </p:spTree>
    <p:extLst>
      <p:ext uri="{BB962C8B-B14F-4D97-AF65-F5344CB8AC3E}">
        <p14:creationId xmlns:p14="http://schemas.microsoft.com/office/powerpoint/2010/main" val="7670614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76</TotalTime>
  <Words>1491</Words>
  <Application>Microsoft Macintosh PowerPoint</Application>
  <PresentationFormat>Widescreen</PresentationFormat>
  <Paragraphs>109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Roboto</vt:lpstr>
      <vt:lpstr>Office Theme</vt:lpstr>
      <vt:lpstr>PowerPoint Presentation</vt:lpstr>
      <vt:lpstr>   Agenda</vt:lpstr>
      <vt:lpstr>    Executive Summary</vt:lpstr>
      <vt:lpstr>    Approach</vt:lpstr>
      <vt:lpstr>  EDA Analysis</vt:lpstr>
      <vt:lpstr>Analysis of Seasonality in Number of Customers by Company (Monthly): _______</vt:lpstr>
      <vt:lpstr>Analysis of Seasonality in Number of Customers by Company (Yearly): _______</vt:lpstr>
      <vt:lpstr>Total Number of Rides by Company and Year _______</vt:lpstr>
      <vt:lpstr>Age Group Preference for Each Company _______</vt:lpstr>
      <vt:lpstr>Income Level and Cab Usage by Company _______</vt:lpstr>
      <vt:lpstr>Gender Preference for Each Company _______</vt:lpstr>
      <vt:lpstr>Impact of Distance on Profit by Company _______</vt:lpstr>
      <vt:lpstr>Total Profit by Company _______</vt:lpstr>
      <vt:lpstr>Total Transactions by Payment Mode and Company _______</vt:lpstr>
      <vt:lpstr>Number of Customers in Cities by Company _______</vt:lpstr>
      <vt:lpstr>Profit Margin by Company _______</vt:lpstr>
      <vt:lpstr>  Hypothesis Test</vt:lpstr>
      <vt:lpstr> Hypothesis 1: Average Profit Margin Comparison  Hypothesis: The average profit margin of Yellow Cab is higher than that of Pink Cab. </vt:lpstr>
      <vt:lpstr>  Hypothesis 2: Weekdays vs. Weekends Usage  Hypothesis: There is a significant difference in the number of rides between weekdays and weekends for both Pink Cab and Yellow Cab.</vt:lpstr>
      <vt:lpstr>  Hypothesis 3: Income Level and Cab Usage  Hypothesis: Customers with higher incomes tend to use Yellow Cab more frequently than Pink Cab.  </vt:lpstr>
      <vt:lpstr> Hypothesis 4: Age Group Preferences  Hypothesis: There are age group preferences that differ significantly between Pink Cab and Yellow Cab.  </vt:lpstr>
      <vt:lpstr>  Hypothesis 5: Effect of Population Density on Usage  Hypothesis: There is a correlation between population density in cities and the number of rides for Yellow Cab. </vt:lpstr>
      <vt:lpstr>    Recommendation</vt:lpstr>
      <vt:lpstr>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Munirah Alfehaid</dc:creator>
  <cp:lastModifiedBy>Munirah Alfehaid</cp:lastModifiedBy>
  <cp:revision>10</cp:revision>
  <dcterms:created xsi:type="dcterms:W3CDTF">2024-07-15T22:36:38Z</dcterms:created>
  <dcterms:modified xsi:type="dcterms:W3CDTF">2024-07-15T23:54:54Z</dcterms:modified>
</cp:coreProperties>
</file>