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9" r:id="rId3"/>
    <p:sldId id="277" r:id="rId4"/>
    <p:sldId id="301" r:id="rId5"/>
    <p:sldId id="302" r:id="rId6"/>
    <p:sldId id="303" r:id="rId7"/>
    <p:sldId id="304" r:id="rId8"/>
    <p:sldId id="278" r:id="rId9"/>
    <p:sldId id="282" r:id="rId10"/>
    <p:sldId id="284" r:id="rId11"/>
    <p:sldId id="300" r:id="rId12"/>
    <p:sldId id="268" r:id="rId13"/>
    <p:sldId id="294" r:id="rId14"/>
    <p:sldId id="295" r:id="rId15"/>
    <p:sldId id="281" r:id="rId16"/>
    <p:sldId id="293" r:id="rId17"/>
    <p:sldId id="29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5952"/>
  </p:normalViewPr>
  <p:slideViewPr>
    <p:cSldViewPr snapToGrid="0">
      <p:cViewPr varScale="1">
        <p:scale>
          <a:sx n="115" d="100"/>
          <a:sy n="115" d="100"/>
        </p:scale>
        <p:origin x="47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6B80D-66AC-F849-9BF4-135C12D3A36E}" type="doc">
      <dgm:prSet loTypeId="urn:microsoft.com/office/officeart/2009/3/layout/SubStepProcess" loCatId="cycle" qsTypeId="urn:microsoft.com/office/officeart/2005/8/quickstyle/simple1" qsCatId="simple" csTypeId="urn:microsoft.com/office/officeart/2005/8/colors/accent2_2" csCatId="accent2"/>
      <dgm:spPr/>
      <dgm:t>
        <a:bodyPr/>
        <a:lstStyle/>
        <a:p>
          <a:endParaRPr lang="en-US"/>
        </a:p>
      </dgm:t>
    </dgm:pt>
    <dgm:pt modelId="{B8B04896-0747-A043-89AA-51DEFE37E244}">
      <dgm:prSet custT="1"/>
      <dgm:spPr/>
      <dgm:t>
        <a:bodyPr/>
        <a:lstStyle/>
        <a:p>
          <a:r>
            <a:rPr lang="en-US" sz="1600" b="0" dirty="0"/>
            <a:t>Target inactive customers to engage them.</a:t>
          </a:r>
          <a:endParaRPr lang="en-SA" sz="1600" b="0" dirty="0"/>
        </a:p>
      </dgm:t>
    </dgm:pt>
    <dgm:pt modelId="{206B908E-BC59-6C48-A248-E7A7F7A1D32D}" type="parTrans" cxnId="{79549174-4F39-AA48-91D2-8714E571DB89}">
      <dgm:prSet/>
      <dgm:spPr/>
      <dgm:t>
        <a:bodyPr/>
        <a:lstStyle/>
        <a:p>
          <a:endParaRPr lang="en-US" sz="4000" b="0"/>
        </a:p>
      </dgm:t>
    </dgm:pt>
    <dgm:pt modelId="{CABF4582-0707-4542-9482-2B4B21B1A7FD}" type="sibTrans" cxnId="{79549174-4F39-AA48-91D2-8714E571DB89}">
      <dgm:prSet/>
      <dgm:spPr/>
      <dgm:t>
        <a:bodyPr/>
        <a:lstStyle/>
        <a:p>
          <a:endParaRPr lang="en-US" sz="4000" b="0"/>
        </a:p>
      </dgm:t>
    </dgm:pt>
    <dgm:pt modelId="{B5C17D6F-2CFA-1F45-AED1-B23AA51A220F}">
      <dgm:prSet custT="1"/>
      <dgm:spPr/>
      <dgm:t>
        <a:bodyPr/>
        <a:lstStyle/>
        <a:p>
          <a:r>
            <a:rPr lang="en-US" sz="1600" b="0" dirty="0"/>
            <a:t>Focus on segments like VIPs or individuals with high income who may be more likely to buy additional products.</a:t>
          </a:r>
          <a:endParaRPr lang="en-SA" sz="1600" b="0" dirty="0"/>
        </a:p>
      </dgm:t>
    </dgm:pt>
    <dgm:pt modelId="{B060F093-FACC-A345-AB26-FE3555D9CFB6}" type="parTrans" cxnId="{D0315458-B76C-5B4D-97BA-7BD71BCAF041}">
      <dgm:prSet/>
      <dgm:spPr/>
      <dgm:t>
        <a:bodyPr/>
        <a:lstStyle/>
        <a:p>
          <a:endParaRPr lang="en-US" sz="4000" b="0"/>
        </a:p>
      </dgm:t>
    </dgm:pt>
    <dgm:pt modelId="{7781940E-8484-DD4A-AFE3-DF0E2722C7A0}" type="sibTrans" cxnId="{D0315458-B76C-5B4D-97BA-7BD71BCAF041}">
      <dgm:prSet/>
      <dgm:spPr/>
      <dgm:t>
        <a:bodyPr/>
        <a:lstStyle/>
        <a:p>
          <a:pPr rtl="0"/>
          <a:endParaRPr lang="en-US" sz="4000" b="0"/>
        </a:p>
      </dgm:t>
    </dgm:pt>
    <dgm:pt modelId="{4CF10F08-47DC-154D-BAB7-91A1A977E3F5}">
      <dgm:prSet custT="1"/>
      <dgm:spPr/>
      <dgm:t>
        <a:bodyPr/>
        <a:lstStyle/>
        <a:p>
          <a:r>
            <a:rPr lang="en-US" sz="1600" b="0"/>
            <a:t>Design specific campaigns for underrepresented segments.</a:t>
          </a:r>
          <a:endParaRPr lang="en-SA" sz="1600" b="0"/>
        </a:p>
      </dgm:t>
    </dgm:pt>
    <dgm:pt modelId="{22C36B02-AF30-7C46-9BF1-CD9469759354}" type="parTrans" cxnId="{BDE952B1-4F10-D843-89FA-94E4AC766C9B}">
      <dgm:prSet/>
      <dgm:spPr/>
      <dgm:t>
        <a:bodyPr/>
        <a:lstStyle/>
        <a:p>
          <a:endParaRPr lang="en-US" sz="4000" b="0"/>
        </a:p>
      </dgm:t>
    </dgm:pt>
    <dgm:pt modelId="{82A85D04-CEC6-A244-87FB-D062D7B2D2AB}" type="sibTrans" cxnId="{BDE952B1-4F10-D843-89FA-94E4AC766C9B}">
      <dgm:prSet/>
      <dgm:spPr/>
      <dgm:t>
        <a:bodyPr/>
        <a:lstStyle/>
        <a:p>
          <a:endParaRPr lang="en-US" sz="4000" b="0"/>
        </a:p>
      </dgm:t>
    </dgm:pt>
    <dgm:pt modelId="{5F150DC8-8D14-CF49-BD13-906E56B5A951}" type="pres">
      <dgm:prSet presAssocID="{DD56B80D-66AC-F849-9BF4-135C12D3A36E}" presName="Name0" presStyleCnt="0">
        <dgm:presLayoutVars>
          <dgm:chMax val="7"/>
          <dgm:dir/>
          <dgm:animOne val="branch"/>
        </dgm:presLayoutVars>
      </dgm:prSet>
      <dgm:spPr/>
    </dgm:pt>
    <dgm:pt modelId="{8172B8AB-C464-F540-8312-FEA60591E3C5}" type="pres">
      <dgm:prSet presAssocID="{B8B04896-0747-A043-89AA-51DEFE37E244}" presName="parTx1" presStyleLbl="node1" presStyleIdx="0" presStyleCnt="3"/>
      <dgm:spPr/>
    </dgm:pt>
    <dgm:pt modelId="{4F15D96D-B6AC-0C4D-8EBA-48CB72150D3C}" type="pres">
      <dgm:prSet presAssocID="{B5C17D6F-2CFA-1F45-AED1-B23AA51A220F}" presName="parTx2" presStyleLbl="node1" presStyleIdx="1" presStyleCnt="3"/>
      <dgm:spPr/>
    </dgm:pt>
    <dgm:pt modelId="{D9707EFD-E584-3147-A866-387B65EC0C8B}" type="pres">
      <dgm:prSet presAssocID="{4CF10F08-47DC-154D-BAB7-91A1A977E3F5}" presName="parTx3" presStyleLbl="node1" presStyleIdx="2" presStyleCnt="3"/>
      <dgm:spPr/>
    </dgm:pt>
  </dgm:ptLst>
  <dgm:cxnLst>
    <dgm:cxn modelId="{CCB84131-BB94-0346-9EEF-999ED8835713}" type="presOf" srcId="{4CF10F08-47DC-154D-BAB7-91A1A977E3F5}" destId="{D9707EFD-E584-3147-A866-387B65EC0C8B}" srcOrd="0" destOrd="0" presId="urn:microsoft.com/office/officeart/2009/3/layout/SubStepProcess"/>
    <dgm:cxn modelId="{5CDF4333-613C-AE4F-A1E0-40A41D20C180}" type="presOf" srcId="{B5C17D6F-2CFA-1F45-AED1-B23AA51A220F}" destId="{4F15D96D-B6AC-0C4D-8EBA-48CB72150D3C}" srcOrd="0" destOrd="0" presId="urn:microsoft.com/office/officeart/2009/3/layout/SubStepProcess"/>
    <dgm:cxn modelId="{D0315458-B76C-5B4D-97BA-7BD71BCAF041}" srcId="{DD56B80D-66AC-F849-9BF4-135C12D3A36E}" destId="{B5C17D6F-2CFA-1F45-AED1-B23AA51A220F}" srcOrd="1" destOrd="0" parTransId="{B060F093-FACC-A345-AB26-FE3555D9CFB6}" sibTransId="{7781940E-8484-DD4A-AFE3-DF0E2722C7A0}"/>
    <dgm:cxn modelId="{79549174-4F39-AA48-91D2-8714E571DB89}" srcId="{DD56B80D-66AC-F849-9BF4-135C12D3A36E}" destId="{B8B04896-0747-A043-89AA-51DEFE37E244}" srcOrd="0" destOrd="0" parTransId="{206B908E-BC59-6C48-A248-E7A7F7A1D32D}" sibTransId="{CABF4582-0707-4542-9482-2B4B21B1A7FD}"/>
    <dgm:cxn modelId="{F1DFAA9D-B7F6-2F48-9D60-2FA99FF32BAD}" type="presOf" srcId="{B8B04896-0747-A043-89AA-51DEFE37E244}" destId="{8172B8AB-C464-F540-8312-FEA60591E3C5}" srcOrd="0" destOrd="0" presId="urn:microsoft.com/office/officeart/2009/3/layout/SubStepProcess"/>
    <dgm:cxn modelId="{BDE952B1-4F10-D843-89FA-94E4AC766C9B}" srcId="{DD56B80D-66AC-F849-9BF4-135C12D3A36E}" destId="{4CF10F08-47DC-154D-BAB7-91A1A977E3F5}" srcOrd="2" destOrd="0" parTransId="{22C36B02-AF30-7C46-9BF1-CD9469759354}" sibTransId="{82A85D04-CEC6-A244-87FB-D062D7B2D2AB}"/>
    <dgm:cxn modelId="{598051CD-CCBA-AE43-8CDA-282A51FA14FB}" type="presOf" srcId="{DD56B80D-66AC-F849-9BF4-135C12D3A36E}" destId="{5F150DC8-8D14-CF49-BD13-906E56B5A951}" srcOrd="0" destOrd="0" presId="urn:microsoft.com/office/officeart/2009/3/layout/SubStepProcess"/>
    <dgm:cxn modelId="{7B16EFB3-9C89-3545-8A6C-89601A31D031}" type="presParOf" srcId="{5F150DC8-8D14-CF49-BD13-906E56B5A951}" destId="{8172B8AB-C464-F540-8312-FEA60591E3C5}" srcOrd="0" destOrd="0" presId="urn:microsoft.com/office/officeart/2009/3/layout/SubStepProcess"/>
    <dgm:cxn modelId="{713BDAE9-8A35-2240-A3AD-0818DCA9562A}" type="presParOf" srcId="{5F150DC8-8D14-CF49-BD13-906E56B5A951}" destId="{4F15D96D-B6AC-0C4D-8EBA-48CB72150D3C}" srcOrd="1" destOrd="0" presId="urn:microsoft.com/office/officeart/2009/3/layout/SubStepProcess"/>
    <dgm:cxn modelId="{E033B319-31AA-7C41-B77D-5DAC5E3073EF}" type="presParOf" srcId="{5F150DC8-8D14-CF49-BD13-906E56B5A951}" destId="{D9707EFD-E584-3147-A866-387B65EC0C8B}"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2B8AB-C464-F540-8312-FEA60591E3C5}">
      <dsp:nvSpPr>
        <dsp:cNvPr id="0" name=""/>
        <dsp:cNvSpPr/>
      </dsp:nvSpPr>
      <dsp:spPr>
        <a:xfrm>
          <a:off x="3614" y="1729946"/>
          <a:ext cx="2465368" cy="24653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kern="1200" dirty="0"/>
            <a:t>Target inactive customers to engage them.</a:t>
          </a:r>
          <a:endParaRPr lang="en-SA" sz="1600" b="0" kern="1200" dirty="0"/>
        </a:p>
      </dsp:txBody>
      <dsp:txXfrm>
        <a:off x="364659" y="2090991"/>
        <a:ext cx="1743278" cy="1743278"/>
      </dsp:txXfrm>
    </dsp:sp>
    <dsp:sp modelId="{4F15D96D-B6AC-0C4D-8EBA-48CB72150D3C}">
      <dsp:nvSpPr>
        <dsp:cNvPr id="0" name=""/>
        <dsp:cNvSpPr/>
      </dsp:nvSpPr>
      <dsp:spPr>
        <a:xfrm>
          <a:off x="2468983" y="1729946"/>
          <a:ext cx="2465368" cy="24653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kern="1200" dirty="0"/>
            <a:t>Focus on segments like VIPs or individuals with high income who may be more likely to buy additional products.</a:t>
          </a:r>
          <a:endParaRPr lang="en-SA" sz="1600" b="0" kern="1200" dirty="0"/>
        </a:p>
      </dsp:txBody>
      <dsp:txXfrm>
        <a:off x="2830028" y="2090991"/>
        <a:ext cx="1743278" cy="1743278"/>
      </dsp:txXfrm>
    </dsp:sp>
    <dsp:sp modelId="{D9707EFD-E584-3147-A866-387B65EC0C8B}">
      <dsp:nvSpPr>
        <dsp:cNvPr id="0" name=""/>
        <dsp:cNvSpPr/>
      </dsp:nvSpPr>
      <dsp:spPr>
        <a:xfrm>
          <a:off x="4934351" y="1729946"/>
          <a:ext cx="2465368" cy="246536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0" kern="1200"/>
            <a:t>Design specific campaigns for underrepresented segments.</a:t>
          </a:r>
          <a:endParaRPr lang="en-SA" sz="1600" b="0" kern="1200"/>
        </a:p>
      </dsp:txBody>
      <dsp:txXfrm>
        <a:off x="5295396" y="2090991"/>
        <a:ext cx="1743278" cy="1743278"/>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9/28/24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235026" y="3625249"/>
            <a:ext cx="7058141" cy="2862322"/>
          </a:xfrm>
          <a:prstGeom prst="rect">
            <a:avLst/>
          </a:prstGeom>
          <a:solidFill>
            <a:srgbClr val="3B3B3B"/>
          </a:solidFill>
        </p:spPr>
        <p:txBody>
          <a:bodyPr wrap="square" rtlCol="0">
            <a:spAutoFit/>
          </a:bodyPr>
          <a:lstStyle/>
          <a:p>
            <a:r>
              <a:rPr lang="en-SA" sz="3600" b="1" dirty="0">
                <a:solidFill>
                  <a:srgbClr val="FF6600"/>
                </a:solidFill>
                <a:effectLst/>
                <a:ea typeface="Times New Roman" panose="02020603050405020304" pitchFamily="18" charset="0"/>
                <a:cs typeface="Times New Roman" panose="02020603050405020304" pitchFamily="18" charset="0"/>
              </a:rPr>
              <a:t>Group Name:</a:t>
            </a:r>
            <a:r>
              <a:rPr lang="en-SA" sz="3600" dirty="0">
                <a:solidFill>
                  <a:srgbClr val="FF6600"/>
                </a:solidFill>
                <a:effectLst/>
                <a:ea typeface="Times New Roman" panose="02020603050405020304" pitchFamily="18" charset="0"/>
                <a:cs typeface="Times New Roman" panose="02020603050405020304" pitchFamily="18" charset="0"/>
              </a:rPr>
              <a:t> </a:t>
            </a:r>
            <a:r>
              <a:rPr lang="en-SA" sz="3600" dirty="0">
                <a:solidFill>
                  <a:schemeClr val="bg1">
                    <a:lumMod val="95000"/>
                  </a:schemeClr>
                </a:solidFill>
                <a:effectLst/>
                <a:ea typeface="Times New Roman" panose="02020603050405020304" pitchFamily="18" charset="0"/>
                <a:cs typeface="Times New Roman" panose="02020603050405020304" pitchFamily="18" charset="0"/>
              </a:rPr>
              <a:t>Solo Analyst</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Name:</a:t>
            </a:r>
            <a:r>
              <a:rPr lang="en-SA" sz="3600" dirty="0">
                <a:solidFill>
                  <a:srgbClr val="FF6600"/>
                </a:solidFill>
                <a:effectLst/>
                <a:ea typeface="Times New Roman" panose="02020603050405020304" pitchFamily="18" charset="0"/>
                <a:cs typeface="Times New Roman" panose="02020603050405020304" pitchFamily="18" charset="0"/>
              </a:rPr>
              <a:t> </a:t>
            </a:r>
            <a:r>
              <a:rPr lang="en-US" sz="3600" dirty="0">
                <a:solidFill>
                  <a:schemeClr val="bg1">
                    <a:lumMod val="95000"/>
                  </a:schemeClr>
                </a:solidFill>
                <a:effectLst/>
                <a:ea typeface="Times New Roman" panose="02020603050405020304" pitchFamily="18" charset="0"/>
                <a:cs typeface="Times New Roman" panose="02020603050405020304" pitchFamily="18" charset="0"/>
              </a:rPr>
              <a:t>Munirah </a:t>
            </a:r>
            <a:r>
              <a:rPr lang="en-US" sz="3600" dirty="0" err="1">
                <a:solidFill>
                  <a:schemeClr val="bg1">
                    <a:lumMod val="95000"/>
                  </a:schemeClr>
                </a:solidFill>
                <a:effectLst/>
                <a:ea typeface="Times New Roman" panose="02020603050405020304" pitchFamily="18" charset="0"/>
                <a:cs typeface="Times New Roman" panose="02020603050405020304" pitchFamily="18" charset="0"/>
              </a:rPr>
              <a:t>Alfehaid</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Email:</a:t>
            </a:r>
            <a:r>
              <a:rPr lang="en-US" sz="3600" dirty="0">
                <a:solidFill>
                  <a:schemeClr val="bg1">
                    <a:lumMod val="95000"/>
                  </a:schemeClr>
                </a:solidFill>
                <a:effectLst/>
                <a:ea typeface="Times New Roman" panose="02020603050405020304" pitchFamily="18" charset="0"/>
                <a:cs typeface="Times New Roman" panose="02020603050405020304" pitchFamily="18" charset="0"/>
              </a:rPr>
              <a:t>munirah9hamad@gmail.com</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Country:</a:t>
            </a:r>
            <a:r>
              <a:rPr lang="en-SA" sz="3600" dirty="0">
                <a:solidFill>
                  <a:srgbClr val="FF6600"/>
                </a:solidFill>
                <a:effectLst/>
                <a:ea typeface="Times New Roman" panose="02020603050405020304" pitchFamily="18" charset="0"/>
                <a:cs typeface="Times New Roman" panose="02020603050405020304" pitchFamily="18" charset="0"/>
              </a:rPr>
              <a:t> </a:t>
            </a:r>
            <a:r>
              <a:rPr lang="en-SA" sz="3600" dirty="0">
                <a:solidFill>
                  <a:schemeClr val="bg1">
                    <a:lumMod val="95000"/>
                  </a:schemeClr>
                </a:solidFill>
                <a:effectLst/>
                <a:ea typeface="Times New Roman" panose="02020603050405020304" pitchFamily="18" charset="0"/>
                <a:cs typeface="Times New Roman" panose="02020603050405020304" pitchFamily="18" charset="0"/>
              </a:rPr>
              <a:t>Saudi Arabia</a:t>
            </a:r>
            <a:endParaRPr lang="en-SA" sz="3600" dirty="0">
              <a:solidFill>
                <a:schemeClr val="bg1">
                  <a:lumMod val="95000"/>
                </a:schemeClr>
              </a:solidFill>
              <a:effectLst/>
              <a:ea typeface="Times New Roman" panose="02020603050405020304" pitchFamily="18" charset="0"/>
            </a:endParaRPr>
          </a:p>
          <a:p>
            <a:r>
              <a:rPr lang="en-SA" sz="3600" b="1" dirty="0">
                <a:solidFill>
                  <a:srgbClr val="FF6600"/>
                </a:solidFill>
                <a:effectLst/>
                <a:ea typeface="Times New Roman" panose="02020603050405020304" pitchFamily="18" charset="0"/>
                <a:cs typeface="Times New Roman" panose="02020603050405020304" pitchFamily="18" charset="0"/>
              </a:rPr>
              <a:t>Specialization:</a:t>
            </a:r>
            <a:r>
              <a:rPr lang="en-SA" sz="3600" dirty="0">
                <a:solidFill>
                  <a:srgbClr val="FF6600"/>
                </a:solidFill>
                <a:effectLst/>
                <a:ea typeface="Times New Roman" panose="02020603050405020304" pitchFamily="18" charset="0"/>
                <a:cs typeface="Times New Roman" panose="02020603050405020304" pitchFamily="18" charset="0"/>
              </a:rPr>
              <a:t> </a:t>
            </a:r>
            <a:r>
              <a:rPr lang="en-SA" sz="3600" dirty="0">
                <a:solidFill>
                  <a:schemeClr val="bg1">
                    <a:lumMod val="95000"/>
                  </a:schemeClr>
                </a:solidFill>
                <a:effectLst/>
                <a:ea typeface="Times New Roman" panose="02020603050405020304" pitchFamily="18" charset="0"/>
                <a:cs typeface="Times New Roman" panose="02020603050405020304" pitchFamily="18" charset="0"/>
              </a:rPr>
              <a:t>Data Analyst</a:t>
            </a:r>
            <a:endParaRPr lang="en-SA" sz="3600" dirty="0">
              <a:solidFill>
                <a:schemeClr val="bg1">
                  <a:lumMod val="95000"/>
                </a:schemeClr>
              </a:solidFill>
              <a:effectLst/>
              <a:ea typeface="Times New Roman" panose="02020603050405020304" pitchFamily="18" charset="0"/>
            </a:endParaRPr>
          </a:p>
        </p:txBody>
      </p:sp>
      <p:sp>
        <p:nvSpPr>
          <p:cNvPr id="2" name="TextBox 1">
            <a:extLst>
              <a:ext uri="{FF2B5EF4-FFF2-40B4-BE49-F238E27FC236}">
                <a16:creationId xmlns:a16="http://schemas.microsoft.com/office/drawing/2014/main" id="{F8C949D7-90D6-566D-86AC-6D3C9A1C379E}"/>
              </a:ext>
            </a:extLst>
          </p:cNvPr>
          <p:cNvSpPr txBox="1"/>
          <p:nvPr/>
        </p:nvSpPr>
        <p:spPr>
          <a:xfrm>
            <a:off x="3665034" y="599231"/>
            <a:ext cx="8402198" cy="769441"/>
          </a:xfrm>
          <a:prstGeom prst="rect">
            <a:avLst/>
          </a:prstGeom>
          <a:noFill/>
        </p:spPr>
        <p:txBody>
          <a:bodyPr wrap="square" rtlCol="0">
            <a:spAutoFit/>
          </a:bodyPr>
          <a:lstStyle/>
          <a:p>
            <a:r>
              <a:rPr lang="en-US" sz="4400" b="1" dirty="0">
                <a:solidFill>
                  <a:srgbClr val="FF6600"/>
                </a:solidFill>
              </a:rPr>
              <a:t>Cross-Selling Recommendations</a:t>
            </a:r>
            <a:endParaRPr lang="en-US" sz="44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3200" b="1" dirty="0">
                <a:solidFill>
                  <a:srgbClr val="FF6600"/>
                </a:solidFill>
                <a:latin typeface="+mn-lt"/>
              </a:rPr>
              <a:t>Customer Activity</a:t>
            </a:r>
            <a:br>
              <a:rPr lang="en-US" sz="3200" b="1" dirty="0">
                <a:solidFill>
                  <a:srgbClr val="FF6600"/>
                </a:solidFill>
                <a:latin typeface="+mn-lt"/>
              </a:rPr>
            </a:br>
            <a:br>
              <a:rPr lang="en-US" sz="2800" b="1" dirty="0">
                <a:solidFill>
                  <a:srgbClr val="FF6600"/>
                </a:solidFill>
                <a:latin typeface="+mn-lt"/>
              </a:rPr>
            </a:br>
            <a:endParaRPr lang="en-US" sz="2800" b="1"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lnSpcReduction="10000"/>
          </a:bodyPr>
          <a:lstStyle/>
          <a:p>
            <a:pPr marL="285750" indent="-285750" algn="l">
              <a:buFont typeface="Arial" panose="020B0604020202020204" pitchFamily="34" charset="0"/>
              <a:buChar char="•"/>
            </a:pPr>
            <a:r>
              <a:rPr lang="en-US" sz="1800" b="1" dirty="0">
                <a:solidFill>
                  <a:schemeClr val="bg1">
                    <a:lumMod val="95000"/>
                  </a:schemeClr>
                </a:solidFill>
              </a:rPr>
              <a:t>Inactive Customers (0.0): There are more inactive customers than active ones, with over 500,000 customers in this category. This could suggest that a large portion of the bank’s customers are no longer using its products or services.</a:t>
            </a:r>
          </a:p>
          <a:p>
            <a:pPr marL="285750" indent="-285750" algn="l">
              <a:buFont typeface="Arial" panose="020B0604020202020204" pitchFamily="34" charset="0"/>
              <a:buChar char="•"/>
            </a:pPr>
            <a:r>
              <a:rPr lang="en-US" sz="1800" b="1" dirty="0">
                <a:solidFill>
                  <a:schemeClr val="bg1">
                    <a:lumMod val="95000"/>
                  </a:schemeClr>
                </a:solidFill>
              </a:rPr>
              <a:t>Active Customers (1.0): Although fewer in number compared to inactive customers, a substantial number (over 400,000) are still actively engaging with the bank.</a:t>
            </a:r>
          </a:p>
          <a:p>
            <a:pPr marL="285750" indent="-285750" algn="l">
              <a:buFont typeface="Arial" panose="020B0604020202020204" pitchFamily="34" charset="0"/>
              <a:buChar char="•"/>
            </a:pPr>
            <a:r>
              <a:rPr lang="en-US" sz="1800" b="1" dirty="0">
                <a:solidFill>
                  <a:schemeClr val="bg1">
                    <a:lumMod val="95000"/>
                  </a:schemeClr>
                </a:solidFill>
              </a:rPr>
              <a:t>This information could be valuable for designing re-engagement strategies aimed at converting inactive customers into active ones, such as offering promotions or customized products to encourage more interactions with the bank.</a:t>
            </a:r>
          </a:p>
        </p:txBody>
      </p:sp>
      <p:pic>
        <p:nvPicPr>
          <p:cNvPr id="7" name="Picture 6">
            <a:extLst>
              <a:ext uri="{FF2B5EF4-FFF2-40B4-BE49-F238E27FC236}">
                <a16:creationId xmlns:a16="http://schemas.microsoft.com/office/drawing/2014/main" id="{2A1B8010-715F-FB7F-28B1-45D4D3AD0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973" y="933450"/>
            <a:ext cx="5092700" cy="4991100"/>
          </a:xfrm>
          <a:prstGeom prst="rect">
            <a:avLst/>
          </a:prstGeom>
        </p:spPr>
      </p:pic>
    </p:spTree>
    <p:extLst>
      <p:ext uri="{BB962C8B-B14F-4D97-AF65-F5344CB8AC3E}">
        <p14:creationId xmlns:p14="http://schemas.microsoft.com/office/powerpoint/2010/main" val="53723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Dashboard</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3621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35259" y="1387266"/>
            <a:ext cx="11551018" cy="2861349"/>
          </a:xfrm>
        </p:spPr>
        <p:txBody>
          <a:bodyPr>
            <a:normAutofit/>
          </a:bodyPr>
          <a:lstStyle/>
          <a:p>
            <a:pPr algn="l"/>
            <a:r>
              <a:rPr lang="en-US" sz="3200" dirty="0"/>
              <a:t>I designed this dashboard with a focus on visualizing the key performance indicators (KPIs) that are critical to understanding customer segmentation and activity patterns. I used </a:t>
            </a:r>
            <a:r>
              <a:rPr lang="en-US" sz="3200" b="1" dirty="0"/>
              <a:t>Figma</a:t>
            </a:r>
            <a:r>
              <a:rPr lang="en-US" sz="3200" dirty="0"/>
              <a:t> for the initial design, which helped me focus on the overall structure and presentation before implementing it in </a:t>
            </a:r>
            <a:r>
              <a:rPr lang="en-US" sz="3200" b="1" dirty="0"/>
              <a:t>Power BI</a:t>
            </a:r>
            <a:r>
              <a:rPr lang="en-US" sz="3200" dirty="0"/>
              <a:t> for interactivity and deeper data insights.</a:t>
            </a:r>
          </a:p>
          <a:p>
            <a:endParaRPr lang="en-US" sz="8000" dirty="0"/>
          </a:p>
        </p:txBody>
      </p:sp>
    </p:spTree>
    <p:extLst>
      <p:ext uri="{BB962C8B-B14F-4D97-AF65-F5344CB8AC3E}">
        <p14:creationId xmlns:p14="http://schemas.microsoft.com/office/powerpoint/2010/main" val="11682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BF068-AC77-7DC4-B70A-E29E8A45A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30" y="241828"/>
            <a:ext cx="11013424" cy="6191085"/>
          </a:xfrm>
          <a:prstGeom prst="rect">
            <a:avLst/>
          </a:prstGeom>
        </p:spPr>
      </p:pic>
    </p:spTree>
    <p:extLst>
      <p:ext uri="{BB962C8B-B14F-4D97-AF65-F5344CB8AC3E}">
        <p14:creationId xmlns:p14="http://schemas.microsoft.com/office/powerpoint/2010/main" val="47215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BF068-AC77-7DC4-B70A-E29E8A45AB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3484" y="469518"/>
            <a:ext cx="11013424" cy="6185993"/>
          </a:xfrm>
          <a:prstGeom prst="rect">
            <a:avLst/>
          </a:prstGeom>
        </p:spPr>
      </p:pic>
      <p:sp>
        <p:nvSpPr>
          <p:cNvPr id="2" name="TextBox 1">
            <a:extLst>
              <a:ext uri="{FF2B5EF4-FFF2-40B4-BE49-F238E27FC236}">
                <a16:creationId xmlns:a16="http://schemas.microsoft.com/office/drawing/2014/main" id="{000666B2-34D5-1A12-85D8-5C4C5AB6B640}"/>
              </a:ext>
            </a:extLst>
          </p:cNvPr>
          <p:cNvSpPr txBox="1"/>
          <p:nvPr/>
        </p:nvSpPr>
        <p:spPr>
          <a:xfrm>
            <a:off x="327367" y="100186"/>
            <a:ext cx="2720898" cy="369332"/>
          </a:xfrm>
          <a:prstGeom prst="rect">
            <a:avLst/>
          </a:prstGeom>
          <a:noFill/>
        </p:spPr>
        <p:txBody>
          <a:bodyPr wrap="square" rtlCol="0">
            <a:spAutoFit/>
          </a:bodyPr>
          <a:lstStyle/>
          <a:p>
            <a:r>
              <a:rPr lang="en-SA" dirty="0">
                <a:solidFill>
                  <a:srgbClr val="FF6600"/>
                </a:solidFill>
              </a:rPr>
              <a:t>Showing interactivity </a:t>
            </a:r>
          </a:p>
        </p:txBody>
      </p:sp>
    </p:spTree>
    <p:extLst>
      <p:ext uri="{BB962C8B-B14F-4D97-AF65-F5344CB8AC3E}">
        <p14:creationId xmlns:p14="http://schemas.microsoft.com/office/powerpoint/2010/main" val="3084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133C4D-7CA3-7BA8-E4F9-1D3AAA58C1FF}"/>
              </a:ext>
            </a:extLst>
          </p:cNvPr>
          <p:cNvSpPr txBox="1"/>
          <p:nvPr/>
        </p:nvSpPr>
        <p:spPr>
          <a:xfrm>
            <a:off x="63730" y="189754"/>
            <a:ext cx="3839198" cy="2031325"/>
          </a:xfrm>
          <a:prstGeom prst="rect">
            <a:avLst/>
          </a:prstGeom>
          <a:noFill/>
        </p:spPr>
        <p:txBody>
          <a:bodyPr wrap="square" rtlCol="0">
            <a:spAutoFit/>
          </a:bodyPr>
          <a:lstStyle/>
          <a:p>
            <a:r>
              <a:rPr lang="en-US" b="1" dirty="0">
                <a:solidFill>
                  <a:srgbClr val="FF6600"/>
                </a:solidFill>
              </a:rPr>
              <a:t>Key Performance Indicators (KPIs)</a:t>
            </a:r>
          </a:p>
          <a:p>
            <a:pPr>
              <a:buFont typeface="Arial" panose="020B0604020202020204" pitchFamily="34" charset="0"/>
              <a:buChar char="•"/>
            </a:pPr>
            <a:r>
              <a:rPr lang="en-US" b="1" dirty="0"/>
              <a:t>Female Customers</a:t>
            </a:r>
            <a:r>
              <a:rPr lang="en-US" dirty="0"/>
              <a:t>: 505K</a:t>
            </a:r>
          </a:p>
          <a:p>
            <a:pPr>
              <a:buFont typeface="Arial" panose="020B0604020202020204" pitchFamily="34" charset="0"/>
              <a:buChar char="•"/>
            </a:pPr>
            <a:r>
              <a:rPr lang="en-US" b="1" dirty="0"/>
              <a:t>Male Customers</a:t>
            </a:r>
            <a:r>
              <a:rPr lang="en-US" dirty="0"/>
              <a:t>: 425K</a:t>
            </a:r>
          </a:p>
          <a:p>
            <a:pPr>
              <a:buFont typeface="Arial" panose="020B0604020202020204" pitchFamily="34" charset="0"/>
              <a:buChar char="•"/>
            </a:pPr>
            <a:r>
              <a:rPr lang="en-US" b="1" dirty="0"/>
              <a:t>Active Customers</a:t>
            </a:r>
            <a:r>
              <a:rPr lang="en-US" dirty="0"/>
              <a:t>: 395K</a:t>
            </a:r>
          </a:p>
          <a:p>
            <a:pPr>
              <a:buFont typeface="Arial" panose="020B0604020202020204" pitchFamily="34" charset="0"/>
              <a:buChar char="•"/>
            </a:pPr>
            <a:r>
              <a:rPr lang="en-US" b="1" dirty="0"/>
              <a:t>Total Customers</a:t>
            </a:r>
            <a:r>
              <a:rPr lang="en-US" dirty="0"/>
              <a:t>: 930K</a:t>
            </a:r>
          </a:p>
          <a:p>
            <a:pPr>
              <a:buFont typeface="Arial" panose="020B0604020202020204" pitchFamily="34" charset="0"/>
              <a:buChar char="•"/>
            </a:pPr>
            <a:r>
              <a:rPr lang="en-US" b="1" dirty="0"/>
              <a:t>Gross Income</a:t>
            </a:r>
            <a:r>
              <a:rPr lang="en-US" dirty="0"/>
              <a:t>: $94.08bn</a:t>
            </a:r>
          </a:p>
          <a:p>
            <a:endParaRPr lang="en-US" dirty="0"/>
          </a:p>
        </p:txBody>
      </p:sp>
      <p:sp>
        <p:nvSpPr>
          <p:cNvPr id="2" name="TextBox 1">
            <a:extLst>
              <a:ext uri="{FF2B5EF4-FFF2-40B4-BE49-F238E27FC236}">
                <a16:creationId xmlns:a16="http://schemas.microsoft.com/office/drawing/2014/main" id="{66FD58DB-71C2-55FB-E686-9D7F9F09F8B7}"/>
              </a:ext>
            </a:extLst>
          </p:cNvPr>
          <p:cNvSpPr txBox="1"/>
          <p:nvPr/>
        </p:nvSpPr>
        <p:spPr>
          <a:xfrm>
            <a:off x="63730" y="1951560"/>
            <a:ext cx="10195392" cy="2308324"/>
          </a:xfrm>
          <a:prstGeom prst="rect">
            <a:avLst/>
          </a:prstGeom>
          <a:noFill/>
        </p:spPr>
        <p:txBody>
          <a:bodyPr wrap="square" rtlCol="0">
            <a:spAutoFit/>
          </a:bodyPr>
          <a:lstStyle/>
          <a:p>
            <a:r>
              <a:rPr lang="en-US" b="1" dirty="0">
                <a:solidFill>
                  <a:srgbClr val="FF6600"/>
                </a:solidFill>
              </a:rPr>
              <a:t>Dashboard Overview</a:t>
            </a:r>
          </a:p>
          <a:p>
            <a:r>
              <a:rPr lang="en-US" dirty="0"/>
              <a:t>The dashboard provides an intuitive view of:</a:t>
            </a:r>
          </a:p>
          <a:p>
            <a:pPr>
              <a:buFont typeface="Arial" panose="020B0604020202020204" pitchFamily="34" charset="0"/>
              <a:buChar char="•"/>
            </a:pPr>
            <a:r>
              <a:rPr lang="en-US" b="1" dirty="0"/>
              <a:t>Customer Segmentation</a:t>
            </a:r>
            <a:r>
              <a:rPr lang="en-US" dirty="0"/>
              <a:t>: This bar chart shows the distribution of customer types (Regular, Student, VIP) segmented by active and inactive customers.</a:t>
            </a:r>
          </a:p>
          <a:p>
            <a:pPr>
              <a:buFont typeface="Arial" panose="020B0604020202020204" pitchFamily="34" charset="0"/>
              <a:buChar char="•"/>
            </a:pPr>
            <a:r>
              <a:rPr lang="en-US" b="1" dirty="0"/>
              <a:t>Customer Activity</a:t>
            </a:r>
            <a:r>
              <a:rPr lang="en-US" dirty="0"/>
              <a:t>: The pie chart visualizes the percentage of active vs inactive customers, giving a quick glance at the customer engagement.</a:t>
            </a:r>
          </a:p>
          <a:p>
            <a:pPr>
              <a:buFont typeface="Arial" panose="020B0604020202020204" pitchFamily="34" charset="0"/>
              <a:buChar char="•"/>
            </a:pPr>
            <a:r>
              <a:rPr lang="en-US" b="1" dirty="0"/>
              <a:t>Geographical Distribution</a:t>
            </a:r>
            <a:r>
              <a:rPr lang="en-US" dirty="0"/>
              <a:t>: The map on the right highlights the spread of customers by region, providing insights into where most of the customer base is located.</a:t>
            </a:r>
          </a:p>
        </p:txBody>
      </p:sp>
      <p:sp>
        <p:nvSpPr>
          <p:cNvPr id="3" name="TextBox 2">
            <a:extLst>
              <a:ext uri="{FF2B5EF4-FFF2-40B4-BE49-F238E27FC236}">
                <a16:creationId xmlns:a16="http://schemas.microsoft.com/office/drawing/2014/main" id="{0AFE821F-E2BE-7253-836C-D88AD0460FCA}"/>
              </a:ext>
            </a:extLst>
          </p:cNvPr>
          <p:cNvSpPr txBox="1"/>
          <p:nvPr/>
        </p:nvSpPr>
        <p:spPr>
          <a:xfrm>
            <a:off x="63730" y="4360310"/>
            <a:ext cx="11310514" cy="2585323"/>
          </a:xfrm>
          <a:prstGeom prst="rect">
            <a:avLst/>
          </a:prstGeom>
          <a:noFill/>
        </p:spPr>
        <p:txBody>
          <a:bodyPr wrap="square" rtlCol="0">
            <a:spAutoFit/>
          </a:bodyPr>
          <a:lstStyle/>
          <a:p>
            <a:r>
              <a:rPr lang="en-US" b="1" dirty="0">
                <a:solidFill>
                  <a:srgbClr val="FF6600"/>
                </a:solidFill>
              </a:rPr>
              <a:t>Interactivity</a:t>
            </a:r>
          </a:p>
          <a:p>
            <a:r>
              <a:rPr lang="en-US" dirty="0"/>
              <a:t>The dashboard is fully interactive, allowing users to filter data dynamically using the slicers on the left:</a:t>
            </a:r>
          </a:p>
          <a:p>
            <a:pPr>
              <a:buFont typeface="Arial" panose="020B0604020202020204" pitchFamily="34" charset="0"/>
              <a:buChar char="•"/>
            </a:pPr>
            <a:r>
              <a:rPr lang="en-US" b="1" dirty="0"/>
              <a:t>Gender</a:t>
            </a:r>
            <a:r>
              <a:rPr lang="en-US" dirty="0"/>
              <a:t>: Users can filter data based on gender.</a:t>
            </a:r>
          </a:p>
          <a:p>
            <a:pPr>
              <a:buFont typeface="Arial" panose="020B0604020202020204" pitchFamily="34" charset="0"/>
              <a:buChar char="•"/>
            </a:pPr>
            <a:r>
              <a:rPr lang="en-US" b="1" dirty="0"/>
              <a:t>Age</a:t>
            </a:r>
            <a:r>
              <a:rPr lang="en-US" dirty="0"/>
              <a:t>: Allows slicing the data to see customer segmentation and activity patterns by age.</a:t>
            </a:r>
          </a:p>
          <a:p>
            <a:pPr>
              <a:buFont typeface="Arial" panose="020B0604020202020204" pitchFamily="34" charset="0"/>
              <a:buChar char="•"/>
            </a:pPr>
            <a:r>
              <a:rPr lang="en-US" b="1" dirty="0"/>
              <a:t>Country</a:t>
            </a:r>
            <a:r>
              <a:rPr lang="en-US" dirty="0"/>
              <a:t>: Filters customers based on their country of residence.</a:t>
            </a:r>
          </a:p>
          <a:p>
            <a:r>
              <a:rPr lang="en-US" dirty="0"/>
              <a:t>Each slicer dynamically updates the KPIs and visualizations, enabling a comprehensive and user-friendly exploration of the dataset. By interacting with these slicers, you can observe changes in customer activity and gross income, providing insights to optimize cross-selling strategies.</a:t>
            </a:r>
          </a:p>
          <a:p>
            <a:endParaRPr lang="en-US" dirty="0"/>
          </a:p>
        </p:txBody>
      </p:sp>
    </p:spTree>
    <p:extLst>
      <p:ext uri="{BB962C8B-B14F-4D97-AF65-F5344CB8AC3E}">
        <p14:creationId xmlns:p14="http://schemas.microsoft.com/office/powerpoint/2010/main" val="246802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normAutofit/>
          </a:bodyPr>
          <a:lstStyle/>
          <a:p>
            <a:br>
              <a:rPr lang="en-US" sz="4400" dirty="0">
                <a:solidFill>
                  <a:srgbClr val="FF6600"/>
                </a:solidFill>
              </a:rPr>
            </a:br>
            <a:br>
              <a:rPr lang="en-US" sz="4400" dirty="0">
                <a:solidFill>
                  <a:srgbClr val="FF6600"/>
                </a:solidFill>
              </a:rPr>
            </a:br>
            <a:br>
              <a:rPr lang="en-US" sz="4400" dirty="0">
                <a:solidFill>
                  <a:srgbClr val="FF6600"/>
                </a:solidFill>
              </a:rPr>
            </a:br>
            <a:br>
              <a:rPr lang="en-US" sz="4400" dirty="0">
                <a:solidFill>
                  <a:srgbClr val="FF6600"/>
                </a:solidFill>
              </a:rPr>
            </a:br>
            <a:br>
              <a:rPr lang="en-US" sz="4400" dirty="0">
                <a:solidFill>
                  <a:srgbClr val="FF6600"/>
                </a:solidFill>
              </a:rPr>
            </a:br>
            <a:r>
              <a:rPr lang="en-US" sz="4400" dirty="0">
                <a:solidFill>
                  <a:srgbClr val="FF6600"/>
                </a:solidFill>
              </a:rPr>
              <a:t>Recommendation</a:t>
            </a:r>
            <a:endParaRPr lang="en-US" sz="4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9" name="Diagram 8">
            <a:extLst>
              <a:ext uri="{FF2B5EF4-FFF2-40B4-BE49-F238E27FC236}">
                <a16:creationId xmlns:a16="http://schemas.microsoft.com/office/drawing/2014/main" id="{945BD712-C77B-9486-E8D8-67C3D45C215C}"/>
              </a:ext>
            </a:extLst>
          </p:cNvPr>
          <p:cNvGraphicFramePr/>
          <p:nvPr/>
        </p:nvGraphicFramePr>
        <p:xfrm>
          <a:off x="4461831" y="209321"/>
          <a:ext cx="7403335" cy="592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4378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6000" b="1" dirty="0">
                <a:solidFill>
                  <a:srgbClr val="FF6600"/>
                </a:solidFill>
              </a:rPr>
              <a:t>Conclusion</a:t>
            </a:r>
          </a:p>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4204905" y="428263"/>
            <a:ext cx="7825615" cy="5706320"/>
          </a:xfrm>
        </p:spPr>
        <p:txBody>
          <a:bodyPr>
            <a:normAutofit/>
          </a:bodyPr>
          <a:lstStyle/>
          <a:p>
            <a:pPr algn="l"/>
            <a:r>
              <a:rPr lang="en-US" sz="4000" dirty="0"/>
              <a:t>This dashboard not only captures the KPIs effectively but also allows for dynamic data exploration, making it a powerful tool for visualizing customer segmentation and activity in real time. The interactivity and design allow users to drill down into specifics and make data-driven decisions.</a:t>
            </a:r>
          </a:p>
          <a:p>
            <a:pPr algn="l"/>
            <a:endParaRPr lang="en-US" sz="6000" dirty="0"/>
          </a:p>
        </p:txBody>
      </p:sp>
    </p:spTree>
    <p:extLst>
      <p:ext uri="{BB962C8B-B14F-4D97-AF65-F5344CB8AC3E}">
        <p14:creationId xmlns:p14="http://schemas.microsoft.com/office/powerpoint/2010/main" val="42951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8" y="1391857"/>
            <a:ext cx="6858003" cy="4074290"/>
          </a:xfrm>
          <a:solidFill>
            <a:srgbClr val="3B3B3B"/>
          </a:solidFill>
        </p:spPr>
        <p:txBody>
          <a:bodyPr vert="vert270" anchor="t" anchorCtr="0"/>
          <a:lstStyle/>
          <a:p>
            <a:r>
              <a:rPr lang="en-US" sz="6000" dirty="0">
                <a:solidFill>
                  <a:srgbClr val="FF6600"/>
                </a:solidFill>
              </a:rPr>
              <a:t> </a:t>
            </a:r>
            <a:br>
              <a:rPr lang="en-US" sz="6000" dirty="0">
                <a:solidFill>
                  <a:srgbClr val="FF6600"/>
                </a:solidFill>
              </a:rPr>
            </a:br>
            <a:br>
              <a:rPr lang="en-US" sz="6000" dirty="0">
                <a:solidFill>
                  <a:srgbClr val="FF6600"/>
                </a:solidFill>
              </a:rPr>
            </a:br>
            <a:br>
              <a:rPr lang="en-US" sz="6000" dirty="0">
                <a:solidFill>
                  <a:srgbClr val="FF6600"/>
                </a:solidFill>
              </a:rPr>
            </a:br>
            <a:r>
              <a:rPr lang="en-US" sz="6000" b="1" dirty="0">
                <a:solidFill>
                  <a:srgbClr val="FF6600"/>
                </a:solidFill>
              </a:rPr>
              <a:t>Introduction</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398086" y="154173"/>
            <a:ext cx="5439254" cy="6206714"/>
          </a:xfrm>
        </p:spPr>
        <p:txBody>
          <a:bodyPr>
            <a:normAutofit fontScale="25000" lnSpcReduction="20000"/>
          </a:bodyPr>
          <a:lstStyle/>
          <a:p>
            <a:pPr lvl="1" algn="l">
              <a:lnSpc>
                <a:spcPct val="120000"/>
              </a:lnSpc>
            </a:pPr>
            <a:r>
              <a:rPr lang="en-US" sz="8800" b="1" dirty="0">
                <a:solidFill>
                  <a:schemeClr val="tx1">
                    <a:lumMod val="95000"/>
                    <a:lumOff val="5000"/>
                  </a:schemeClr>
                </a:solidFill>
                <a:latin typeface="Calibri" panose="020F0502020204030204" pitchFamily="34" charset="0"/>
                <a:cs typeface="Calibri" panose="020F0502020204030204" pitchFamily="34" charset="0"/>
              </a:rPr>
              <a:t>Client: </a:t>
            </a:r>
          </a:p>
          <a:p>
            <a:pPr lvl="1" algn="l">
              <a:lnSpc>
                <a:spcPct val="120000"/>
              </a:lnSpc>
            </a:pPr>
            <a:r>
              <a:rPr lang="en-US" sz="8000" b="1" i="0" dirty="0">
                <a:solidFill>
                  <a:srgbClr val="2D3B45"/>
                </a:solidFill>
                <a:effectLst/>
                <a:latin typeface="Calibri" panose="020F0502020204030204" pitchFamily="34" charset="0"/>
                <a:cs typeface="Calibri" panose="020F0502020204030204" pitchFamily="34" charset="0"/>
              </a:rPr>
              <a:t> </a:t>
            </a:r>
            <a:r>
              <a:rPr lang="en-US" sz="8000" b="0" i="0" dirty="0">
                <a:solidFill>
                  <a:srgbClr val="2D3B45"/>
                </a:solidFill>
                <a:effectLst/>
                <a:latin typeface="Calibri" panose="020F0502020204030204" pitchFamily="34" charset="0"/>
                <a:cs typeface="Calibri" panose="020F0502020204030204" pitchFamily="34" charset="0"/>
              </a:rPr>
              <a:t>XYZ credit union in Latin America is performing very well in selling the Banking products (</a:t>
            </a:r>
            <a:r>
              <a:rPr lang="en-US" sz="8000" b="0" i="0" dirty="0" err="1">
                <a:solidFill>
                  <a:srgbClr val="2D3B45"/>
                </a:solidFill>
                <a:effectLst/>
                <a:latin typeface="Calibri" panose="020F0502020204030204" pitchFamily="34" charset="0"/>
                <a:cs typeface="Calibri" panose="020F0502020204030204" pitchFamily="34" charset="0"/>
              </a:rPr>
              <a:t>eg</a:t>
            </a:r>
            <a:r>
              <a:rPr lang="en-US" sz="8000" b="0" i="0" dirty="0">
                <a:solidFill>
                  <a:srgbClr val="2D3B45"/>
                </a:solidFill>
                <a:effectLst/>
                <a:latin typeface="Calibri" panose="020F0502020204030204" pitchFamily="34" charset="0"/>
                <a:cs typeface="Calibri" panose="020F0502020204030204" pitchFamily="34" charset="0"/>
              </a:rPr>
              <a:t>: Credit card, deposit account, retirement account, safe deposit box </a:t>
            </a:r>
            <a:r>
              <a:rPr lang="en-US" sz="8000" b="0" i="0" dirty="0" err="1">
                <a:solidFill>
                  <a:srgbClr val="2D3B45"/>
                </a:solidFill>
                <a:effectLst/>
                <a:latin typeface="Calibri" panose="020F0502020204030204" pitchFamily="34" charset="0"/>
                <a:cs typeface="Calibri" panose="020F0502020204030204" pitchFamily="34" charset="0"/>
              </a:rPr>
              <a:t>etc</a:t>
            </a:r>
            <a:r>
              <a:rPr lang="en-US" sz="8000" b="0" i="0" dirty="0">
                <a:solidFill>
                  <a:srgbClr val="2D3B45"/>
                </a:solidFill>
                <a:effectLst/>
                <a:latin typeface="Calibri" panose="020F0502020204030204" pitchFamily="34" charset="0"/>
                <a:cs typeface="Calibri" panose="020F0502020204030204" pitchFamily="34" charset="0"/>
              </a:rPr>
              <a:t>) but their existing customer is not not buying more than 1 product which means bank is not performing good in cross selling (Bank is not able to sell their other offerings to existing customer). XYZ Credit Union decided to approach ABC analytics to solve their problem.</a:t>
            </a:r>
            <a:endParaRPr lang="en-US" sz="8800" dirty="0">
              <a:solidFill>
                <a:schemeClr val="tx1">
                  <a:lumMod val="95000"/>
                  <a:lumOff val="5000"/>
                </a:schemeClr>
              </a:solidFill>
              <a:latin typeface="Calibri" panose="020F0502020204030204" pitchFamily="34" charset="0"/>
              <a:cs typeface="Calibri" panose="020F0502020204030204" pitchFamily="34" charset="0"/>
            </a:endParaRPr>
          </a:p>
          <a:p>
            <a:pPr lvl="1" algn="l">
              <a:lnSpc>
                <a:spcPct val="120000"/>
              </a:lnSpc>
            </a:pPr>
            <a:r>
              <a:rPr lang="en-US" sz="8800" b="1" dirty="0">
                <a:solidFill>
                  <a:schemeClr val="tx1">
                    <a:lumMod val="95000"/>
                    <a:lumOff val="5000"/>
                  </a:schemeClr>
                </a:solidFill>
                <a:latin typeface="Calibri" panose="020F0502020204030204" pitchFamily="34" charset="0"/>
                <a:cs typeface="Calibri" panose="020F0502020204030204" pitchFamily="34" charset="0"/>
              </a:rPr>
              <a:t>Objective:</a:t>
            </a:r>
          </a:p>
          <a:p>
            <a:pPr lvl="1" algn="l">
              <a:lnSpc>
                <a:spcPct val="120000"/>
              </a:lnSpc>
            </a:pPr>
            <a:r>
              <a:rPr lang="en-US" sz="6600" dirty="0">
                <a:solidFill>
                  <a:schemeClr val="bg2">
                    <a:lumMod val="10000"/>
                  </a:schemeClr>
                </a:solidFill>
                <a:latin typeface="Calibri" panose="020F0502020204030204" pitchFamily="34" charset="0"/>
                <a:cs typeface="Calibri" panose="020F0502020204030204" pitchFamily="34" charset="0"/>
              </a:rPr>
              <a:t>The objective of my work on this project was to analyze customer data and transform it into actionable insights that enable decision-makers at XYZ Credit Union to make data-driven decisions. By focusing on clear data analysis, cleaning, and visualization, my goal was to simplify complex information, presenting it in an intuitive dashboard that highlights key performance indicators (KPIs) to support informed decision-making</a:t>
            </a:r>
          </a:p>
        </p:txBody>
      </p:sp>
    </p:spTree>
    <p:extLst>
      <p:ext uri="{BB962C8B-B14F-4D97-AF65-F5344CB8AC3E}">
        <p14:creationId xmlns:p14="http://schemas.microsoft.com/office/powerpoint/2010/main" val="413401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Data Collection</a:t>
            </a:r>
            <a:br>
              <a:rPr lang="en-US" sz="8800" b="1" dirty="0">
                <a:solidFill>
                  <a:srgbClr val="FF6600"/>
                </a:solidFill>
              </a:rPr>
            </a:br>
            <a:endParaRPr lang="en-US" sz="8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6917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graphicFrame>
        <p:nvGraphicFramePr>
          <p:cNvPr id="5" name="Table 4">
            <a:extLst>
              <a:ext uri="{FF2B5EF4-FFF2-40B4-BE49-F238E27FC236}">
                <a16:creationId xmlns:a16="http://schemas.microsoft.com/office/drawing/2014/main" id="{0CF7C852-A749-C2D3-F6C0-EB52DFB2C31D}"/>
              </a:ext>
            </a:extLst>
          </p:cNvPr>
          <p:cNvGraphicFramePr>
            <a:graphicFrameLocks noGrp="1"/>
          </p:cNvGraphicFramePr>
          <p:nvPr>
            <p:extLst>
              <p:ext uri="{D42A27DB-BD31-4B8C-83A1-F6EECF244321}">
                <p14:modId xmlns:p14="http://schemas.microsoft.com/office/powerpoint/2010/main" val="1185561766"/>
              </p:ext>
            </p:extLst>
          </p:nvPr>
        </p:nvGraphicFramePr>
        <p:xfrm>
          <a:off x="512685" y="2174488"/>
          <a:ext cx="10437814" cy="3776127"/>
        </p:xfrm>
        <a:graphic>
          <a:graphicData uri="http://schemas.openxmlformats.org/drawingml/2006/table">
            <a:tbl>
              <a:tblPr firstRow="1" firstCol="1" bandRow="1">
                <a:tableStyleId>{5C22544A-7EE6-4342-B048-85BDC9FD1C3A}</a:tableStyleId>
              </a:tblPr>
              <a:tblGrid>
                <a:gridCol w="5218907">
                  <a:extLst>
                    <a:ext uri="{9D8B030D-6E8A-4147-A177-3AD203B41FA5}">
                      <a16:colId xmlns:a16="http://schemas.microsoft.com/office/drawing/2014/main" val="2501475922"/>
                    </a:ext>
                  </a:extLst>
                </a:gridCol>
                <a:gridCol w="5218907">
                  <a:extLst>
                    <a:ext uri="{9D8B030D-6E8A-4147-A177-3AD203B41FA5}">
                      <a16:colId xmlns:a16="http://schemas.microsoft.com/office/drawing/2014/main" val="1472647344"/>
                    </a:ext>
                  </a:extLst>
                </a:gridCol>
              </a:tblGrid>
              <a:tr h="746548">
                <a:tc>
                  <a:txBody>
                    <a:bodyPr/>
                    <a:lstStyle/>
                    <a:p>
                      <a:r>
                        <a:rPr lang="en-US" sz="1600" kern="0">
                          <a:effectLst/>
                        </a:rPr>
                        <a:t>Total number of observations</a:t>
                      </a:r>
                      <a:endParaRPr lang="en-SA"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kern="0" dirty="0">
                          <a:effectLst/>
                        </a:rPr>
                        <a:t>929615</a:t>
                      </a:r>
                      <a:endParaRPr lang="en-SA"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06145999"/>
                  </a:ext>
                </a:extLst>
              </a:tr>
              <a:tr h="746548">
                <a:tc>
                  <a:txBody>
                    <a:bodyPr/>
                    <a:lstStyle/>
                    <a:p>
                      <a:r>
                        <a:rPr lang="en-US" sz="1600" kern="0" dirty="0">
                          <a:effectLst/>
                        </a:rPr>
                        <a:t>Total number of files</a:t>
                      </a:r>
                      <a:endParaRPr lang="en-SA"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kern="0">
                          <a:effectLst/>
                        </a:rPr>
                        <a:t>1</a:t>
                      </a:r>
                      <a:endParaRPr lang="en-SA"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6791333"/>
                  </a:ext>
                </a:extLst>
              </a:tr>
              <a:tr h="746548">
                <a:tc>
                  <a:txBody>
                    <a:bodyPr/>
                    <a:lstStyle/>
                    <a:p>
                      <a:r>
                        <a:rPr lang="en-US" sz="1600" kern="0" dirty="0">
                          <a:effectLst/>
                        </a:rPr>
                        <a:t>Total number of features</a:t>
                      </a:r>
                      <a:endParaRPr lang="en-SA"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kern="0">
                          <a:effectLst/>
                        </a:rPr>
                        <a:t>24</a:t>
                      </a:r>
                      <a:endParaRPr lang="en-SA"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51040879"/>
                  </a:ext>
                </a:extLst>
              </a:tr>
              <a:tr h="746548">
                <a:tc>
                  <a:txBody>
                    <a:bodyPr/>
                    <a:lstStyle/>
                    <a:p>
                      <a:r>
                        <a:rPr lang="en-US" sz="1600" kern="0">
                          <a:effectLst/>
                        </a:rPr>
                        <a:t>Base format of the file</a:t>
                      </a:r>
                      <a:endParaRPr lang="en-SA"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kern="0">
                          <a:effectLst/>
                        </a:rPr>
                        <a:t>csv</a:t>
                      </a:r>
                      <a:endParaRPr lang="en-SA" sz="12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33615634"/>
                  </a:ext>
                </a:extLst>
              </a:tr>
              <a:tr h="789935">
                <a:tc>
                  <a:txBody>
                    <a:bodyPr/>
                    <a:lstStyle/>
                    <a:p>
                      <a:r>
                        <a:rPr lang="en-US" sz="1600" kern="0" dirty="0">
                          <a:effectLst/>
                        </a:rPr>
                        <a:t>Size of the data</a:t>
                      </a:r>
                      <a:endParaRPr lang="en-SA"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600" kern="0" dirty="0">
                          <a:effectLst/>
                        </a:rPr>
                        <a:t>110.3 MB</a:t>
                      </a:r>
                      <a:endParaRPr lang="en-SA" sz="12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8056230"/>
                  </a:ext>
                </a:extLst>
              </a:tr>
            </a:tbl>
          </a:graphicData>
        </a:graphic>
      </p:graphicFrame>
      <p:sp>
        <p:nvSpPr>
          <p:cNvPr id="7" name="Rectangle 2">
            <a:extLst>
              <a:ext uri="{FF2B5EF4-FFF2-40B4-BE49-F238E27FC236}">
                <a16:creationId xmlns:a16="http://schemas.microsoft.com/office/drawing/2014/main" id="{7263C16D-FD3B-A41C-44EE-12B7311567AA}"/>
              </a:ext>
            </a:extLst>
          </p:cNvPr>
          <p:cNvSpPr>
            <a:spLocks noGrp="1" noChangeArrowheads="1"/>
          </p:cNvSpPr>
          <p:nvPr>
            <p:ph type="subTitle" idx="1"/>
          </p:nvPr>
        </p:nvSpPr>
        <p:spPr bwMode="auto">
          <a:xfrm>
            <a:off x="323114" y="268194"/>
            <a:ext cx="4039824" cy="14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3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sz="4000" b="1" i="0" u="none" strike="noStrike" cap="none" normalizeH="0" baseline="0" dirty="0">
                <a:ln>
                  <a:noFill/>
                </a:ln>
                <a:solidFill>
                  <a:schemeClr val="tx1"/>
                </a:solidFill>
                <a:effectLst/>
                <a:latin typeface="+mj-lt"/>
                <a:ea typeface="Calibri" panose="020F0502020204030204" pitchFamily="34" charset="0"/>
                <a:cs typeface="Arial" panose="020B0604020202020204" pitchFamily="34" charset="0"/>
              </a:rPr>
              <a:t>Cross Selling data </a:t>
            </a:r>
            <a:endParaRPr kumimoji="0" lang="en-SA" altLang="en-SA"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01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Data Cleansing and Transformation </a:t>
            </a:r>
            <a:br>
              <a:rPr lang="en-US" sz="8800" b="1" dirty="0">
                <a:solidFill>
                  <a:srgbClr val="FF6600"/>
                </a:solidFill>
              </a:rPr>
            </a:br>
            <a:endParaRPr lang="en-US" sz="88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1515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Rectangle 2">
            <a:extLst>
              <a:ext uri="{FF2B5EF4-FFF2-40B4-BE49-F238E27FC236}">
                <a16:creationId xmlns:a16="http://schemas.microsoft.com/office/drawing/2014/main" id="{7263C16D-FD3B-A41C-44EE-12B7311567AA}"/>
              </a:ext>
            </a:extLst>
          </p:cNvPr>
          <p:cNvSpPr>
            <a:spLocks noGrp="1" noChangeArrowheads="1"/>
          </p:cNvSpPr>
          <p:nvPr>
            <p:ph type="subTitle" idx="1"/>
          </p:nvPr>
        </p:nvSpPr>
        <p:spPr bwMode="auto">
          <a:xfrm>
            <a:off x="891827" y="1956851"/>
            <a:ext cx="146658" cy="84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3200" b="0" i="0" u="none" strike="noStrike" cap="none" normalizeH="0" baseline="0" dirty="0">
              <a:ln>
                <a:noFill/>
              </a:ln>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5741E0C8-41D8-29A9-DF81-61589A0E761C}"/>
              </a:ext>
            </a:extLst>
          </p:cNvPr>
          <p:cNvSpPr>
            <a:spLocks noChangeArrowheads="1"/>
          </p:cNvSpPr>
          <p:nvPr/>
        </p:nvSpPr>
        <p:spPr bwMode="auto">
          <a:xfrm>
            <a:off x="468352" y="369960"/>
            <a:ext cx="101587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b="1" i="0" u="none" strike="noStrike" cap="none" normalizeH="0" baseline="0" dirty="0">
                <a:ln>
                  <a:noFill/>
                </a:ln>
                <a:solidFill>
                  <a:schemeClr val="tx1"/>
                </a:solidFill>
                <a:effectLst/>
                <a:ea typeface="Times New Roman" panose="02020603050405020304" pitchFamily="18" charset="0"/>
              </a:rPr>
              <a:t>Categorical Data Imputation: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b="0" i="0" u="none" strike="noStrike" cap="none" normalizeH="0" baseline="0" dirty="0">
                <a:ln>
                  <a:noFill/>
                </a:ln>
                <a:solidFill>
                  <a:schemeClr val="tx1"/>
                </a:solidFill>
                <a:effectLst/>
                <a:ea typeface="Calibri" panose="020F0502020204030204" pitchFamily="34" charset="0"/>
                <a:cs typeface="Arial" panose="020B0604020202020204" pitchFamily="34" charset="0"/>
              </a:rPr>
              <a:t>For the categorical column </a:t>
            </a:r>
            <a:r>
              <a:rPr kumimoji="0" lang="en-SA" altLang="en-SA" b="0" i="0" u="none" strike="noStrike" cap="none" normalizeH="0" baseline="0" dirty="0">
                <a:ln>
                  <a:noFill/>
                </a:ln>
                <a:solidFill>
                  <a:schemeClr val="tx1"/>
                </a:solidFill>
                <a:effectLst/>
                <a:ea typeface="Times New Roman" panose="02020603050405020304" pitchFamily="18" charset="0"/>
                <a:cs typeface="Courier New" panose="02070309020205020404" pitchFamily="49" charset="0"/>
              </a:rPr>
              <a:t>sexo</a:t>
            </a:r>
            <a:r>
              <a:rPr kumimoji="0" lang="en-SA" altLang="en-SA" b="0" i="0" u="none" strike="noStrike" cap="none" normalizeH="0" baseline="0" dirty="0">
                <a:ln>
                  <a:noFill/>
                </a:ln>
                <a:solidFill>
                  <a:schemeClr val="tx1"/>
                </a:solidFill>
                <a:effectLst/>
                <a:ea typeface="Calibri" panose="020F0502020204030204" pitchFamily="34" charset="0"/>
                <a:cs typeface="Arial" panose="020B0604020202020204" pitchFamily="34" charset="0"/>
              </a:rPr>
              <a:t>, which contains missing values, the most frequent value (mode) was used to fill in the missing entries. This is a common practice for categorical variables where the most frequent category is assumed to be the best replacement for missing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Numeric Data Imputation:</a:t>
            </a:r>
            <a:endParaRPr kumimoji="0" lang="en-SA" altLang="en-SA"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For the numeric column cod_prov, which had missing values, the median of the column was used to fill in the missing entries. The median is preferred over the mean because it is less affected by outliers, providing a more robust central tendency measure.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KNN Imputation for Numeric Columns:</a:t>
            </a:r>
            <a:endParaRPr kumimoji="0" lang="en-SA" altLang="en-SA" b="0"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A" altLang="en-SA" b="0"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To handle missing values in other numeric columns, the K-Nearest Neighbors (KNN) imputation method was applied. This method imputes missing values by finding the nearest neighbors (in terms of other features) and averaging their values. This technique is useful for capturing the underlying structure in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b="0" i="0" u="none" strike="noStrike" cap="none" normalizeH="0" baseline="0" dirty="0">
              <a:ln>
                <a:noFill/>
              </a:ln>
              <a:solidFill>
                <a:schemeClr val="tx1"/>
              </a:solidFill>
              <a:effectLst/>
              <a:ea typeface="Times New Roman" panose="02020603050405020304" pitchFamily="18" charset="0"/>
              <a:cs typeface="Arial" panose="020B0604020202020204" pitchFamily="34" charset="0"/>
            </a:endParaRPr>
          </a:p>
          <a:p>
            <a:r>
              <a:rPr lang="en-SA" b="1" kern="0" dirty="0">
                <a:effectLst/>
                <a:ea typeface="Times New Roman" panose="02020603050405020304" pitchFamily="18" charset="0"/>
                <a:cs typeface="Arial" panose="020B0604020202020204" pitchFamily="34" charset="0"/>
              </a:rPr>
              <a:t>Handling Non-Numeric Columns Separately:</a:t>
            </a:r>
            <a:r>
              <a:rPr lang="en-SA" kern="0" dirty="0">
                <a:effectLst/>
                <a:ea typeface="Times New Roman" panose="02020603050405020304" pitchFamily="18" charset="0"/>
                <a:cs typeface="Arial" panose="020B0604020202020204" pitchFamily="34" charset="0"/>
              </a:rPr>
              <a:t>For non-numeric columns that were not suitable for KNN imputation, the mode was used to fill in the missing values. This ensured that categorical data were treated appropriately, maintaining the integrity of the dataset.</a:t>
            </a:r>
            <a:endParaRPr lang="en-SA" kern="100" dirty="0">
              <a:effectLs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SA" altLang="en-S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356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2666999" y="-2666999"/>
            <a:ext cx="6858002" cy="12192000"/>
          </a:xfrm>
          <a:solidFill>
            <a:srgbClr val="3B3B3B"/>
          </a:solidFill>
        </p:spPr>
        <p:txBody>
          <a:bodyPr vert="vert270" anchor="t" anchorCtr="0">
            <a:normAutofit/>
          </a:bodyPr>
          <a:lstStyle/>
          <a:p>
            <a:br>
              <a:rPr lang="en-US" sz="8800" b="1" dirty="0">
                <a:solidFill>
                  <a:srgbClr val="FF6600"/>
                </a:solidFill>
              </a:rPr>
            </a:br>
            <a:br>
              <a:rPr lang="en-US" sz="8800" b="1" dirty="0">
                <a:solidFill>
                  <a:srgbClr val="FF6600"/>
                </a:solidFill>
              </a:rPr>
            </a:br>
            <a:r>
              <a:rPr lang="en-US" sz="8800" b="1" dirty="0">
                <a:solidFill>
                  <a:srgbClr val="FF6600"/>
                </a:solidFill>
              </a:rPr>
              <a:t>EDA Analysis</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10" name="Picture 9">
            <a:extLst>
              <a:ext uri="{FF2B5EF4-FFF2-40B4-BE49-F238E27FC236}">
                <a16:creationId xmlns:a16="http://schemas.microsoft.com/office/drawing/2014/main" id="{0C270883-E06E-A54B-C7E8-0D863C21B67F}"/>
              </a:ext>
            </a:extLst>
          </p:cNvPr>
          <p:cNvPicPr>
            <a:picLocks noChangeAspect="1"/>
          </p:cNvPicPr>
          <p:nvPr/>
        </p:nvPicPr>
        <p:blipFill rotWithShape="1">
          <a:blip r:embed="rId3">
            <a:alphaModFix amt="26000"/>
            <a:extLst>
              <a:ext uri="{28A0092B-C50C-407E-A947-70E740481C1C}">
                <a14:useLocalDpi xmlns:a14="http://schemas.microsoft.com/office/drawing/2010/main" val="0"/>
              </a:ext>
            </a:extLst>
          </a:blip>
          <a:srcRect/>
          <a:stretch/>
        </p:blipFill>
        <p:spPr>
          <a:xfrm>
            <a:off x="4751512" y="3773922"/>
            <a:ext cx="2056054" cy="2056054"/>
          </a:xfrm>
          <a:prstGeom prst="rect">
            <a:avLst/>
          </a:prstGeom>
        </p:spPr>
      </p:pic>
    </p:spTree>
    <p:extLst>
      <p:ext uri="{BB962C8B-B14F-4D97-AF65-F5344CB8AC3E}">
        <p14:creationId xmlns:p14="http://schemas.microsoft.com/office/powerpoint/2010/main" val="202278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800" b="1" dirty="0">
                <a:solidFill>
                  <a:srgbClr val="FF6600"/>
                </a:solidFill>
                <a:latin typeface="+mn-lt"/>
              </a:rPr>
              <a:t>Customer Age and Gender</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marL="285750" indent="-285750" algn="l">
              <a:buFont typeface="Arial" panose="020B0604020202020204" pitchFamily="34" charset="0"/>
              <a:buChar char="•"/>
            </a:pPr>
            <a:r>
              <a:rPr lang="en-US" sz="1600" b="1" dirty="0">
                <a:solidFill>
                  <a:schemeClr val="bg1">
                    <a:lumMod val="95000"/>
                  </a:schemeClr>
                </a:solidFill>
              </a:rPr>
              <a:t>Most customers fall in the 20 to 40-year-old range, with a sharp peak around the 25-30 age group.</a:t>
            </a:r>
          </a:p>
          <a:p>
            <a:pPr marL="285750" indent="-285750" algn="l">
              <a:buFont typeface="Arial" panose="020B0604020202020204" pitchFamily="34" charset="0"/>
              <a:buChar char="•"/>
            </a:pPr>
            <a:r>
              <a:rPr lang="en-US" sz="1600" b="1" dirty="0">
                <a:solidFill>
                  <a:schemeClr val="bg1">
                    <a:lumMod val="95000"/>
                  </a:schemeClr>
                </a:solidFill>
              </a:rPr>
              <a:t>There are more male customers in this age range than females, as seen by the taller blue bars.</a:t>
            </a:r>
          </a:p>
          <a:p>
            <a:pPr marL="285750" indent="-285750" algn="l">
              <a:buFont typeface="Arial" panose="020B0604020202020204" pitchFamily="34" charset="0"/>
              <a:buChar char="•"/>
            </a:pPr>
            <a:r>
              <a:rPr lang="en-US" sz="1600" b="1" dirty="0">
                <a:solidFill>
                  <a:schemeClr val="bg1">
                    <a:lumMod val="95000"/>
                  </a:schemeClr>
                </a:solidFill>
              </a:rPr>
              <a:t>The chart shows that as age increases, the number of customers decreases for both genders.</a:t>
            </a:r>
          </a:p>
          <a:p>
            <a:pPr marL="285750" indent="-285750" algn="l">
              <a:buFont typeface="Arial" panose="020B0604020202020204" pitchFamily="34" charset="0"/>
              <a:buChar char="•"/>
            </a:pPr>
            <a:r>
              <a:rPr lang="en-US" sz="1600" b="1" dirty="0">
                <a:solidFill>
                  <a:schemeClr val="bg1">
                    <a:lumMod val="95000"/>
                  </a:schemeClr>
                </a:solidFill>
              </a:rPr>
              <a:t>There are outliers beyond 100 years of age, but they are very few.</a:t>
            </a:r>
          </a:p>
          <a:p>
            <a:pPr marL="285750" indent="-285750" algn="l">
              <a:buFont typeface="Arial" panose="020B0604020202020204" pitchFamily="34" charset="0"/>
              <a:buChar char="•"/>
            </a:pPr>
            <a:r>
              <a:rPr lang="en-US" sz="1600" b="1" dirty="0">
                <a:solidFill>
                  <a:schemeClr val="bg1">
                    <a:lumMod val="95000"/>
                  </a:schemeClr>
                </a:solidFill>
              </a:rPr>
              <a:t>This visualization suggests that the bank’s customer base is concentrated in the younger population (20-40), which could be important in understanding customer behavior and how to market different products for cross-selling.</a:t>
            </a:r>
          </a:p>
        </p:txBody>
      </p:sp>
      <p:pic>
        <p:nvPicPr>
          <p:cNvPr id="7" name="Picture 6">
            <a:extLst>
              <a:ext uri="{FF2B5EF4-FFF2-40B4-BE49-F238E27FC236}">
                <a16:creationId xmlns:a16="http://schemas.microsoft.com/office/drawing/2014/main" id="{5A2D4664-5DE5-EDF3-1DDC-E14080F0A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513" y="1140775"/>
            <a:ext cx="7772400" cy="4895117"/>
          </a:xfrm>
          <a:prstGeom prst="rect">
            <a:avLst/>
          </a:prstGeom>
        </p:spPr>
      </p:pic>
    </p:spTree>
    <p:extLst>
      <p:ext uri="{BB962C8B-B14F-4D97-AF65-F5344CB8AC3E}">
        <p14:creationId xmlns:p14="http://schemas.microsoft.com/office/powerpoint/2010/main" val="55590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391857" y="1391856"/>
            <a:ext cx="6858002" cy="4074289"/>
          </a:xfrm>
          <a:solidFill>
            <a:srgbClr val="3B3B3B"/>
          </a:solidFill>
        </p:spPr>
        <p:txBody>
          <a:bodyPr vert="vert270" anchor="t" anchorCtr="0">
            <a:normAutofit/>
          </a:bodyPr>
          <a:lstStyle/>
          <a:p>
            <a:r>
              <a:rPr lang="en-US" sz="2800" b="1" dirty="0">
                <a:solidFill>
                  <a:srgbClr val="FF6600"/>
                </a:solidFill>
                <a:latin typeface="+mn-lt"/>
              </a:rPr>
              <a:t>Customer Segmentation</a:t>
            </a:r>
            <a:br>
              <a:rPr lang="en-US" sz="2000" b="1" dirty="0">
                <a:solidFill>
                  <a:srgbClr val="FF6600"/>
                </a:solidFill>
                <a:latin typeface="+mn-lt"/>
              </a:rPr>
            </a:br>
            <a:endParaRPr lang="en-US" b="1" dirty="0">
              <a:solidFill>
                <a:srgbClr val="FF6600"/>
              </a:solidFill>
              <a:latin typeface="+mn-lt"/>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 y="1312899"/>
            <a:ext cx="4074289" cy="4550871"/>
          </a:xfrm>
        </p:spPr>
        <p:txBody>
          <a:bodyPr>
            <a:normAutofit/>
          </a:bodyPr>
          <a:lstStyle/>
          <a:p>
            <a:pPr marL="285750" lvl="0" indent="-285750" algn="l" rtl="0">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PARTICULARES: The majority of the customers fall into this segment, indicating that regular banking services are the most commonly used among the bank's clients.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a:p>
            <a:pPr marL="285750" lvl="0" indent="-285750" algn="l">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UNIVERSITARIO: This group is also substantial, suggesting the bank has a significant number of young or student customers.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a:p>
            <a:pPr marL="285750" lvl="0" indent="-285750" algn="l">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TOP: This segment is quite small, meaning that there are relatively few high-value or priority customers.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a:p>
            <a:pPr marL="285750" indent="-285750" algn="l">
              <a:buFont typeface="Arial" panose="020B0604020202020204" pitchFamily="34" charset="0"/>
              <a:buChar char="•"/>
            </a:pPr>
            <a:r>
              <a:rPr lang="en-US" sz="1600" b="1" kern="0" dirty="0">
                <a:solidFill>
                  <a:schemeClr val="bg1">
                    <a:lumMod val="95000"/>
                  </a:schemeClr>
                </a:solidFill>
                <a:effectLst/>
                <a:ea typeface="Calibri" panose="020F0502020204030204" pitchFamily="34" charset="0"/>
                <a:cs typeface="Arial" panose="020B0604020202020204" pitchFamily="34" charset="0"/>
              </a:rPr>
              <a:t>This distribution is useful for tailoring marketing strategies and cross-selling products based on segment size and customer needs.</a:t>
            </a:r>
            <a:endParaRPr lang="en-SA" sz="1600" b="1" kern="100" dirty="0">
              <a:solidFill>
                <a:schemeClr val="bg1">
                  <a:lumMod val="95000"/>
                </a:schemeClr>
              </a:solidFill>
              <a:effectLst/>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F41383-E6E1-7FF4-E2E6-568683095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163" y="933450"/>
            <a:ext cx="6515100" cy="4991100"/>
          </a:xfrm>
          <a:prstGeom prst="rect">
            <a:avLst/>
          </a:prstGeom>
        </p:spPr>
      </p:pic>
    </p:spTree>
    <p:extLst>
      <p:ext uri="{BB962C8B-B14F-4D97-AF65-F5344CB8AC3E}">
        <p14:creationId xmlns:p14="http://schemas.microsoft.com/office/powerpoint/2010/main" val="4036272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260</TotalTime>
  <Words>1122</Words>
  <Application>Microsoft Macintosh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    Introduction</vt:lpstr>
      <vt:lpstr>  Data Collection </vt:lpstr>
      <vt:lpstr>PowerPoint Presentation</vt:lpstr>
      <vt:lpstr>  Data Cleansing and Transformation  </vt:lpstr>
      <vt:lpstr>PowerPoint Presentation</vt:lpstr>
      <vt:lpstr>  EDA Analysis</vt:lpstr>
      <vt:lpstr>Customer Age and Gender</vt:lpstr>
      <vt:lpstr>Customer Segmentation </vt:lpstr>
      <vt:lpstr>Customer Activity  </vt:lpstr>
      <vt:lpstr>  Dashboard</vt:lpstr>
      <vt:lpstr>PowerPoint Presentation</vt:lpstr>
      <vt:lpstr>PowerPoint Presentation</vt:lpstr>
      <vt:lpstr>PowerPoint Presentation</vt:lpstr>
      <vt:lpstr>PowerPoint Presentation</vt:lpstr>
      <vt:lpstr>     Recommendation</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Munirah Alfehaid</dc:creator>
  <cp:lastModifiedBy>Munirah Alfehaid</cp:lastModifiedBy>
  <cp:revision>20</cp:revision>
  <dcterms:created xsi:type="dcterms:W3CDTF">2024-07-15T22:36:38Z</dcterms:created>
  <dcterms:modified xsi:type="dcterms:W3CDTF">2024-09-28T14:59:55Z</dcterms:modified>
</cp:coreProperties>
</file>