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8" r:id="rId3"/>
    <p:sldId id="277" r:id="rId4"/>
    <p:sldId id="278" r:id="rId5"/>
    <p:sldId id="282" r:id="rId6"/>
    <p:sldId id="284" r:id="rId7"/>
    <p:sldId id="293" r:id="rId8"/>
    <p:sldId id="292"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52"/>
  </p:normalViewPr>
  <p:slideViewPr>
    <p:cSldViewPr snapToGrid="0">
      <p:cViewPr varScale="1">
        <p:scale>
          <a:sx n="116" d="100"/>
          <a:sy n="116" d="100"/>
        </p:scale>
        <p:origin x="4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56B80D-66AC-F849-9BF4-135C12D3A36E}" type="doc">
      <dgm:prSet loTypeId="urn:microsoft.com/office/officeart/2009/3/layout/SubStepProcess" loCatId="cycle" qsTypeId="urn:microsoft.com/office/officeart/2005/8/quickstyle/simple1" qsCatId="simple" csTypeId="urn:microsoft.com/office/officeart/2005/8/colors/accent2_2" csCatId="accent2"/>
      <dgm:spPr/>
      <dgm:t>
        <a:bodyPr/>
        <a:lstStyle/>
        <a:p>
          <a:endParaRPr lang="en-US"/>
        </a:p>
      </dgm:t>
    </dgm:pt>
    <dgm:pt modelId="{B8B04896-0747-A043-89AA-51DEFE37E244}">
      <dgm:prSet custT="1"/>
      <dgm:spPr/>
      <dgm:t>
        <a:bodyPr/>
        <a:lstStyle/>
        <a:p>
          <a:r>
            <a:rPr lang="en-US" sz="1600" b="0" dirty="0"/>
            <a:t>Target inactive customers to engage them.</a:t>
          </a:r>
          <a:endParaRPr lang="en-SA" sz="1600" b="0" dirty="0"/>
        </a:p>
      </dgm:t>
    </dgm:pt>
    <dgm:pt modelId="{206B908E-BC59-6C48-A248-E7A7F7A1D32D}" type="parTrans" cxnId="{79549174-4F39-AA48-91D2-8714E571DB89}">
      <dgm:prSet/>
      <dgm:spPr/>
      <dgm:t>
        <a:bodyPr/>
        <a:lstStyle/>
        <a:p>
          <a:endParaRPr lang="en-US" sz="4000" b="0"/>
        </a:p>
      </dgm:t>
    </dgm:pt>
    <dgm:pt modelId="{CABF4582-0707-4542-9482-2B4B21B1A7FD}" type="sibTrans" cxnId="{79549174-4F39-AA48-91D2-8714E571DB89}">
      <dgm:prSet/>
      <dgm:spPr/>
      <dgm:t>
        <a:bodyPr/>
        <a:lstStyle/>
        <a:p>
          <a:endParaRPr lang="en-US" sz="4000" b="0"/>
        </a:p>
      </dgm:t>
    </dgm:pt>
    <dgm:pt modelId="{B5C17D6F-2CFA-1F45-AED1-B23AA51A220F}">
      <dgm:prSet custT="1"/>
      <dgm:spPr/>
      <dgm:t>
        <a:bodyPr/>
        <a:lstStyle/>
        <a:p>
          <a:r>
            <a:rPr lang="en-US" sz="1600" b="0" dirty="0"/>
            <a:t>Focus on segments like VIPs or individuals with high income who may be more likely to buy additional products.</a:t>
          </a:r>
          <a:endParaRPr lang="en-SA" sz="1600" b="0" dirty="0"/>
        </a:p>
      </dgm:t>
    </dgm:pt>
    <dgm:pt modelId="{B060F093-FACC-A345-AB26-FE3555D9CFB6}" type="parTrans" cxnId="{D0315458-B76C-5B4D-97BA-7BD71BCAF041}">
      <dgm:prSet/>
      <dgm:spPr/>
      <dgm:t>
        <a:bodyPr/>
        <a:lstStyle/>
        <a:p>
          <a:endParaRPr lang="en-US" sz="4000" b="0"/>
        </a:p>
      </dgm:t>
    </dgm:pt>
    <dgm:pt modelId="{7781940E-8484-DD4A-AFE3-DF0E2722C7A0}" type="sibTrans" cxnId="{D0315458-B76C-5B4D-97BA-7BD71BCAF041}">
      <dgm:prSet/>
      <dgm:spPr/>
      <dgm:t>
        <a:bodyPr/>
        <a:lstStyle/>
        <a:p>
          <a:pPr rtl="0"/>
          <a:endParaRPr lang="en-US" sz="4000" b="0"/>
        </a:p>
      </dgm:t>
    </dgm:pt>
    <dgm:pt modelId="{4CF10F08-47DC-154D-BAB7-91A1A977E3F5}">
      <dgm:prSet custT="1"/>
      <dgm:spPr/>
      <dgm:t>
        <a:bodyPr/>
        <a:lstStyle/>
        <a:p>
          <a:r>
            <a:rPr lang="en-US" sz="1600" b="0"/>
            <a:t>Design specific campaigns for underrepresented segments.</a:t>
          </a:r>
          <a:endParaRPr lang="en-SA" sz="1600" b="0"/>
        </a:p>
      </dgm:t>
    </dgm:pt>
    <dgm:pt modelId="{22C36B02-AF30-7C46-9BF1-CD9469759354}" type="parTrans" cxnId="{BDE952B1-4F10-D843-89FA-94E4AC766C9B}">
      <dgm:prSet/>
      <dgm:spPr/>
      <dgm:t>
        <a:bodyPr/>
        <a:lstStyle/>
        <a:p>
          <a:endParaRPr lang="en-US" sz="4000" b="0"/>
        </a:p>
      </dgm:t>
    </dgm:pt>
    <dgm:pt modelId="{82A85D04-CEC6-A244-87FB-D062D7B2D2AB}" type="sibTrans" cxnId="{BDE952B1-4F10-D843-89FA-94E4AC766C9B}">
      <dgm:prSet/>
      <dgm:spPr/>
      <dgm:t>
        <a:bodyPr/>
        <a:lstStyle/>
        <a:p>
          <a:endParaRPr lang="en-US" sz="4000" b="0"/>
        </a:p>
      </dgm:t>
    </dgm:pt>
    <dgm:pt modelId="{5F150DC8-8D14-CF49-BD13-906E56B5A951}" type="pres">
      <dgm:prSet presAssocID="{DD56B80D-66AC-F849-9BF4-135C12D3A36E}" presName="Name0" presStyleCnt="0">
        <dgm:presLayoutVars>
          <dgm:chMax val="7"/>
          <dgm:dir/>
          <dgm:animOne val="branch"/>
        </dgm:presLayoutVars>
      </dgm:prSet>
      <dgm:spPr/>
    </dgm:pt>
    <dgm:pt modelId="{8172B8AB-C464-F540-8312-FEA60591E3C5}" type="pres">
      <dgm:prSet presAssocID="{B8B04896-0747-A043-89AA-51DEFE37E244}" presName="parTx1" presStyleLbl="node1" presStyleIdx="0" presStyleCnt="3"/>
      <dgm:spPr/>
    </dgm:pt>
    <dgm:pt modelId="{4F15D96D-B6AC-0C4D-8EBA-48CB72150D3C}" type="pres">
      <dgm:prSet presAssocID="{B5C17D6F-2CFA-1F45-AED1-B23AA51A220F}" presName="parTx2" presStyleLbl="node1" presStyleIdx="1" presStyleCnt="3"/>
      <dgm:spPr/>
    </dgm:pt>
    <dgm:pt modelId="{D9707EFD-E584-3147-A866-387B65EC0C8B}" type="pres">
      <dgm:prSet presAssocID="{4CF10F08-47DC-154D-BAB7-91A1A977E3F5}" presName="parTx3" presStyleLbl="node1" presStyleIdx="2" presStyleCnt="3"/>
      <dgm:spPr/>
    </dgm:pt>
  </dgm:ptLst>
  <dgm:cxnLst>
    <dgm:cxn modelId="{CCB84131-BB94-0346-9EEF-999ED8835713}" type="presOf" srcId="{4CF10F08-47DC-154D-BAB7-91A1A977E3F5}" destId="{D9707EFD-E584-3147-A866-387B65EC0C8B}" srcOrd="0" destOrd="0" presId="urn:microsoft.com/office/officeart/2009/3/layout/SubStepProcess"/>
    <dgm:cxn modelId="{5CDF4333-613C-AE4F-A1E0-40A41D20C180}" type="presOf" srcId="{B5C17D6F-2CFA-1F45-AED1-B23AA51A220F}" destId="{4F15D96D-B6AC-0C4D-8EBA-48CB72150D3C}" srcOrd="0" destOrd="0" presId="urn:microsoft.com/office/officeart/2009/3/layout/SubStepProcess"/>
    <dgm:cxn modelId="{D0315458-B76C-5B4D-97BA-7BD71BCAF041}" srcId="{DD56B80D-66AC-F849-9BF4-135C12D3A36E}" destId="{B5C17D6F-2CFA-1F45-AED1-B23AA51A220F}" srcOrd="1" destOrd="0" parTransId="{B060F093-FACC-A345-AB26-FE3555D9CFB6}" sibTransId="{7781940E-8484-DD4A-AFE3-DF0E2722C7A0}"/>
    <dgm:cxn modelId="{79549174-4F39-AA48-91D2-8714E571DB89}" srcId="{DD56B80D-66AC-F849-9BF4-135C12D3A36E}" destId="{B8B04896-0747-A043-89AA-51DEFE37E244}" srcOrd="0" destOrd="0" parTransId="{206B908E-BC59-6C48-A248-E7A7F7A1D32D}" sibTransId="{CABF4582-0707-4542-9482-2B4B21B1A7FD}"/>
    <dgm:cxn modelId="{F1DFAA9D-B7F6-2F48-9D60-2FA99FF32BAD}" type="presOf" srcId="{B8B04896-0747-A043-89AA-51DEFE37E244}" destId="{8172B8AB-C464-F540-8312-FEA60591E3C5}" srcOrd="0" destOrd="0" presId="urn:microsoft.com/office/officeart/2009/3/layout/SubStepProcess"/>
    <dgm:cxn modelId="{BDE952B1-4F10-D843-89FA-94E4AC766C9B}" srcId="{DD56B80D-66AC-F849-9BF4-135C12D3A36E}" destId="{4CF10F08-47DC-154D-BAB7-91A1A977E3F5}" srcOrd="2" destOrd="0" parTransId="{22C36B02-AF30-7C46-9BF1-CD9469759354}" sibTransId="{82A85D04-CEC6-A244-87FB-D062D7B2D2AB}"/>
    <dgm:cxn modelId="{598051CD-CCBA-AE43-8CDA-282A51FA14FB}" type="presOf" srcId="{DD56B80D-66AC-F849-9BF4-135C12D3A36E}" destId="{5F150DC8-8D14-CF49-BD13-906E56B5A951}" srcOrd="0" destOrd="0" presId="urn:microsoft.com/office/officeart/2009/3/layout/SubStepProcess"/>
    <dgm:cxn modelId="{7B16EFB3-9C89-3545-8A6C-89601A31D031}" type="presParOf" srcId="{5F150DC8-8D14-CF49-BD13-906E56B5A951}" destId="{8172B8AB-C464-F540-8312-FEA60591E3C5}" srcOrd="0" destOrd="0" presId="urn:microsoft.com/office/officeart/2009/3/layout/SubStepProcess"/>
    <dgm:cxn modelId="{713BDAE9-8A35-2240-A3AD-0818DCA9562A}" type="presParOf" srcId="{5F150DC8-8D14-CF49-BD13-906E56B5A951}" destId="{4F15D96D-B6AC-0C4D-8EBA-48CB72150D3C}" srcOrd="1" destOrd="0" presId="urn:microsoft.com/office/officeart/2009/3/layout/SubStepProcess"/>
    <dgm:cxn modelId="{E033B319-31AA-7C41-B77D-5DAC5E3073EF}" type="presParOf" srcId="{5F150DC8-8D14-CF49-BD13-906E56B5A951}" destId="{D9707EFD-E584-3147-A866-387B65EC0C8B}" srcOrd="2"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2B8AB-C464-F540-8312-FEA60591E3C5}">
      <dsp:nvSpPr>
        <dsp:cNvPr id="0" name=""/>
        <dsp:cNvSpPr/>
      </dsp:nvSpPr>
      <dsp:spPr>
        <a:xfrm>
          <a:off x="3614" y="1729946"/>
          <a:ext cx="2465368" cy="246536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0" kern="1200" dirty="0"/>
            <a:t>Target inactive customers to engage them.</a:t>
          </a:r>
          <a:endParaRPr lang="en-SA" sz="1600" b="0" kern="1200" dirty="0"/>
        </a:p>
      </dsp:txBody>
      <dsp:txXfrm>
        <a:off x="364659" y="2090991"/>
        <a:ext cx="1743278" cy="1743278"/>
      </dsp:txXfrm>
    </dsp:sp>
    <dsp:sp modelId="{4F15D96D-B6AC-0C4D-8EBA-48CB72150D3C}">
      <dsp:nvSpPr>
        <dsp:cNvPr id="0" name=""/>
        <dsp:cNvSpPr/>
      </dsp:nvSpPr>
      <dsp:spPr>
        <a:xfrm>
          <a:off x="2468983" y="1729946"/>
          <a:ext cx="2465368" cy="246536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0" kern="1200" dirty="0"/>
            <a:t>Focus on segments like VIPs or individuals with high income who may be more likely to buy additional products.</a:t>
          </a:r>
          <a:endParaRPr lang="en-SA" sz="1600" b="0" kern="1200" dirty="0"/>
        </a:p>
      </dsp:txBody>
      <dsp:txXfrm>
        <a:off x="2830028" y="2090991"/>
        <a:ext cx="1743278" cy="1743278"/>
      </dsp:txXfrm>
    </dsp:sp>
    <dsp:sp modelId="{D9707EFD-E584-3147-A866-387B65EC0C8B}">
      <dsp:nvSpPr>
        <dsp:cNvPr id="0" name=""/>
        <dsp:cNvSpPr/>
      </dsp:nvSpPr>
      <dsp:spPr>
        <a:xfrm>
          <a:off x="4934351" y="1729946"/>
          <a:ext cx="2465368" cy="246536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0" kern="1200"/>
            <a:t>Design specific campaigns for underrepresented segments.</a:t>
          </a:r>
          <a:endParaRPr lang="en-SA" sz="1600" b="0" kern="1200"/>
        </a:p>
      </dsp:txBody>
      <dsp:txXfrm>
        <a:off x="5295396" y="2090991"/>
        <a:ext cx="1743278" cy="1743278"/>
      </dsp:txXfrm>
    </dsp:sp>
  </dsp:spTree>
</dsp:drawing>
</file>

<file path=ppt/diagrams/layout1.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235026" y="3625249"/>
            <a:ext cx="7058141" cy="2862322"/>
          </a:xfrm>
          <a:prstGeom prst="rect">
            <a:avLst/>
          </a:prstGeom>
          <a:solidFill>
            <a:srgbClr val="3B3B3B"/>
          </a:solidFill>
        </p:spPr>
        <p:txBody>
          <a:bodyPr wrap="square" rtlCol="0">
            <a:spAutoFit/>
          </a:bodyPr>
          <a:lstStyle/>
          <a:p>
            <a:r>
              <a:rPr lang="en-SA" sz="3600" b="1" dirty="0">
                <a:solidFill>
                  <a:srgbClr val="FF6600"/>
                </a:solidFill>
                <a:effectLst/>
                <a:ea typeface="Times New Roman" panose="02020603050405020304" pitchFamily="18" charset="0"/>
                <a:cs typeface="Times New Roman" panose="02020603050405020304" pitchFamily="18" charset="0"/>
              </a:rPr>
              <a:t>Group Name:</a:t>
            </a:r>
            <a:r>
              <a:rPr lang="en-SA" sz="3600" dirty="0">
                <a:solidFill>
                  <a:srgbClr val="FF6600"/>
                </a:solidFill>
                <a:effectLst/>
                <a:ea typeface="Times New Roman" panose="02020603050405020304" pitchFamily="18" charset="0"/>
                <a:cs typeface="Times New Roman" panose="02020603050405020304" pitchFamily="18" charset="0"/>
              </a:rPr>
              <a:t> </a:t>
            </a:r>
            <a:r>
              <a:rPr lang="en-SA" sz="3600" dirty="0">
                <a:solidFill>
                  <a:schemeClr val="bg1">
                    <a:lumMod val="95000"/>
                  </a:schemeClr>
                </a:solidFill>
                <a:effectLst/>
                <a:ea typeface="Times New Roman" panose="02020603050405020304" pitchFamily="18" charset="0"/>
                <a:cs typeface="Times New Roman" panose="02020603050405020304" pitchFamily="18" charset="0"/>
              </a:rPr>
              <a:t>Solo Analyst</a:t>
            </a:r>
            <a:endParaRPr lang="en-SA" sz="3600" dirty="0">
              <a:solidFill>
                <a:schemeClr val="bg1">
                  <a:lumMod val="95000"/>
                </a:schemeClr>
              </a:solidFill>
              <a:effectLst/>
              <a:ea typeface="Times New Roman" panose="02020603050405020304" pitchFamily="18" charset="0"/>
            </a:endParaRPr>
          </a:p>
          <a:p>
            <a:r>
              <a:rPr lang="en-SA" sz="3600" b="1" dirty="0">
                <a:solidFill>
                  <a:srgbClr val="FF6600"/>
                </a:solidFill>
                <a:effectLst/>
                <a:ea typeface="Times New Roman" panose="02020603050405020304" pitchFamily="18" charset="0"/>
                <a:cs typeface="Times New Roman" panose="02020603050405020304" pitchFamily="18" charset="0"/>
              </a:rPr>
              <a:t>Name:</a:t>
            </a:r>
            <a:r>
              <a:rPr lang="en-SA" sz="3600" dirty="0">
                <a:solidFill>
                  <a:srgbClr val="FF6600"/>
                </a:solidFill>
                <a:effectLst/>
                <a:ea typeface="Times New Roman" panose="02020603050405020304" pitchFamily="18" charset="0"/>
                <a:cs typeface="Times New Roman" panose="02020603050405020304" pitchFamily="18" charset="0"/>
              </a:rPr>
              <a:t> </a:t>
            </a:r>
            <a:r>
              <a:rPr lang="en-US" sz="3600" dirty="0">
                <a:solidFill>
                  <a:schemeClr val="bg1">
                    <a:lumMod val="95000"/>
                  </a:schemeClr>
                </a:solidFill>
                <a:effectLst/>
                <a:ea typeface="Times New Roman" panose="02020603050405020304" pitchFamily="18" charset="0"/>
                <a:cs typeface="Times New Roman" panose="02020603050405020304" pitchFamily="18" charset="0"/>
              </a:rPr>
              <a:t>Munirah </a:t>
            </a:r>
            <a:r>
              <a:rPr lang="en-US" sz="3600" dirty="0" err="1">
                <a:solidFill>
                  <a:schemeClr val="bg1">
                    <a:lumMod val="95000"/>
                  </a:schemeClr>
                </a:solidFill>
                <a:effectLst/>
                <a:ea typeface="Times New Roman" panose="02020603050405020304" pitchFamily="18" charset="0"/>
                <a:cs typeface="Times New Roman" panose="02020603050405020304" pitchFamily="18" charset="0"/>
              </a:rPr>
              <a:t>Alfehaid</a:t>
            </a:r>
            <a:endParaRPr lang="en-SA" sz="3600" dirty="0">
              <a:solidFill>
                <a:schemeClr val="bg1">
                  <a:lumMod val="95000"/>
                </a:schemeClr>
              </a:solidFill>
              <a:effectLst/>
              <a:ea typeface="Times New Roman" panose="02020603050405020304" pitchFamily="18" charset="0"/>
            </a:endParaRPr>
          </a:p>
          <a:p>
            <a:r>
              <a:rPr lang="en-SA" sz="3600" b="1" dirty="0">
                <a:solidFill>
                  <a:srgbClr val="FF6600"/>
                </a:solidFill>
                <a:effectLst/>
                <a:ea typeface="Times New Roman" panose="02020603050405020304" pitchFamily="18" charset="0"/>
                <a:cs typeface="Times New Roman" panose="02020603050405020304" pitchFamily="18" charset="0"/>
              </a:rPr>
              <a:t>Email:</a:t>
            </a:r>
            <a:r>
              <a:rPr lang="en-US" sz="3600" dirty="0">
                <a:solidFill>
                  <a:schemeClr val="bg1">
                    <a:lumMod val="95000"/>
                  </a:schemeClr>
                </a:solidFill>
                <a:effectLst/>
                <a:ea typeface="Times New Roman" panose="02020603050405020304" pitchFamily="18" charset="0"/>
                <a:cs typeface="Times New Roman" panose="02020603050405020304" pitchFamily="18" charset="0"/>
              </a:rPr>
              <a:t>munirah9hamad@gmail.com</a:t>
            </a:r>
            <a:endParaRPr lang="en-SA" sz="3600" dirty="0">
              <a:solidFill>
                <a:schemeClr val="bg1">
                  <a:lumMod val="95000"/>
                </a:schemeClr>
              </a:solidFill>
              <a:effectLst/>
              <a:ea typeface="Times New Roman" panose="02020603050405020304" pitchFamily="18" charset="0"/>
            </a:endParaRPr>
          </a:p>
          <a:p>
            <a:r>
              <a:rPr lang="en-SA" sz="3600" b="1" dirty="0">
                <a:solidFill>
                  <a:srgbClr val="FF6600"/>
                </a:solidFill>
                <a:effectLst/>
                <a:ea typeface="Times New Roman" panose="02020603050405020304" pitchFamily="18" charset="0"/>
                <a:cs typeface="Times New Roman" panose="02020603050405020304" pitchFamily="18" charset="0"/>
              </a:rPr>
              <a:t>Country:</a:t>
            </a:r>
            <a:r>
              <a:rPr lang="en-SA" sz="3600" dirty="0">
                <a:solidFill>
                  <a:srgbClr val="FF6600"/>
                </a:solidFill>
                <a:effectLst/>
                <a:ea typeface="Times New Roman" panose="02020603050405020304" pitchFamily="18" charset="0"/>
                <a:cs typeface="Times New Roman" panose="02020603050405020304" pitchFamily="18" charset="0"/>
              </a:rPr>
              <a:t> </a:t>
            </a:r>
            <a:r>
              <a:rPr lang="en-SA" sz="3600" dirty="0">
                <a:solidFill>
                  <a:schemeClr val="bg1">
                    <a:lumMod val="95000"/>
                  </a:schemeClr>
                </a:solidFill>
                <a:effectLst/>
                <a:ea typeface="Times New Roman" panose="02020603050405020304" pitchFamily="18" charset="0"/>
                <a:cs typeface="Times New Roman" panose="02020603050405020304" pitchFamily="18" charset="0"/>
              </a:rPr>
              <a:t>Saudi Arabia</a:t>
            </a:r>
            <a:endParaRPr lang="en-SA" sz="3600" dirty="0">
              <a:solidFill>
                <a:schemeClr val="bg1">
                  <a:lumMod val="95000"/>
                </a:schemeClr>
              </a:solidFill>
              <a:effectLst/>
              <a:ea typeface="Times New Roman" panose="02020603050405020304" pitchFamily="18" charset="0"/>
            </a:endParaRPr>
          </a:p>
          <a:p>
            <a:r>
              <a:rPr lang="en-SA" sz="3600" b="1" dirty="0">
                <a:solidFill>
                  <a:srgbClr val="FF6600"/>
                </a:solidFill>
                <a:effectLst/>
                <a:ea typeface="Times New Roman" panose="02020603050405020304" pitchFamily="18" charset="0"/>
                <a:cs typeface="Times New Roman" panose="02020603050405020304" pitchFamily="18" charset="0"/>
              </a:rPr>
              <a:t>Specialization:</a:t>
            </a:r>
            <a:r>
              <a:rPr lang="en-SA" sz="3600" dirty="0">
                <a:solidFill>
                  <a:srgbClr val="FF6600"/>
                </a:solidFill>
                <a:effectLst/>
                <a:ea typeface="Times New Roman" panose="02020603050405020304" pitchFamily="18" charset="0"/>
                <a:cs typeface="Times New Roman" panose="02020603050405020304" pitchFamily="18" charset="0"/>
              </a:rPr>
              <a:t> </a:t>
            </a:r>
            <a:r>
              <a:rPr lang="en-SA" sz="3600" dirty="0">
                <a:solidFill>
                  <a:schemeClr val="bg1">
                    <a:lumMod val="95000"/>
                  </a:schemeClr>
                </a:solidFill>
                <a:effectLst/>
                <a:ea typeface="Times New Roman" panose="02020603050405020304" pitchFamily="18" charset="0"/>
                <a:cs typeface="Times New Roman" panose="02020603050405020304" pitchFamily="18" charset="0"/>
              </a:rPr>
              <a:t>Data Analyst</a:t>
            </a:r>
            <a:endParaRPr lang="en-SA" sz="3600" dirty="0">
              <a:solidFill>
                <a:schemeClr val="bg1">
                  <a:lumMod val="95000"/>
                </a:schemeClr>
              </a:solidFill>
              <a:effectLst/>
              <a:ea typeface="Times New Roman" panose="02020603050405020304" pitchFamily="18" charset="0"/>
            </a:endParaRPr>
          </a:p>
        </p:txBody>
      </p:sp>
      <p:sp>
        <p:nvSpPr>
          <p:cNvPr id="2" name="TextBox 1">
            <a:extLst>
              <a:ext uri="{FF2B5EF4-FFF2-40B4-BE49-F238E27FC236}">
                <a16:creationId xmlns:a16="http://schemas.microsoft.com/office/drawing/2014/main" id="{F8C949D7-90D6-566D-86AC-6D3C9A1C379E}"/>
              </a:ext>
            </a:extLst>
          </p:cNvPr>
          <p:cNvSpPr txBox="1"/>
          <p:nvPr/>
        </p:nvSpPr>
        <p:spPr>
          <a:xfrm>
            <a:off x="4421435" y="599231"/>
            <a:ext cx="7333562" cy="769441"/>
          </a:xfrm>
          <a:prstGeom prst="rect">
            <a:avLst/>
          </a:prstGeom>
          <a:noFill/>
        </p:spPr>
        <p:txBody>
          <a:bodyPr wrap="square" rtlCol="0">
            <a:spAutoFit/>
          </a:bodyPr>
          <a:lstStyle/>
          <a:p>
            <a:pPr algn="ctr"/>
            <a:r>
              <a:rPr lang="en-US" sz="4400" b="1" dirty="0">
                <a:solidFill>
                  <a:srgbClr val="FF6600"/>
                </a:solidFill>
              </a:rPr>
              <a:t>Cross Selling Recommendation</a:t>
            </a:r>
            <a:endParaRPr lang="en-SA" sz="4400" b="1" dirty="0">
              <a:solidFill>
                <a:srgbClr val="FF6600"/>
              </a:solidFil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8" y="1391857"/>
            <a:ext cx="6858003" cy="4074290"/>
          </a:xfrm>
          <a:solidFill>
            <a:srgbClr val="3B3B3B"/>
          </a:solidFill>
        </p:spPr>
        <p:txBody>
          <a:bodyPr vert="vert270" anchor="t" anchorCtr="0"/>
          <a:lstStyle/>
          <a:p>
            <a:r>
              <a:rPr lang="en-US" sz="6000" dirty="0">
                <a:solidFill>
                  <a:srgbClr val="FF6600"/>
                </a:solidFill>
              </a:rPr>
              <a:t> </a:t>
            </a:r>
            <a:br>
              <a:rPr lang="en-US" sz="6000" dirty="0">
                <a:solidFill>
                  <a:srgbClr val="FF6600"/>
                </a:solidFill>
              </a:rPr>
            </a:br>
            <a:br>
              <a:rPr lang="en-US" sz="6000" dirty="0">
                <a:solidFill>
                  <a:srgbClr val="FF6600"/>
                </a:solidFill>
              </a:rPr>
            </a:br>
            <a:br>
              <a:rPr lang="en-US" sz="6000" dirty="0">
                <a:solidFill>
                  <a:srgbClr val="FF6600"/>
                </a:solidFill>
              </a:rPr>
            </a:br>
            <a:r>
              <a:rPr lang="en-US" sz="6000" b="1" dirty="0">
                <a:solidFill>
                  <a:srgbClr val="FF6600"/>
                </a:solidFill>
              </a:rPr>
              <a:t>Introduction</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544272" y="428262"/>
            <a:ext cx="5359080" cy="5706320"/>
          </a:xfrm>
        </p:spPr>
        <p:txBody>
          <a:bodyPr>
            <a:normAutofit fontScale="25000" lnSpcReduction="20000"/>
          </a:bodyPr>
          <a:lstStyle/>
          <a:p>
            <a:pPr lvl="1" algn="l">
              <a:lnSpc>
                <a:spcPct val="120000"/>
              </a:lnSpc>
            </a:pPr>
            <a:r>
              <a:rPr lang="en-US" sz="8800" b="1" dirty="0">
                <a:solidFill>
                  <a:schemeClr val="tx1">
                    <a:lumMod val="95000"/>
                    <a:lumOff val="5000"/>
                  </a:schemeClr>
                </a:solidFill>
                <a:latin typeface="Calibri" panose="020F0502020204030204" pitchFamily="34" charset="0"/>
                <a:cs typeface="Calibri" panose="020F0502020204030204" pitchFamily="34" charset="0"/>
              </a:rPr>
              <a:t>Client: </a:t>
            </a:r>
          </a:p>
          <a:p>
            <a:pPr lvl="1" algn="l">
              <a:lnSpc>
                <a:spcPct val="120000"/>
              </a:lnSpc>
            </a:pPr>
            <a:r>
              <a:rPr lang="en-US" sz="8000" b="1" i="0" dirty="0">
                <a:solidFill>
                  <a:srgbClr val="2D3B45"/>
                </a:solidFill>
                <a:effectLst/>
                <a:latin typeface="Calibri" panose="020F0502020204030204" pitchFamily="34" charset="0"/>
                <a:cs typeface="Calibri" panose="020F0502020204030204" pitchFamily="34" charset="0"/>
              </a:rPr>
              <a:t> </a:t>
            </a:r>
            <a:r>
              <a:rPr lang="en-US" sz="8000" b="0" i="0" dirty="0">
                <a:solidFill>
                  <a:srgbClr val="2D3B45"/>
                </a:solidFill>
                <a:effectLst/>
                <a:latin typeface="Calibri" panose="020F0502020204030204" pitchFamily="34" charset="0"/>
                <a:cs typeface="Calibri" panose="020F0502020204030204" pitchFamily="34" charset="0"/>
              </a:rPr>
              <a:t>XYZ credit union in Latin America is performing very well in selling the Banking products (</a:t>
            </a:r>
            <a:r>
              <a:rPr lang="en-US" sz="8000" b="0" i="0" dirty="0" err="1">
                <a:solidFill>
                  <a:srgbClr val="2D3B45"/>
                </a:solidFill>
                <a:effectLst/>
                <a:latin typeface="Calibri" panose="020F0502020204030204" pitchFamily="34" charset="0"/>
                <a:cs typeface="Calibri" panose="020F0502020204030204" pitchFamily="34" charset="0"/>
              </a:rPr>
              <a:t>eg</a:t>
            </a:r>
            <a:r>
              <a:rPr lang="en-US" sz="8000" b="0" i="0" dirty="0">
                <a:solidFill>
                  <a:srgbClr val="2D3B45"/>
                </a:solidFill>
                <a:effectLst/>
                <a:latin typeface="Calibri" panose="020F0502020204030204" pitchFamily="34" charset="0"/>
                <a:cs typeface="Calibri" panose="020F0502020204030204" pitchFamily="34" charset="0"/>
              </a:rPr>
              <a:t>: Credit card, deposit account, retirement account, safe deposit box </a:t>
            </a:r>
            <a:r>
              <a:rPr lang="en-US" sz="8000" b="0" i="0" dirty="0" err="1">
                <a:solidFill>
                  <a:srgbClr val="2D3B45"/>
                </a:solidFill>
                <a:effectLst/>
                <a:latin typeface="Calibri" panose="020F0502020204030204" pitchFamily="34" charset="0"/>
                <a:cs typeface="Calibri" panose="020F0502020204030204" pitchFamily="34" charset="0"/>
              </a:rPr>
              <a:t>etc</a:t>
            </a:r>
            <a:r>
              <a:rPr lang="en-US" sz="8000" b="0" i="0" dirty="0">
                <a:solidFill>
                  <a:srgbClr val="2D3B45"/>
                </a:solidFill>
                <a:effectLst/>
                <a:latin typeface="Calibri" panose="020F0502020204030204" pitchFamily="34" charset="0"/>
                <a:cs typeface="Calibri" panose="020F0502020204030204" pitchFamily="34" charset="0"/>
              </a:rPr>
              <a:t>) but their existing customer is not not buying more than 1 product which means bank is not performing good in cross selling (Bank is not able to sell their other offerings to existing customer). XYZ Credit Union decided to approach ABC analytics to solve their problem.</a:t>
            </a:r>
            <a:endParaRPr lang="en-US" sz="8800" dirty="0">
              <a:solidFill>
                <a:schemeClr val="tx1">
                  <a:lumMod val="95000"/>
                  <a:lumOff val="5000"/>
                </a:schemeClr>
              </a:solidFill>
              <a:latin typeface="Calibri" panose="020F0502020204030204" pitchFamily="34" charset="0"/>
              <a:cs typeface="Calibri" panose="020F0502020204030204" pitchFamily="34" charset="0"/>
            </a:endParaRPr>
          </a:p>
          <a:p>
            <a:pPr lvl="1" algn="l">
              <a:lnSpc>
                <a:spcPct val="120000"/>
              </a:lnSpc>
            </a:pPr>
            <a:r>
              <a:rPr lang="en-US" sz="8800" b="1" dirty="0">
                <a:solidFill>
                  <a:schemeClr val="tx1">
                    <a:lumMod val="95000"/>
                    <a:lumOff val="5000"/>
                  </a:schemeClr>
                </a:solidFill>
                <a:latin typeface="Calibri" panose="020F0502020204030204" pitchFamily="34" charset="0"/>
                <a:cs typeface="Calibri" panose="020F0502020204030204" pitchFamily="34" charset="0"/>
              </a:rPr>
              <a:t>Objective:</a:t>
            </a:r>
          </a:p>
          <a:p>
            <a:pPr lvl="1" algn="l">
              <a:lnSpc>
                <a:spcPct val="120000"/>
              </a:lnSpc>
            </a:pPr>
            <a:r>
              <a:rPr lang="en-US" sz="6600" dirty="0">
                <a:solidFill>
                  <a:schemeClr val="bg2">
                    <a:lumMod val="10000"/>
                  </a:schemeClr>
                </a:solidFill>
                <a:latin typeface="Calibri" panose="020F0502020204030204" pitchFamily="34" charset="0"/>
                <a:cs typeface="Calibri" panose="020F0502020204030204" pitchFamily="34" charset="0"/>
              </a:rPr>
              <a:t>The EDA aims to understand customer behavior to help increase product sales to existing customers.</a:t>
            </a: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9" y="-2666999"/>
            <a:ext cx="6858002" cy="12192000"/>
          </a:xfrm>
          <a:solidFill>
            <a:srgbClr val="3B3B3B"/>
          </a:solidFill>
        </p:spPr>
        <p:txBody>
          <a:bodyPr vert="vert270" anchor="t" anchorCtr="0">
            <a:normAutofit/>
          </a:bodyPr>
          <a:lstStyle/>
          <a:p>
            <a:br>
              <a:rPr lang="en-US" sz="8800" b="1" dirty="0">
                <a:solidFill>
                  <a:srgbClr val="FF6600"/>
                </a:solidFill>
              </a:rPr>
            </a:br>
            <a:br>
              <a:rPr lang="en-US" sz="8800" b="1" dirty="0">
                <a:solidFill>
                  <a:srgbClr val="FF6600"/>
                </a:solidFill>
              </a:rPr>
            </a:br>
            <a:r>
              <a:rPr lang="en-US" sz="8800" b="1" dirty="0">
                <a:solidFill>
                  <a:srgbClr val="FF6600"/>
                </a:solidFill>
              </a:rPr>
              <a:t>EDA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0" name="Picture 9">
            <a:extLst>
              <a:ext uri="{FF2B5EF4-FFF2-40B4-BE49-F238E27FC236}">
                <a16:creationId xmlns:a16="http://schemas.microsoft.com/office/drawing/2014/main" id="{0C270883-E06E-A54B-C7E8-0D863C21B67F}"/>
              </a:ext>
            </a:extLst>
          </p:cNvPr>
          <p:cNvPicPr>
            <a:picLocks noChangeAspect="1"/>
          </p:cNvPicPr>
          <p:nvPr/>
        </p:nvPicPr>
        <p:blipFill rotWithShape="1">
          <a:blip r:embed="rId3">
            <a:alphaModFix amt="26000"/>
            <a:extLst>
              <a:ext uri="{28A0092B-C50C-407E-A947-70E740481C1C}">
                <a14:useLocalDpi xmlns:a14="http://schemas.microsoft.com/office/drawing/2010/main" val="0"/>
              </a:ext>
            </a:extLst>
          </a:blip>
          <a:srcRect/>
          <a:stretch/>
        </p:blipFill>
        <p:spPr>
          <a:xfrm>
            <a:off x="4751512" y="3773922"/>
            <a:ext cx="2056054" cy="2056054"/>
          </a:xfrm>
          <a:prstGeom prst="rect">
            <a:avLst/>
          </a:prstGeom>
        </p:spPr>
      </p:pic>
    </p:spTree>
    <p:extLst>
      <p:ext uri="{BB962C8B-B14F-4D97-AF65-F5344CB8AC3E}">
        <p14:creationId xmlns:p14="http://schemas.microsoft.com/office/powerpoint/2010/main" val="66917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800" b="1" dirty="0">
                <a:solidFill>
                  <a:srgbClr val="FF6600"/>
                </a:solidFill>
                <a:latin typeface="+mn-lt"/>
              </a:rPr>
              <a:t>Customer Age and Gender</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marL="285750" indent="-285750" algn="l">
              <a:buFont typeface="Arial" panose="020B0604020202020204" pitchFamily="34" charset="0"/>
              <a:buChar char="•"/>
            </a:pPr>
            <a:r>
              <a:rPr lang="en-US" sz="1600" b="1" dirty="0">
                <a:solidFill>
                  <a:schemeClr val="bg1">
                    <a:lumMod val="95000"/>
                  </a:schemeClr>
                </a:solidFill>
              </a:rPr>
              <a:t>Most customers fall in the 20 to 40-year-old range, with a sharp peak around the 25-30 age group.</a:t>
            </a:r>
          </a:p>
          <a:p>
            <a:pPr marL="285750" indent="-285750" algn="l">
              <a:buFont typeface="Arial" panose="020B0604020202020204" pitchFamily="34" charset="0"/>
              <a:buChar char="•"/>
            </a:pPr>
            <a:r>
              <a:rPr lang="en-US" sz="1600" b="1" dirty="0">
                <a:solidFill>
                  <a:schemeClr val="bg1">
                    <a:lumMod val="95000"/>
                  </a:schemeClr>
                </a:solidFill>
              </a:rPr>
              <a:t>There are more male customers in this age range than females, as seen by the taller blue bars.</a:t>
            </a:r>
          </a:p>
          <a:p>
            <a:pPr marL="285750" indent="-285750" algn="l">
              <a:buFont typeface="Arial" panose="020B0604020202020204" pitchFamily="34" charset="0"/>
              <a:buChar char="•"/>
            </a:pPr>
            <a:r>
              <a:rPr lang="en-US" sz="1600" b="1" dirty="0">
                <a:solidFill>
                  <a:schemeClr val="bg1">
                    <a:lumMod val="95000"/>
                  </a:schemeClr>
                </a:solidFill>
              </a:rPr>
              <a:t>The chart shows that as age increases, the number of customers decreases for both genders.</a:t>
            </a:r>
          </a:p>
          <a:p>
            <a:pPr marL="285750" indent="-285750" algn="l">
              <a:buFont typeface="Arial" panose="020B0604020202020204" pitchFamily="34" charset="0"/>
              <a:buChar char="•"/>
            </a:pPr>
            <a:r>
              <a:rPr lang="en-US" sz="1600" b="1" dirty="0">
                <a:solidFill>
                  <a:schemeClr val="bg1">
                    <a:lumMod val="95000"/>
                  </a:schemeClr>
                </a:solidFill>
              </a:rPr>
              <a:t>There are outliers beyond 100 years of age, but they are very few.</a:t>
            </a:r>
          </a:p>
          <a:p>
            <a:pPr marL="285750" indent="-285750" algn="l">
              <a:buFont typeface="Arial" panose="020B0604020202020204" pitchFamily="34" charset="0"/>
              <a:buChar char="•"/>
            </a:pPr>
            <a:r>
              <a:rPr lang="en-US" sz="1600" b="1" dirty="0">
                <a:solidFill>
                  <a:schemeClr val="bg1">
                    <a:lumMod val="95000"/>
                  </a:schemeClr>
                </a:solidFill>
              </a:rPr>
              <a:t>This visualization suggests that the bank’s customer base is concentrated in the younger population (20-40), which could be important in understanding customer behavior and how to market different products for cross-selling.</a:t>
            </a:r>
          </a:p>
        </p:txBody>
      </p:sp>
      <p:pic>
        <p:nvPicPr>
          <p:cNvPr id="7" name="Picture 6">
            <a:extLst>
              <a:ext uri="{FF2B5EF4-FFF2-40B4-BE49-F238E27FC236}">
                <a16:creationId xmlns:a16="http://schemas.microsoft.com/office/drawing/2014/main" id="{5A2D4664-5DE5-EDF3-1DDC-E14080F0A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513" y="1140775"/>
            <a:ext cx="7772400" cy="4895117"/>
          </a:xfrm>
          <a:prstGeom prst="rect">
            <a:avLst/>
          </a:prstGeom>
        </p:spPr>
      </p:pic>
    </p:spTree>
    <p:extLst>
      <p:ext uri="{BB962C8B-B14F-4D97-AF65-F5344CB8AC3E}">
        <p14:creationId xmlns:p14="http://schemas.microsoft.com/office/powerpoint/2010/main" val="555902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800" b="1" dirty="0">
                <a:solidFill>
                  <a:srgbClr val="FF6600"/>
                </a:solidFill>
                <a:latin typeface="+mn-lt"/>
              </a:rPr>
              <a:t>Customer Segmentation</a:t>
            </a:r>
            <a:br>
              <a:rPr lang="en-US" sz="2000" b="1" dirty="0">
                <a:solidFill>
                  <a:srgbClr val="FF6600"/>
                </a:solidFill>
                <a:latin typeface="+mn-lt"/>
              </a:rPr>
            </a:br>
            <a:endParaRPr lang="en-US" b="1" dirty="0">
              <a:solidFill>
                <a:srgbClr val="FF6600"/>
              </a:solidFill>
              <a:latin typeface="+mn-lt"/>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marL="285750" lvl="0" indent="-285750" algn="l" rtl="0">
              <a:buFont typeface="Arial" panose="020B0604020202020204" pitchFamily="34" charset="0"/>
              <a:buChar char="•"/>
            </a:pPr>
            <a:r>
              <a:rPr lang="en-US" sz="1600" b="1" kern="0" dirty="0">
                <a:solidFill>
                  <a:schemeClr val="bg1">
                    <a:lumMod val="95000"/>
                  </a:schemeClr>
                </a:solidFill>
                <a:effectLst/>
                <a:ea typeface="Calibri" panose="020F0502020204030204" pitchFamily="34" charset="0"/>
                <a:cs typeface="Arial" panose="020B0604020202020204" pitchFamily="34" charset="0"/>
              </a:rPr>
              <a:t>PARTICULARES: The majority of the customers fall into this segment, indicating that regular banking services are the most commonly used among the bank's clients.</a:t>
            </a:r>
            <a:endParaRPr lang="en-SA" sz="1600" b="1" kern="100" dirty="0">
              <a:solidFill>
                <a:schemeClr val="bg1">
                  <a:lumMod val="95000"/>
                </a:schemeClr>
              </a:solidFill>
              <a:effectLst/>
              <a:ea typeface="Calibri" panose="020F0502020204030204" pitchFamily="34" charset="0"/>
              <a:cs typeface="Arial" panose="020B0604020202020204" pitchFamily="34" charset="0"/>
            </a:endParaRPr>
          </a:p>
          <a:p>
            <a:pPr marL="285750" lvl="0" indent="-285750" algn="l">
              <a:buFont typeface="Arial" panose="020B0604020202020204" pitchFamily="34" charset="0"/>
              <a:buChar char="•"/>
            </a:pPr>
            <a:r>
              <a:rPr lang="en-US" sz="1600" b="1" kern="0" dirty="0">
                <a:solidFill>
                  <a:schemeClr val="bg1">
                    <a:lumMod val="95000"/>
                  </a:schemeClr>
                </a:solidFill>
                <a:effectLst/>
                <a:ea typeface="Calibri" panose="020F0502020204030204" pitchFamily="34" charset="0"/>
                <a:cs typeface="Arial" panose="020B0604020202020204" pitchFamily="34" charset="0"/>
              </a:rPr>
              <a:t>UNIVERSITARIO: This group is also substantial, suggesting the bank has a significant number of young or student customers.</a:t>
            </a:r>
            <a:endParaRPr lang="en-SA" sz="1600" b="1" kern="100" dirty="0">
              <a:solidFill>
                <a:schemeClr val="bg1">
                  <a:lumMod val="95000"/>
                </a:schemeClr>
              </a:solidFill>
              <a:effectLst/>
              <a:ea typeface="Calibri" panose="020F0502020204030204" pitchFamily="34" charset="0"/>
              <a:cs typeface="Arial" panose="020B0604020202020204" pitchFamily="34" charset="0"/>
            </a:endParaRPr>
          </a:p>
          <a:p>
            <a:pPr marL="285750" lvl="0" indent="-285750" algn="l">
              <a:buFont typeface="Arial" panose="020B0604020202020204" pitchFamily="34" charset="0"/>
              <a:buChar char="•"/>
            </a:pPr>
            <a:r>
              <a:rPr lang="en-US" sz="1600" b="1" kern="0" dirty="0">
                <a:solidFill>
                  <a:schemeClr val="bg1">
                    <a:lumMod val="95000"/>
                  </a:schemeClr>
                </a:solidFill>
                <a:effectLst/>
                <a:ea typeface="Calibri" panose="020F0502020204030204" pitchFamily="34" charset="0"/>
                <a:cs typeface="Arial" panose="020B0604020202020204" pitchFamily="34" charset="0"/>
              </a:rPr>
              <a:t>TOP: This segment is quite small, meaning that there are relatively few high-value or priority customers.</a:t>
            </a:r>
            <a:endParaRPr lang="en-SA" sz="1600" b="1" kern="100" dirty="0">
              <a:solidFill>
                <a:schemeClr val="bg1">
                  <a:lumMod val="95000"/>
                </a:schemeClr>
              </a:solidFill>
              <a:effectLst/>
              <a:ea typeface="Calibri" panose="020F0502020204030204" pitchFamily="34" charset="0"/>
              <a:cs typeface="Arial" panose="020B0604020202020204" pitchFamily="34" charset="0"/>
            </a:endParaRPr>
          </a:p>
          <a:p>
            <a:pPr marL="285750" indent="-285750" algn="l">
              <a:buFont typeface="Arial" panose="020B0604020202020204" pitchFamily="34" charset="0"/>
              <a:buChar char="•"/>
            </a:pPr>
            <a:r>
              <a:rPr lang="en-US" sz="1600" b="1" kern="0" dirty="0">
                <a:solidFill>
                  <a:schemeClr val="bg1">
                    <a:lumMod val="95000"/>
                  </a:schemeClr>
                </a:solidFill>
                <a:effectLst/>
                <a:ea typeface="Calibri" panose="020F0502020204030204" pitchFamily="34" charset="0"/>
                <a:cs typeface="Arial" panose="020B0604020202020204" pitchFamily="34" charset="0"/>
              </a:rPr>
              <a:t>This distribution is useful for tailoring marketing strategies and cross-selling products based on segment size and customer needs.</a:t>
            </a:r>
            <a:endParaRPr lang="en-SA" sz="1600" b="1" kern="100" dirty="0">
              <a:solidFill>
                <a:schemeClr val="bg1">
                  <a:lumMod val="95000"/>
                </a:schemeClr>
              </a:solidFill>
              <a:effectLst/>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9F41383-E6E1-7FF4-E2E6-568683095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163" y="933450"/>
            <a:ext cx="6515100" cy="4991100"/>
          </a:xfrm>
          <a:prstGeom prst="rect">
            <a:avLst/>
          </a:prstGeom>
        </p:spPr>
      </p:pic>
    </p:spTree>
    <p:extLst>
      <p:ext uri="{BB962C8B-B14F-4D97-AF65-F5344CB8AC3E}">
        <p14:creationId xmlns:p14="http://schemas.microsoft.com/office/powerpoint/2010/main" val="403627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3200" b="1" dirty="0">
                <a:solidFill>
                  <a:srgbClr val="FF6600"/>
                </a:solidFill>
                <a:latin typeface="+mn-lt"/>
              </a:rPr>
              <a:t>Customer Activity</a:t>
            </a:r>
            <a:br>
              <a:rPr lang="en-US" sz="3200" b="1" dirty="0">
                <a:solidFill>
                  <a:srgbClr val="FF6600"/>
                </a:solidFill>
                <a:latin typeface="+mn-lt"/>
              </a:rPr>
            </a:br>
            <a:br>
              <a:rPr lang="en-US" sz="2800" b="1" dirty="0">
                <a:solidFill>
                  <a:srgbClr val="FF6600"/>
                </a:solidFill>
                <a:latin typeface="+mn-lt"/>
              </a:rPr>
            </a:br>
            <a:endParaRPr lang="en-US" sz="2800" b="1" dirty="0">
              <a:solidFill>
                <a:srgbClr val="FF6600"/>
              </a:solidFill>
              <a:latin typeface="+mn-lt"/>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lnSpcReduction="10000"/>
          </a:bodyPr>
          <a:lstStyle/>
          <a:p>
            <a:pPr marL="285750" indent="-285750" algn="l">
              <a:buFont typeface="Arial" panose="020B0604020202020204" pitchFamily="34" charset="0"/>
              <a:buChar char="•"/>
            </a:pPr>
            <a:r>
              <a:rPr lang="en-US" sz="1800" b="1" dirty="0">
                <a:solidFill>
                  <a:schemeClr val="bg1">
                    <a:lumMod val="95000"/>
                  </a:schemeClr>
                </a:solidFill>
              </a:rPr>
              <a:t>Inactive Customers (0.0): There are more inactive customers than active ones, with over 500,000 customers in this category. This could suggest that a large portion of the bank’s customers are no longer using its products or services.</a:t>
            </a:r>
          </a:p>
          <a:p>
            <a:pPr marL="285750" indent="-285750" algn="l">
              <a:buFont typeface="Arial" panose="020B0604020202020204" pitchFamily="34" charset="0"/>
              <a:buChar char="•"/>
            </a:pPr>
            <a:r>
              <a:rPr lang="en-US" sz="1800" b="1" dirty="0">
                <a:solidFill>
                  <a:schemeClr val="bg1">
                    <a:lumMod val="95000"/>
                  </a:schemeClr>
                </a:solidFill>
              </a:rPr>
              <a:t>Active Customers (1.0): Although fewer in number compared to inactive customers, a substantial number (over 400,000) are still actively engaging with the bank.</a:t>
            </a:r>
          </a:p>
          <a:p>
            <a:pPr marL="285750" indent="-285750" algn="l">
              <a:buFont typeface="Arial" panose="020B0604020202020204" pitchFamily="34" charset="0"/>
              <a:buChar char="•"/>
            </a:pPr>
            <a:r>
              <a:rPr lang="en-US" sz="1800" b="1" dirty="0">
                <a:solidFill>
                  <a:schemeClr val="bg1">
                    <a:lumMod val="95000"/>
                  </a:schemeClr>
                </a:solidFill>
              </a:rPr>
              <a:t>This information could be valuable for designing re-engagement strategies aimed at converting inactive customers into active ones, such as offering promotions or customized products to encourage more interactions with the bank.</a:t>
            </a:r>
          </a:p>
        </p:txBody>
      </p:sp>
      <p:pic>
        <p:nvPicPr>
          <p:cNvPr id="7" name="Picture 6">
            <a:extLst>
              <a:ext uri="{FF2B5EF4-FFF2-40B4-BE49-F238E27FC236}">
                <a16:creationId xmlns:a16="http://schemas.microsoft.com/office/drawing/2014/main" id="{2A1B8010-715F-FB7F-28B1-45D4D3AD0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9973" y="933450"/>
            <a:ext cx="5092700" cy="4991100"/>
          </a:xfrm>
          <a:prstGeom prst="rect">
            <a:avLst/>
          </a:prstGeom>
        </p:spPr>
      </p:pic>
    </p:spTree>
    <p:extLst>
      <p:ext uri="{BB962C8B-B14F-4D97-AF65-F5344CB8AC3E}">
        <p14:creationId xmlns:p14="http://schemas.microsoft.com/office/powerpoint/2010/main" val="53723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8" y="1391857"/>
            <a:ext cx="6858003" cy="4074290"/>
          </a:xfrm>
          <a:solidFill>
            <a:srgbClr val="3B3B3B"/>
          </a:solidFill>
        </p:spPr>
        <p:txBody>
          <a:bodyPr vert="vert270" anchor="t" anchorCtr="0">
            <a:normAutofit/>
          </a:bodyPr>
          <a:lstStyle/>
          <a:p>
            <a:br>
              <a:rPr lang="en-US" sz="4400" dirty="0">
                <a:solidFill>
                  <a:srgbClr val="FF6600"/>
                </a:solidFill>
              </a:rPr>
            </a:br>
            <a:br>
              <a:rPr lang="en-US" sz="4400" dirty="0">
                <a:solidFill>
                  <a:srgbClr val="FF6600"/>
                </a:solidFill>
              </a:rPr>
            </a:br>
            <a:br>
              <a:rPr lang="en-US" sz="4400" dirty="0">
                <a:solidFill>
                  <a:srgbClr val="FF6600"/>
                </a:solidFill>
              </a:rPr>
            </a:br>
            <a:br>
              <a:rPr lang="en-US" sz="4400" dirty="0">
                <a:solidFill>
                  <a:srgbClr val="FF6600"/>
                </a:solidFill>
              </a:rPr>
            </a:br>
            <a:br>
              <a:rPr lang="en-US" sz="4400" dirty="0">
                <a:solidFill>
                  <a:srgbClr val="FF6600"/>
                </a:solidFill>
              </a:rPr>
            </a:br>
            <a:r>
              <a:rPr lang="en-US" sz="4400" dirty="0">
                <a:solidFill>
                  <a:srgbClr val="FF6600"/>
                </a:solidFill>
              </a:rPr>
              <a:t>Recommendation</a:t>
            </a:r>
            <a:endParaRPr lang="en-US" sz="44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9" name="Diagram 8">
            <a:extLst>
              <a:ext uri="{FF2B5EF4-FFF2-40B4-BE49-F238E27FC236}">
                <a16:creationId xmlns:a16="http://schemas.microsoft.com/office/drawing/2014/main" id="{945BD712-C77B-9486-E8D8-67C3D45C215C}"/>
              </a:ext>
            </a:extLst>
          </p:cNvPr>
          <p:cNvGraphicFramePr/>
          <p:nvPr>
            <p:extLst>
              <p:ext uri="{D42A27DB-BD31-4B8C-83A1-F6EECF244321}">
                <p14:modId xmlns:p14="http://schemas.microsoft.com/office/powerpoint/2010/main" val="585861167"/>
              </p:ext>
            </p:extLst>
          </p:nvPr>
        </p:nvGraphicFramePr>
        <p:xfrm>
          <a:off x="4461831" y="209321"/>
          <a:ext cx="7403335" cy="5925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4378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9" y="-2666999"/>
            <a:ext cx="6858002" cy="12192000"/>
          </a:xfrm>
          <a:solidFill>
            <a:srgbClr val="3B3B3B"/>
          </a:solidFill>
        </p:spPr>
        <p:txBody>
          <a:bodyPr vert="vert270" anchor="t" anchorCtr="0">
            <a:normAutofit/>
          </a:bodyPr>
          <a:lstStyle/>
          <a:p>
            <a:br>
              <a:rPr lang="en-US" sz="8800" b="1" dirty="0">
                <a:solidFill>
                  <a:srgbClr val="FF6600"/>
                </a:solidFill>
              </a:rPr>
            </a:br>
            <a:br>
              <a:rPr lang="en-US" sz="8800" b="1" dirty="0">
                <a:solidFill>
                  <a:srgbClr val="FF6600"/>
                </a:solidFill>
              </a:rPr>
            </a:br>
            <a:r>
              <a:rPr lang="en-US" sz="8800" b="1" dirty="0">
                <a:solidFill>
                  <a:srgbClr val="FF6600"/>
                </a:solidFill>
              </a:rPr>
              <a:t>Next Steps for Technical Users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68157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00133C4D-7CA3-7BA8-E4F9-1D3AAA58C1FF}"/>
              </a:ext>
            </a:extLst>
          </p:cNvPr>
          <p:cNvSpPr txBox="1"/>
          <p:nvPr/>
        </p:nvSpPr>
        <p:spPr>
          <a:xfrm>
            <a:off x="63729" y="1282574"/>
            <a:ext cx="12128271" cy="5078313"/>
          </a:xfrm>
          <a:prstGeom prst="rect">
            <a:avLst/>
          </a:prstGeom>
          <a:noFill/>
        </p:spPr>
        <p:txBody>
          <a:bodyPr wrap="square" rtlCol="0">
            <a:spAutoFit/>
          </a:bodyPr>
          <a:lstStyle/>
          <a:p>
            <a:r>
              <a:rPr lang="en-US" b="1" dirty="0">
                <a:solidFill>
                  <a:srgbClr val="FF6600"/>
                </a:solidFill>
              </a:rPr>
              <a:t>Key Metrics to Capture:</a:t>
            </a:r>
          </a:p>
          <a:p>
            <a:endParaRPr lang="en-US" b="1" dirty="0">
              <a:solidFill>
                <a:srgbClr val="FF6600"/>
              </a:solidFill>
            </a:endParaRPr>
          </a:p>
          <a:p>
            <a:r>
              <a:rPr lang="en-US" b="1" dirty="0"/>
              <a:t>1-Customer Count by Segment:</a:t>
            </a:r>
          </a:p>
          <a:p>
            <a:r>
              <a:rPr lang="en-US" dirty="0"/>
              <a:t>-Breakdown the number of customers in each segment (VIP, Individual/</a:t>
            </a:r>
            <a:r>
              <a:rPr lang="en-US" dirty="0" err="1"/>
              <a:t>Particulares</a:t>
            </a:r>
            <a:r>
              <a:rPr lang="en-US" dirty="0"/>
              <a:t>, University/Universitario).</a:t>
            </a:r>
          </a:p>
          <a:p>
            <a:endParaRPr lang="en-US" b="1" dirty="0"/>
          </a:p>
          <a:p>
            <a:r>
              <a:rPr lang="en-US" b="1" dirty="0"/>
              <a:t>2-Average Age by Segment:</a:t>
            </a:r>
          </a:p>
          <a:p>
            <a:r>
              <a:rPr lang="en-US" dirty="0"/>
              <a:t>-Show the distribution of customers' ages across different segments (VIP, Individual, University) using box plots or histograms.</a:t>
            </a:r>
          </a:p>
          <a:p>
            <a:endParaRPr lang="en-US" b="1" dirty="0"/>
          </a:p>
          <a:p>
            <a:r>
              <a:rPr lang="en-US" b="1" dirty="0"/>
              <a:t>3-Customer Activity Status (Active/Inactive):</a:t>
            </a:r>
          </a:p>
          <a:p>
            <a:r>
              <a:rPr lang="en-US" dirty="0"/>
              <a:t>-Distribution: Visualize the number of active versus inactive customers.</a:t>
            </a:r>
          </a:p>
          <a:p>
            <a:r>
              <a:rPr lang="en-US" dirty="0"/>
              <a:t>-Activity Rate by Segment: Break down activity status per customer segment (e.g., VIP has 70% active, Individual 50% active).</a:t>
            </a:r>
          </a:p>
          <a:p>
            <a:endParaRPr lang="en-US" dirty="0"/>
          </a:p>
          <a:p>
            <a:r>
              <a:rPr lang="en-US" b="1" dirty="0"/>
              <a:t>4Customer Product Ownership:</a:t>
            </a:r>
          </a:p>
          <a:p>
            <a:r>
              <a:rPr lang="en-US" dirty="0"/>
              <a:t>-Product Penetration: Show the distribution of customers who own various products (e.g., credit cards, loans, insurance).</a:t>
            </a:r>
          </a:p>
          <a:p>
            <a:r>
              <a:rPr lang="en-US" dirty="0"/>
              <a:t>-Product Bundling: Analyze which product combinations are most common (e.g., savings account + credit card).</a:t>
            </a:r>
          </a:p>
          <a:p>
            <a:r>
              <a:rPr lang="en-US" dirty="0"/>
              <a:t>-Cross-Selling Opportunities: Identify customers with high potential for cross-selling based on their current product portfolio and income levels.</a:t>
            </a:r>
          </a:p>
          <a:p>
            <a:endParaRPr lang="en-US" dirty="0"/>
          </a:p>
        </p:txBody>
      </p:sp>
      <p:sp>
        <p:nvSpPr>
          <p:cNvPr id="6" name="TextBox 5">
            <a:extLst>
              <a:ext uri="{FF2B5EF4-FFF2-40B4-BE49-F238E27FC236}">
                <a16:creationId xmlns:a16="http://schemas.microsoft.com/office/drawing/2014/main" id="{EC3B650B-69A0-10CA-CE22-01E2479E4A67}"/>
              </a:ext>
            </a:extLst>
          </p:cNvPr>
          <p:cNvSpPr txBox="1"/>
          <p:nvPr/>
        </p:nvSpPr>
        <p:spPr>
          <a:xfrm>
            <a:off x="63729" y="220336"/>
            <a:ext cx="8736376" cy="923330"/>
          </a:xfrm>
          <a:prstGeom prst="rect">
            <a:avLst/>
          </a:prstGeom>
          <a:noFill/>
        </p:spPr>
        <p:txBody>
          <a:bodyPr wrap="square" rtlCol="0">
            <a:spAutoFit/>
          </a:bodyPr>
          <a:lstStyle/>
          <a:p>
            <a:r>
              <a:rPr lang="en-US" b="1" dirty="0">
                <a:solidFill>
                  <a:srgbClr val="FF6600"/>
                </a:solidFill>
              </a:rPr>
              <a:t>Goal:</a:t>
            </a:r>
            <a:br>
              <a:rPr lang="en-US" dirty="0"/>
            </a:br>
            <a:r>
              <a:rPr lang="en-US" dirty="0"/>
              <a:t>Design a dashboard with the most important KPIs to track customer behavior, segment performance, and identify cross-selling opportunities.</a:t>
            </a:r>
            <a:endParaRPr lang="en-SA" dirty="0"/>
          </a:p>
        </p:txBody>
      </p:sp>
    </p:spTree>
    <p:extLst>
      <p:ext uri="{BB962C8B-B14F-4D97-AF65-F5344CB8AC3E}">
        <p14:creationId xmlns:p14="http://schemas.microsoft.com/office/powerpoint/2010/main" val="24680289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113</TotalTime>
  <Words>696</Words>
  <Application>Microsoft Macintosh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    Introduction</vt:lpstr>
      <vt:lpstr>  EDA Analysis</vt:lpstr>
      <vt:lpstr>Customer Age and Gender</vt:lpstr>
      <vt:lpstr>Customer Segmentation </vt:lpstr>
      <vt:lpstr>Customer Activity  </vt:lpstr>
      <vt:lpstr>     Recommendation</vt:lpstr>
      <vt:lpstr>  Next Steps for Technical Users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Munirah Alfehaid</dc:creator>
  <cp:lastModifiedBy>Munirah Alfehaid</cp:lastModifiedBy>
  <cp:revision>16</cp:revision>
  <dcterms:created xsi:type="dcterms:W3CDTF">2024-07-15T22:36:38Z</dcterms:created>
  <dcterms:modified xsi:type="dcterms:W3CDTF">2024-09-08T22:03:18Z</dcterms:modified>
</cp:coreProperties>
</file>