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 id="268"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tags" Target="../tags/tag10.xml"/><Relationship Id="rId4" Type="http://schemas.openxmlformats.org/officeDocument/2006/relationships/image" Target="../media/image11.png"/><Relationship Id="rId3" Type="http://schemas.openxmlformats.org/officeDocument/2006/relationships/tags" Target="../tags/tag9.xml"/><Relationship Id="rId2" Type="http://schemas.openxmlformats.org/officeDocument/2006/relationships/image" Target="../media/image10.png"/><Relationship Id="rId11" Type="http://schemas.openxmlformats.org/officeDocument/2006/relationships/slideLayout" Target="../slideLayouts/slideLayout3.xml"/><Relationship Id="rId10" Type="http://schemas.openxmlformats.org/officeDocument/2006/relationships/image" Target="../media/image6.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image" Target="../media/image14.png"/><Relationship Id="rId4" Type="http://schemas.openxmlformats.org/officeDocument/2006/relationships/tags" Target="../tags/tag15.xml"/><Relationship Id="rId3" Type="http://schemas.openxmlformats.org/officeDocument/2006/relationships/image" Target="../media/image13.png"/><Relationship Id="rId2" Type="http://schemas.openxmlformats.org/officeDocument/2006/relationships/tags" Target="../tags/tag14.xml"/><Relationship Id="rId11" Type="http://schemas.openxmlformats.org/officeDocument/2006/relationships/slideLayout" Target="../slideLayouts/slideLayout3.xml"/><Relationship Id="rId10" Type="http://schemas.openxmlformats.org/officeDocument/2006/relationships/image" Target="../media/image6.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jpeg"/><Relationship Id="rId2" Type="http://schemas.openxmlformats.org/officeDocument/2006/relationships/tags" Target="../tags/tag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486025" y="1676400"/>
            <a:ext cx="8888730" cy="1739900"/>
          </a:xfrm>
          <a:prstGeom prst="rect">
            <a:avLst/>
          </a:prstGeom>
        </p:spPr>
        <p:txBody>
          <a:bodyPr vert="horz" wrap="square" lIns="0" tIns="16510" rIns="0" bIns="0" rtlCol="0">
            <a:spAutoFit/>
          </a:bodyPr>
          <a:lstStyle/>
          <a:p>
            <a:pPr marL="3213735">
              <a:lnSpc>
                <a:spcPct val="100000"/>
              </a:lnSpc>
              <a:spcBef>
                <a:spcPts val="130"/>
              </a:spcBef>
            </a:pPr>
            <a:r>
              <a:rPr lang="en-US" spc="15" dirty="0"/>
              <a:t>MUNI TEJASREE</a:t>
            </a:r>
            <a:br>
              <a:rPr lang="en-US" spc="15" dirty="0"/>
            </a:br>
            <a:r>
              <a:rPr lang="en-US" sz="2400" spc="15" dirty="0"/>
              <a:t>C</a:t>
            </a:r>
            <a:r>
              <a:rPr lang="en-US" sz="2400" spc="15" dirty="0"/>
              <a:t>ollege name</a:t>
            </a:r>
            <a:r>
              <a:rPr lang="en-US" spc="15" dirty="0"/>
              <a:t>-</a:t>
            </a:r>
            <a:r>
              <a:rPr lang="en-US" sz="2400" spc="15" dirty="0"/>
              <a:t>NRI Institute of Technology</a:t>
            </a:r>
            <a:br>
              <a:rPr lang="en-US" sz="2400" spc="15" dirty="0"/>
            </a:br>
            <a:endParaRPr lang="en-US" sz="2400" spc="15" dirty="0"/>
          </a:p>
        </p:txBody>
      </p:sp>
      <p:sp>
        <p:nvSpPr>
          <p:cNvPr id="8" name="object 8"/>
          <p:cNvSpPr txBox="1"/>
          <p:nvPr/>
        </p:nvSpPr>
        <p:spPr>
          <a:xfrm>
            <a:off x="6553200" y="342931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 name="Text Box 189"/>
          <p:cNvSpPr txBox="1"/>
          <p:nvPr>
            <p:custDataLst>
              <p:tags r:id="rId1"/>
            </p:custDataLst>
          </p:nvPr>
        </p:nvSpPr>
        <p:spPr>
          <a:xfrm>
            <a:off x="1600315" y="610530"/>
            <a:ext cx="7111800" cy="346320"/>
          </a:xfrm>
          <a:prstGeom prst="rect">
            <a:avLst/>
          </a:prstGeom>
          <a:noFill/>
          <a:ln w="0">
            <a:noFill/>
          </a:ln>
        </p:spPr>
        <p:txBody>
          <a:bodyPr wrap="none" lIns="90000" tIns="45000" rIns="90000" bIns="45000" anchor="t">
            <a:noAutofit/>
          </a:bodyPr>
          <a:p>
            <a:r>
              <a:rPr lang="en-US" altLang="en-IN" sz="1800" b="1" strike="noStrike" spc="-1">
                <a:solidFill>
                  <a:srgbClr val="000000"/>
                </a:solidFill>
                <a:latin typeface="Arial" panose="020B0604020202020204"/>
              </a:rPr>
              <a:t>    </a:t>
            </a:r>
            <a:r>
              <a:rPr lang="en-IN" sz="1800" b="1" strike="noStrike" spc="-1">
                <a:solidFill>
                  <a:srgbClr val="000000"/>
                </a:solidFill>
                <a:latin typeface="Arial" panose="020B0604020202020204"/>
              </a:rPr>
              <a:t>START                                                                                        </a:t>
            </a:r>
            <a:r>
              <a:rPr lang="en-IN" sz="1800" b="1" strike="noStrike" spc="-1">
                <a:solidFill>
                  <a:srgbClr val="000000"/>
                </a:solidFill>
                <a:latin typeface="Arial" panose="020B0604020202020204"/>
              </a:rPr>
              <a:t>STOP</a:t>
            </a:r>
            <a:endParaRPr lang="en-IN" sz="1800" b="1" strike="noStrike" spc="-1">
              <a:solidFill>
                <a:srgbClr val="000000"/>
              </a:solidFill>
              <a:latin typeface="Arial" panose="020B0604020202020204"/>
            </a:endParaRPr>
          </a:p>
        </p:txBody>
      </p:sp>
      <p:sp>
        <p:nvSpPr>
          <p:cNvPr id="10" name="Text Box 9"/>
          <p:cNvSpPr txBox="1"/>
          <p:nvPr/>
        </p:nvSpPr>
        <p:spPr>
          <a:xfrm rot="5400000">
            <a:off x="3152140" y="3387090"/>
            <a:ext cx="6024245" cy="744220"/>
          </a:xfrm>
          <a:prstGeom prst="rect">
            <a:avLst/>
          </a:prstGeom>
          <a:noFill/>
        </p:spPr>
        <p:txBody>
          <a:bodyPr wrap="square" rtlCol="0">
            <a:noAutofit/>
          </a:bodyPr>
          <a:p>
            <a:r>
              <a:rPr lang="en-US" sz="3600"/>
              <a:t>________________________</a:t>
            </a:r>
            <a:endParaRPr lang="en-US" sz="3600"/>
          </a:p>
        </p:txBody>
      </p:sp>
      <p:pic>
        <p:nvPicPr>
          <p:cNvPr id="12" name="Content Placeholder 11" descr="Screenshot (1170)"/>
          <p:cNvPicPr>
            <a:picLocks noChangeAspect="1"/>
          </p:cNvPicPr>
          <p:nvPr>
            <p:ph sz="half" idx="2"/>
          </p:nvPr>
        </p:nvPicPr>
        <p:blipFill>
          <a:blip r:embed="rId2"/>
          <a:srcRect l="41273" t="32768" r="42181" b="34633"/>
          <a:stretch>
            <a:fillRect/>
          </a:stretch>
        </p:blipFill>
        <p:spPr>
          <a:xfrm>
            <a:off x="1143000" y="1066800"/>
            <a:ext cx="3200400" cy="2743200"/>
          </a:xfrm>
          <a:prstGeom prst="rect">
            <a:avLst/>
          </a:prstGeom>
        </p:spPr>
      </p:pic>
      <p:pic>
        <p:nvPicPr>
          <p:cNvPr id="13" name="Picture 12"/>
          <p:cNvPicPr>
            <a:picLocks noChangeAspect="1"/>
          </p:cNvPicPr>
          <p:nvPr>
            <p:custDataLst>
              <p:tags r:id="rId3"/>
            </p:custDataLst>
          </p:nvPr>
        </p:nvPicPr>
        <p:blipFill>
          <a:blip r:embed="rId4"/>
          <a:srcRect l="41364" t="32407" r="41965" b="33333"/>
          <a:stretch>
            <a:fillRect/>
          </a:stretch>
        </p:blipFill>
        <p:spPr>
          <a:xfrm>
            <a:off x="1143000" y="3919855"/>
            <a:ext cx="3276600" cy="2819400"/>
          </a:xfrm>
          <a:prstGeom prst="rect">
            <a:avLst/>
          </a:prstGeom>
        </p:spPr>
      </p:pic>
      <p:pic>
        <p:nvPicPr>
          <p:cNvPr id="15" name="Content Placeholder 14"/>
          <p:cNvPicPr>
            <a:picLocks noChangeAspect="1"/>
          </p:cNvPicPr>
          <p:nvPr>
            <p:ph sz="half" idx="3"/>
            <p:custDataLst>
              <p:tags r:id="rId5"/>
            </p:custDataLst>
          </p:nvPr>
        </p:nvPicPr>
        <p:blipFill>
          <a:blip r:embed="rId6"/>
          <a:srcRect l="41505" t="32887" r="41963" b="33533"/>
          <a:stretch>
            <a:fillRect/>
          </a:stretch>
        </p:blipFill>
        <p:spPr>
          <a:xfrm>
            <a:off x="6858000" y="2057400"/>
            <a:ext cx="3048000" cy="2895600"/>
          </a:xfrm>
          <a:prstGeom prst="rect">
            <a:avLst/>
          </a:prstGeom>
        </p:spPr>
      </p:pic>
      <p:grpSp>
        <p:nvGrpSpPr>
          <p:cNvPr id="16" name="object 2"/>
          <p:cNvGrpSpPr/>
          <p:nvPr/>
        </p:nvGrpSpPr>
        <p:grpSpPr>
          <a:xfrm>
            <a:off x="9893300" y="4192905"/>
            <a:ext cx="2298700" cy="2665095"/>
            <a:chOff x="8658225" y="2647950"/>
            <a:chExt cx="3533775" cy="3810000"/>
          </a:xfrm>
        </p:grpSpPr>
        <p:sp>
          <p:nvSpPr>
            <p:cNvPr id="17" name="object 3"/>
            <p:cNvSpPr/>
            <p:nvPr>
              <p:custDataLst>
                <p:tags r:id="rId7"/>
              </p:custDataLst>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8" name="object 4"/>
            <p:cNvSpPr/>
            <p:nvPr>
              <p:custDataLst>
                <p:tags r:id="rId8"/>
              </p:custDataLst>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19" name="object 5"/>
            <p:cNvPicPr/>
            <p:nvPr>
              <p:custDataLst>
                <p:tags r:id="rId9"/>
              </p:custDataLst>
            </p:nvPr>
          </p:nvPicPr>
          <p:blipFill>
            <a:blip r:embed="rId10" cstate="print"/>
            <a:stretch>
              <a:fillRect/>
            </a:stretch>
          </p:blipFill>
          <p:spPr>
            <a:xfrm>
              <a:off x="8658225" y="2647950"/>
              <a:ext cx="3533775" cy="3810000"/>
            </a:xfrm>
            <a:prstGeom prst="rect">
              <a:avLst/>
            </a:prstGeom>
          </p:spPr>
        </p:pic>
      </p:grpSp>
      <p:sp>
        <p:nvSpPr>
          <p:cNvPr id="20" name="Text Box 19"/>
          <p:cNvSpPr txBox="1"/>
          <p:nvPr/>
        </p:nvSpPr>
        <p:spPr>
          <a:xfrm>
            <a:off x="381000" y="40005"/>
            <a:ext cx="6096000" cy="583565"/>
          </a:xfrm>
          <a:prstGeom prst="rect">
            <a:avLst/>
          </a:prstGeom>
          <a:noFill/>
        </p:spPr>
        <p:txBody>
          <a:bodyPr wrap="square" rtlCol="0" anchor="t">
            <a:spAutoFit/>
          </a:bodyPr>
          <a:p>
            <a:r>
              <a:rPr lang="en-IN" sz="3200" b="1" spc="-1">
                <a:solidFill>
                  <a:schemeClr val="dk1"/>
                </a:solidFill>
                <a:latin typeface="Times New Roman" panose="02020603050405020304" charset="0"/>
                <a:cs typeface="Times New Roman" panose="02020603050405020304" charset="0"/>
                <a:sym typeface="+mn-ea"/>
              </a:rPr>
              <a:t>Output</a:t>
            </a:r>
            <a:endParaRPr lang="en-IN" sz="3200" b="1" spc="-1">
              <a:solidFill>
                <a:schemeClr val="dk1"/>
              </a:solidFill>
              <a:latin typeface="Times New Roman" panose="02020603050405020304" charset="0"/>
              <a:cs typeface="Times New Roman" panose="0202060305040502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dirty="0">
                <a:latin typeface="Bookman Old Style" panose="02050604050505020204" charset="0"/>
                <a:cs typeface="Bookman Old Style" panose="02050604050505020204" charset="0"/>
              </a:rPr>
              <a:t>R</a:t>
            </a:r>
            <a:r>
              <a:rPr sz="3600" spc="-40" dirty="0">
                <a:latin typeface="Bookman Old Style" panose="02050604050505020204" charset="0"/>
                <a:cs typeface="Bookman Old Style" panose="02050604050505020204" charset="0"/>
              </a:rPr>
              <a:t>E</a:t>
            </a:r>
            <a:r>
              <a:rPr sz="3600" spc="15" dirty="0">
                <a:latin typeface="Bookman Old Style" panose="02050604050505020204" charset="0"/>
                <a:cs typeface="Bookman Old Style" panose="02050604050505020204" charset="0"/>
              </a:rPr>
              <a:t>S</a:t>
            </a:r>
            <a:r>
              <a:rPr sz="3600" spc="-30" dirty="0">
                <a:latin typeface="Bookman Old Style" panose="02050604050505020204" charset="0"/>
                <a:cs typeface="Bookman Old Style" panose="02050604050505020204" charset="0"/>
              </a:rPr>
              <a:t>U</a:t>
            </a:r>
            <a:r>
              <a:rPr sz="3600" spc="-405" dirty="0">
                <a:latin typeface="Bookman Old Style" panose="02050604050505020204" charset="0"/>
                <a:cs typeface="Bookman Old Style" panose="02050604050505020204" charset="0"/>
              </a:rPr>
              <a:t>L</a:t>
            </a:r>
            <a:r>
              <a:rPr sz="3600" dirty="0">
                <a:latin typeface="Bookman Old Style" panose="02050604050505020204" charset="0"/>
                <a:cs typeface="Bookman Old Style" panose="02050604050505020204" charset="0"/>
              </a:rPr>
              <a:t>TS</a:t>
            </a:r>
            <a:endParaRPr sz="3600" dirty="0">
              <a:latin typeface="Bookman Old Style" panose="02050604050505020204" charset="0"/>
              <a:cs typeface="Bookman Old Style" panose="0205060405050502020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Content Placeholder 7"/>
          <p:cNvPicPr>
            <a:picLocks noChangeAspect="1"/>
          </p:cNvPicPr>
          <p:nvPr>
            <p:ph sz="half" idx="2"/>
            <p:custDataLst>
              <p:tags r:id="rId2"/>
            </p:custDataLst>
          </p:nvPr>
        </p:nvPicPr>
        <p:blipFill>
          <a:blip r:embed="rId3"/>
          <a:srcRect l="17241" t="5577" r="16667" b="7578"/>
          <a:stretch>
            <a:fillRect/>
          </a:stretch>
        </p:blipFill>
        <p:spPr>
          <a:xfrm>
            <a:off x="728980" y="1905000"/>
            <a:ext cx="4427220" cy="3276600"/>
          </a:xfrm>
          <a:prstGeom prst="rect">
            <a:avLst/>
          </a:prstGeom>
        </p:spPr>
      </p:pic>
      <p:pic>
        <p:nvPicPr>
          <p:cNvPr id="11" name="Content Placeholder 10"/>
          <p:cNvPicPr>
            <a:picLocks noChangeAspect="1"/>
          </p:cNvPicPr>
          <p:nvPr>
            <p:ph sz="half" idx="3"/>
            <p:custDataLst>
              <p:tags r:id="rId4"/>
            </p:custDataLst>
          </p:nvPr>
        </p:nvPicPr>
        <p:blipFill>
          <a:blip r:embed="rId5"/>
          <a:srcRect l="10920" t="3023" r="10057" b="5236"/>
          <a:stretch>
            <a:fillRect/>
          </a:stretch>
        </p:blipFill>
        <p:spPr>
          <a:xfrm>
            <a:off x="5707380" y="1905000"/>
            <a:ext cx="4660900" cy="3276600"/>
          </a:xfrm>
          <a:prstGeom prst="rect">
            <a:avLst/>
          </a:prstGeom>
        </p:spPr>
      </p:pic>
      <p:sp>
        <p:nvSpPr>
          <p:cNvPr id="12" name="Text Box 11"/>
          <p:cNvSpPr txBox="1"/>
          <p:nvPr>
            <p:custDataLst>
              <p:tags r:id="rId6"/>
            </p:custDataLst>
          </p:nvPr>
        </p:nvSpPr>
        <p:spPr>
          <a:xfrm rot="5400000">
            <a:off x="2711450" y="3325495"/>
            <a:ext cx="6024245" cy="744220"/>
          </a:xfrm>
          <a:prstGeom prst="rect">
            <a:avLst/>
          </a:prstGeom>
          <a:noFill/>
        </p:spPr>
        <p:txBody>
          <a:bodyPr wrap="square" rtlCol="0">
            <a:noAutofit/>
          </a:bodyPr>
          <a:p>
            <a:pPr algn="ctr"/>
            <a:r>
              <a:rPr lang="en-US" sz="3600"/>
              <a:t>________________________</a:t>
            </a:r>
            <a:endParaRPr lang="en-US" sz="3600"/>
          </a:p>
        </p:txBody>
      </p:sp>
      <p:sp>
        <p:nvSpPr>
          <p:cNvPr id="13" name="Text Box 12"/>
          <p:cNvSpPr txBox="1"/>
          <p:nvPr/>
        </p:nvSpPr>
        <p:spPr>
          <a:xfrm>
            <a:off x="2244090" y="1143635"/>
            <a:ext cx="1397000" cy="368300"/>
          </a:xfrm>
          <a:prstGeom prst="rect">
            <a:avLst/>
          </a:prstGeom>
          <a:noFill/>
        </p:spPr>
        <p:txBody>
          <a:bodyPr wrap="square" rtlCol="0" anchor="t">
            <a:spAutoFit/>
          </a:bodyPr>
          <a:p>
            <a:pPr algn="ctr"/>
            <a:r>
              <a:rPr lang="en-IN" b="1" spc="-1">
                <a:solidFill>
                  <a:srgbClr val="000000"/>
                </a:solidFill>
                <a:latin typeface="Arial" panose="020B0604020202020204"/>
                <a:sym typeface="+mn-ea"/>
              </a:rPr>
              <a:t>key_log.txt   </a:t>
            </a:r>
            <a:endParaRPr lang="en-IN" b="1" spc="-1">
              <a:solidFill>
                <a:srgbClr val="000000"/>
              </a:solidFill>
              <a:latin typeface="Arial" panose="020B0604020202020204"/>
              <a:sym typeface="+mn-ea"/>
            </a:endParaRPr>
          </a:p>
        </p:txBody>
      </p:sp>
      <p:sp>
        <p:nvSpPr>
          <p:cNvPr id="14" name="Text Box 13"/>
          <p:cNvSpPr txBox="1"/>
          <p:nvPr/>
        </p:nvSpPr>
        <p:spPr>
          <a:xfrm>
            <a:off x="5486400" y="1143635"/>
            <a:ext cx="5085080" cy="368300"/>
          </a:xfrm>
          <a:prstGeom prst="rect">
            <a:avLst/>
          </a:prstGeom>
          <a:noFill/>
        </p:spPr>
        <p:txBody>
          <a:bodyPr wrap="square" rtlCol="0" anchor="t">
            <a:spAutoFit/>
          </a:bodyPr>
          <a:p>
            <a:pPr algn="ctr"/>
            <a:r>
              <a:rPr lang="en-IN" b="1" spc="-1">
                <a:solidFill>
                  <a:srgbClr val="000000"/>
                </a:solidFill>
                <a:latin typeface="Arial" panose="020B0604020202020204"/>
                <a:sym typeface="+mn-ea"/>
              </a:rPr>
              <a:t> key_log.json</a:t>
            </a:r>
            <a:endParaRPr lang="en-IN" b="1" spc="-1">
              <a:solidFill>
                <a:srgbClr val="000000"/>
              </a:solidFill>
              <a:latin typeface="Arial" panose="020B0604020202020204"/>
              <a:sym typeface="+mn-ea"/>
            </a:endParaRPr>
          </a:p>
        </p:txBody>
      </p:sp>
      <p:grpSp>
        <p:nvGrpSpPr>
          <p:cNvPr id="15" name="object 2"/>
          <p:cNvGrpSpPr/>
          <p:nvPr/>
        </p:nvGrpSpPr>
        <p:grpSpPr>
          <a:xfrm>
            <a:off x="9893300" y="4192905"/>
            <a:ext cx="2298700" cy="2665095"/>
            <a:chOff x="8658225" y="2647950"/>
            <a:chExt cx="3533775" cy="3810000"/>
          </a:xfrm>
        </p:grpSpPr>
        <p:sp>
          <p:nvSpPr>
            <p:cNvPr id="16" name="object 3"/>
            <p:cNvSpPr/>
            <p:nvPr>
              <p:custDataLst>
                <p:tags r:id="rId7"/>
              </p:custDataLst>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7" name="object 4"/>
            <p:cNvSpPr/>
            <p:nvPr>
              <p:custDataLst>
                <p:tags r:id="rId8"/>
              </p:custDataLst>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18" name="object 5"/>
            <p:cNvPicPr/>
            <p:nvPr>
              <p:custDataLst>
                <p:tags r:id="rId9"/>
              </p:custDataLst>
            </p:nvPr>
          </p:nvPicPr>
          <p:blipFill>
            <a:blip r:embed="rId10" cstate="print"/>
            <a:stretch>
              <a:fillRect/>
            </a:stretch>
          </p:blipFill>
          <p:spPr>
            <a:xfrm>
              <a:off x="8658225" y="2647950"/>
              <a:ext cx="3533775" cy="3810000"/>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55332" y="385444"/>
            <a:ext cx="10681335" cy="615315"/>
          </a:xfrm>
        </p:spPr>
        <p:txBody>
          <a:bodyPr/>
          <a:p>
            <a:r>
              <a:rPr lang="en-US" sz="4000"/>
              <a:t>GitHub Link</a:t>
            </a:r>
            <a:endParaRPr lang="en-US" sz="4000"/>
          </a:p>
        </p:txBody>
      </p:sp>
      <p:sp>
        <p:nvSpPr>
          <p:cNvPr id="5" name="Text Box 4"/>
          <p:cNvSpPr txBox="1"/>
          <p:nvPr/>
        </p:nvSpPr>
        <p:spPr>
          <a:xfrm>
            <a:off x="838200" y="2667000"/>
            <a:ext cx="9063990" cy="984885"/>
          </a:xfrm>
          <a:prstGeom prst="rect">
            <a:avLst/>
          </a:prstGeom>
          <a:noFill/>
        </p:spPr>
        <p:txBody>
          <a:bodyPr wrap="square" rtlCol="0" anchor="t">
            <a:noAutofit/>
          </a:bodyPr>
          <a:p>
            <a:r>
              <a:rPr lang="en-US" sz="2400" u="sng"/>
              <a:t>https://github.com/Munitejasree06/Key_logger-cyber-security-project</a:t>
            </a:r>
            <a:endParaRPr lang="en-US" sz="2400" u="sn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thank you1"/>
          <p:cNvPicPr>
            <a:picLocks noChangeAspect="1"/>
          </p:cNvPicPr>
          <p:nvPr>
            <p:ph sz="half" idx="2"/>
          </p:nvPr>
        </p:nvPicPr>
        <p:blipFill>
          <a:blip r:embed="rId1"/>
          <a:stretch>
            <a:fillRect/>
          </a:stretch>
        </p:blipFill>
        <p:spPr>
          <a:xfrm>
            <a:off x="0" y="6350"/>
            <a:ext cx="12192000" cy="68522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6106795" cy="669925"/>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charset="0"/>
                <a:cs typeface="Times New Roman" panose="02020603050405020304" charset="0"/>
              </a:rPr>
              <a:t>PROJECT</a:t>
            </a:r>
            <a:r>
              <a:rPr sz="4250" spc="-85" dirty="0">
                <a:latin typeface="Times New Roman" panose="02020603050405020304" charset="0"/>
                <a:cs typeface="Times New Roman" panose="02020603050405020304" charset="0"/>
              </a:rPr>
              <a:t> </a:t>
            </a:r>
            <a:r>
              <a:rPr sz="4250" spc="25" dirty="0">
                <a:latin typeface="Times New Roman" panose="02020603050405020304" charset="0"/>
                <a:cs typeface="Times New Roman" panose="02020603050405020304" charset="0"/>
              </a:rPr>
              <a:t>TITLE</a:t>
            </a:r>
            <a:endParaRPr sz="4250">
              <a:latin typeface="Times New Roman" panose="02020603050405020304" charset="0"/>
              <a:cs typeface="Times New Roman" panose="0202060305040502030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888365" y="2590800"/>
            <a:ext cx="8489315" cy="706755"/>
          </a:xfrm>
          <a:prstGeom prst="rect">
            <a:avLst/>
          </a:prstGeom>
          <a:noFill/>
        </p:spPr>
        <p:txBody>
          <a:bodyPr wrap="square" rtlCol="0">
            <a:spAutoFit/>
          </a:bodyPr>
          <a:p>
            <a:pPr algn="ctr"/>
            <a:r>
              <a:rPr lang="en-US" sz="4000">
                <a:ln/>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Keylogger and Cyber Security</a:t>
            </a:r>
            <a:r>
              <a:rPr lang="en-US" sz="4000">
                <a:solidFill>
                  <a:schemeClr val="tx2">
                    <a:lumMod val="75000"/>
                  </a:schemeClr>
                </a:solidFill>
                <a:latin typeface="Bookman Old Style" panose="02050604050505020204" charset="0"/>
                <a:cs typeface="Bookman Old Style" panose="02050604050505020204" charset="0"/>
              </a:rPr>
              <a:t> </a:t>
            </a:r>
            <a:endParaRPr lang="en-US" sz="4000">
              <a:solidFill>
                <a:schemeClr val="tx2">
                  <a:lumMod val="75000"/>
                </a:schemeClr>
              </a:solidFill>
              <a:latin typeface="Bookman Old Style" panose="02050604050505020204" charset="0"/>
              <a:cs typeface="Bookman Old Style" panose="02050604050505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055"/>
          </a:xfrm>
          <a:prstGeom prst="rect">
            <a:avLst/>
          </a:prstGeom>
        </p:spPr>
        <p:txBody>
          <a:bodyPr vert="horz" wrap="square" lIns="0" tIns="13335" rIns="0" bIns="0" rtlCol="0">
            <a:spAutoFit/>
          </a:bodyPr>
          <a:lstStyle/>
          <a:p>
            <a:pPr marL="12700">
              <a:lnSpc>
                <a:spcPct val="100000"/>
              </a:lnSpc>
              <a:spcBef>
                <a:spcPts val="105"/>
              </a:spcBef>
            </a:pPr>
            <a:r>
              <a:rPr sz="3600" spc="25" dirty="0">
                <a:latin typeface="Bookman Old Style" panose="02050604050505020204" charset="0"/>
                <a:cs typeface="Bookman Old Style" panose="02050604050505020204" charset="0"/>
              </a:rPr>
              <a:t>A</a:t>
            </a:r>
            <a:r>
              <a:rPr sz="3600" spc="-5" dirty="0">
                <a:latin typeface="Bookman Old Style" panose="02050604050505020204" charset="0"/>
                <a:cs typeface="Bookman Old Style" panose="02050604050505020204" charset="0"/>
              </a:rPr>
              <a:t>G</a:t>
            </a:r>
            <a:r>
              <a:rPr sz="3600" spc="-35" dirty="0">
                <a:latin typeface="Bookman Old Style" panose="02050604050505020204" charset="0"/>
                <a:cs typeface="Bookman Old Style" panose="02050604050505020204" charset="0"/>
              </a:rPr>
              <a:t>E</a:t>
            </a:r>
            <a:r>
              <a:rPr sz="3600" spc="15" dirty="0">
                <a:latin typeface="Bookman Old Style" panose="02050604050505020204" charset="0"/>
                <a:cs typeface="Bookman Old Style" panose="02050604050505020204" charset="0"/>
              </a:rPr>
              <a:t>N</a:t>
            </a:r>
            <a:r>
              <a:rPr sz="3600" dirty="0">
                <a:latin typeface="Bookman Old Style" panose="02050604050505020204" charset="0"/>
                <a:cs typeface="Bookman Old Style" panose="02050604050505020204" charset="0"/>
              </a:rPr>
              <a:t>DA</a:t>
            </a:r>
            <a:endParaRPr sz="3600" dirty="0">
              <a:latin typeface="Bookman Old Style" panose="02050604050505020204" charset="0"/>
              <a:cs typeface="Bookman Old Style" panose="0205060405050502020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304800" y="533400"/>
            <a:ext cx="10245090" cy="4612005"/>
          </a:xfrm>
          <a:prstGeom prst="rect">
            <a:avLst/>
          </a:prstGeom>
          <a:noFill/>
        </p:spPr>
        <p:txBody>
          <a:bodyPr wrap="square" rtlCol="0" anchor="t">
            <a:noAutofit/>
          </a:bodyPr>
          <a:p>
            <a:pPr lvl="5" indent="0" algn="l">
              <a:lnSpc>
                <a:spcPct val="150000"/>
              </a:lnSpc>
              <a:buFont typeface="Arial" panose="020B0604020202020204"/>
              <a:buNone/>
            </a:pPr>
            <a:endParaRPr lang="en-US" sz="2400">
              <a:latin typeface="Bookman Old Style" panose="02050604050505020204" charset="0"/>
              <a:ea typeface="+mn-lt"/>
              <a:cs typeface="Bookman Old Style" panose="02050604050505020204" charset="0"/>
              <a:sym typeface="+mn-ea"/>
            </a:endParaRPr>
          </a:p>
          <a:p>
            <a:pPr lvl="5" algn="l">
              <a:lnSpc>
                <a:spcPct val="150000"/>
              </a:lnSpc>
              <a:buFont typeface="Arial" panose="020B0604020202020204"/>
              <a:buChar char="•"/>
            </a:pPr>
            <a:r>
              <a:rPr lang="en-US" sz="2400">
                <a:latin typeface="Bookman Old Style" panose="02050604050505020204" charset="0"/>
                <a:ea typeface="Calibri" panose="020F0502020204030204"/>
                <a:cs typeface="Bookman Old Style" panose="02050604050505020204" charset="0"/>
              </a:rPr>
              <a:t>Problem Statement</a:t>
            </a:r>
            <a:endParaRPr lang="en-US" sz="2400">
              <a:latin typeface="Bookman Old Style" panose="02050604050505020204" charset="0"/>
              <a:ea typeface="Calibri" panose="020F0502020204030204"/>
              <a:cs typeface="Bookman Old Style" panose="02050604050505020204" charset="0"/>
            </a:endParaRPr>
          </a:p>
          <a:p>
            <a:pPr lvl="5" algn="l">
              <a:lnSpc>
                <a:spcPct val="150000"/>
              </a:lnSpc>
              <a:buFont typeface="Arial" panose="020B0604020202020204"/>
              <a:buChar char="•"/>
            </a:pPr>
            <a:r>
              <a:rPr lang="en-US" sz="2400">
                <a:latin typeface="Bookman Old Style" panose="02050604050505020204" charset="0"/>
                <a:ea typeface="Calibri" panose="020F0502020204030204"/>
                <a:cs typeface="Bookman Old Style" panose="02050604050505020204" charset="0"/>
              </a:rPr>
              <a:t>Overview of the Project</a:t>
            </a:r>
            <a:endParaRPr lang="en-US" sz="2400">
              <a:latin typeface="Bookman Old Style" panose="02050604050505020204" charset="0"/>
              <a:ea typeface="Calibri" panose="020F0502020204030204"/>
              <a:cs typeface="Bookman Old Style" panose="02050604050505020204" charset="0"/>
            </a:endParaRPr>
          </a:p>
          <a:p>
            <a:pPr lvl="5" algn="l">
              <a:lnSpc>
                <a:spcPct val="150000"/>
              </a:lnSpc>
              <a:buFont typeface="Arial" panose="020B0604020202020204"/>
              <a:buChar char="•"/>
            </a:pPr>
            <a:r>
              <a:rPr lang="en-US" sz="2400">
                <a:latin typeface="Bookman Old Style" panose="02050604050505020204" charset="0"/>
                <a:ea typeface="+mn-lt"/>
                <a:cs typeface="Bookman Old Style" panose="02050604050505020204" charset="0"/>
                <a:sym typeface="+mn-ea"/>
              </a:rPr>
              <a:t>Identifying the End Users</a:t>
            </a:r>
            <a:r>
              <a:rPr lang="en-US" sz="2400">
                <a:latin typeface="Bookman Old Style" panose="02050604050505020204" charset="0"/>
                <a:ea typeface="Calibri" panose="020F0502020204030204"/>
                <a:cs typeface="Bookman Old Style" panose="02050604050505020204" charset="0"/>
                <a:sym typeface="+mn-ea"/>
              </a:rPr>
              <a:t>   </a:t>
            </a:r>
            <a:endParaRPr lang="en-US" sz="2400">
              <a:latin typeface="Bookman Old Style" panose="02050604050505020204" charset="0"/>
              <a:ea typeface="Calibri" panose="020F0502020204030204"/>
              <a:cs typeface="Bookman Old Style" panose="02050604050505020204" charset="0"/>
            </a:endParaRPr>
          </a:p>
          <a:p>
            <a:pPr lvl="5" algn="l">
              <a:lnSpc>
                <a:spcPct val="150000"/>
              </a:lnSpc>
              <a:buFont typeface="Arial" panose="020B0604020202020204"/>
              <a:buChar char="•"/>
            </a:pPr>
            <a:r>
              <a:rPr lang="en-US" sz="2400">
                <a:latin typeface="Bookman Old Style" panose="02050604050505020204" charset="0"/>
                <a:ea typeface="Calibri" panose="020F0502020204030204"/>
                <a:cs typeface="Bookman Old Style" panose="02050604050505020204" charset="0"/>
                <a:sym typeface="+mn-ea"/>
              </a:rPr>
              <a:t>Solution and value proposition</a:t>
            </a:r>
            <a:endParaRPr lang="en-US" sz="2400">
              <a:latin typeface="Bookman Old Style" panose="02050604050505020204" charset="0"/>
              <a:ea typeface="Calibri" panose="020F0502020204030204"/>
              <a:cs typeface="Bookman Old Style" panose="02050604050505020204" charset="0"/>
              <a:sym typeface="+mn-ea"/>
            </a:endParaRPr>
          </a:p>
          <a:p>
            <a:pPr lvl="5" algn="l">
              <a:lnSpc>
                <a:spcPct val="150000"/>
              </a:lnSpc>
              <a:buFont typeface="Arial" panose="020B0604020202020204"/>
              <a:buChar char="•"/>
            </a:pPr>
            <a:r>
              <a:rPr lang="en-IN" sz="2400" spc="-1">
                <a:solidFill>
                  <a:schemeClr val="dk1"/>
                </a:solidFill>
                <a:latin typeface="Bookman Old Style" panose="02050604050505020204" charset="0"/>
                <a:cs typeface="Bookman Old Style" panose="02050604050505020204" charset="0"/>
                <a:sym typeface="+mn-ea"/>
              </a:rPr>
              <a:t>Wow in Your Solution</a:t>
            </a:r>
            <a:endParaRPr lang="en-IN" sz="2400" spc="-1">
              <a:solidFill>
                <a:schemeClr val="dk1"/>
              </a:solidFill>
              <a:latin typeface="Bookman Old Style" panose="02050604050505020204" charset="0"/>
              <a:cs typeface="Bookman Old Style" panose="02050604050505020204" charset="0"/>
              <a:sym typeface="+mn-ea"/>
            </a:endParaRPr>
          </a:p>
          <a:p>
            <a:pPr lvl="5" algn="l">
              <a:lnSpc>
                <a:spcPct val="150000"/>
              </a:lnSpc>
              <a:buFont typeface="Arial" panose="020B0604020202020204"/>
              <a:buChar char="•"/>
            </a:pPr>
            <a:r>
              <a:rPr lang="en-IN" sz="2400" spc="-1">
                <a:solidFill>
                  <a:schemeClr val="dk1"/>
                </a:solidFill>
                <a:latin typeface="Bookman Old Style" panose="02050604050505020204" charset="0"/>
                <a:cs typeface="Bookman Old Style" panose="02050604050505020204" charset="0"/>
                <a:sym typeface="+mn-ea"/>
              </a:rPr>
              <a:t>ModelingWire Frames</a:t>
            </a:r>
            <a:endParaRPr lang="en-IN" sz="2400" spc="-1">
              <a:solidFill>
                <a:schemeClr val="dk1"/>
              </a:solidFill>
              <a:latin typeface="Bookman Old Style" panose="02050604050505020204" charset="0"/>
              <a:cs typeface="Bookman Old Style" panose="02050604050505020204" charset="0"/>
              <a:sym typeface="+mn-ea"/>
            </a:endParaRPr>
          </a:p>
          <a:p>
            <a:pPr lvl="5" algn="l">
              <a:lnSpc>
                <a:spcPct val="150000"/>
              </a:lnSpc>
              <a:buFont typeface="Arial" panose="020B0604020202020204"/>
              <a:buChar char="•"/>
            </a:pPr>
            <a:r>
              <a:rPr lang="en-IN" sz="2400" spc="-1">
                <a:solidFill>
                  <a:schemeClr val="dk1"/>
                </a:solidFill>
                <a:latin typeface="Bookman Old Style" panose="02050604050505020204" charset="0"/>
                <a:cs typeface="Bookman Old Style" panose="02050604050505020204" charset="0"/>
                <a:sym typeface="+mn-ea"/>
              </a:rPr>
              <a:t>Output</a:t>
            </a:r>
            <a:endParaRPr lang="en-IN" sz="2400" spc="-1">
              <a:solidFill>
                <a:schemeClr val="dk1"/>
              </a:solidFill>
              <a:latin typeface="Bookman Old Style" panose="02050604050505020204" charset="0"/>
              <a:cs typeface="Bookman Old Style" panose="02050604050505020204" charset="0"/>
              <a:sym typeface="+mn-ea"/>
            </a:endParaRPr>
          </a:p>
          <a:p>
            <a:pPr lvl="5" algn="l">
              <a:lnSpc>
                <a:spcPct val="150000"/>
              </a:lnSpc>
              <a:buFont typeface="Arial" panose="020B0604020202020204"/>
              <a:buChar char="•"/>
            </a:pPr>
            <a:r>
              <a:rPr lang="en-IN" sz="2400" spc="-1">
                <a:solidFill>
                  <a:schemeClr val="dk1"/>
                </a:solidFill>
                <a:latin typeface="Bookman Old Style" panose="02050604050505020204" charset="0"/>
                <a:cs typeface="Bookman Old Style" panose="02050604050505020204" charset="0"/>
                <a:sym typeface="+mn-ea"/>
              </a:rPr>
              <a:t>Results</a:t>
            </a:r>
            <a:endParaRPr lang="en-IN" sz="2400" spc="-1">
              <a:solidFill>
                <a:schemeClr val="dk1"/>
              </a:solidFill>
              <a:latin typeface="Bookman Old Style" panose="02050604050505020204" charset="0"/>
              <a:cs typeface="Bookman Old Style" panose="02050604050505020204" charset="0"/>
              <a:sym typeface="+mn-ea"/>
            </a:endParaRPr>
          </a:p>
          <a:p>
            <a:pPr lvl="5" algn="l">
              <a:lnSpc>
                <a:spcPct val="150000"/>
              </a:lnSpc>
              <a:buFont typeface="Arial" panose="020B0604020202020204"/>
              <a:buChar char="•"/>
            </a:pPr>
            <a:r>
              <a:rPr lang="en-US" altLang="en-IN" sz="2400" spc="-1">
                <a:solidFill>
                  <a:schemeClr val="dk1"/>
                </a:solidFill>
                <a:latin typeface="Bookman Old Style" panose="02050604050505020204" charset="0"/>
                <a:cs typeface="Bookman Old Style" panose="02050604050505020204" charset="0"/>
                <a:sym typeface="+mn-ea"/>
              </a:rPr>
              <a:t>GitHub </a:t>
            </a:r>
            <a:r>
              <a:rPr lang="en-IN" sz="2400" spc="-1">
                <a:solidFill>
                  <a:schemeClr val="dk1"/>
                </a:solidFill>
                <a:latin typeface="Bookman Old Style" panose="02050604050505020204" charset="0"/>
                <a:cs typeface="Bookman Old Style" panose="02050604050505020204" charset="0"/>
                <a:sym typeface="+mn-ea"/>
              </a:rPr>
              <a:t>Link</a:t>
            </a:r>
            <a:br>
              <a:rPr sz="2400">
                <a:latin typeface="Bookman Old Style" panose="02050604050505020204" charset="0"/>
                <a:cs typeface="Bookman Old Style" panose="02050604050505020204" charset="0"/>
                <a:sym typeface="+mn-ea"/>
              </a:rPr>
            </a:br>
            <a:endParaRPr lang="en-US" sz="2400">
              <a:latin typeface="Bookman Old Style" panose="02050604050505020204" charset="0"/>
              <a:ea typeface="+mn-lt"/>
              <a:cs typeface="Bookman Old Style" panose="020506040505050202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086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latin typeface="Bookman Old Style" panose="02050604050505020204" charset="0"/>
                <a:cs typeface="Bookman Old Style" panose="02050604050505020204" charset="0"/>
              </a:rPr>
              <a:t>P</a:t>
            </a:r>
            <a:r>
              <a:rPr sz="3200" spc="15" dirty="0">
                <a:latin typeface="Bookman Old Style" panose="02050604050505020204" charset="0"/>
                <a:cs typeface="Bookman Old Style" panose="02050604050505020204" charset="0"/>
              </a:rPr>
              <a:t>ROB</a:t>
            </a:r>
            <a:r>
              <a:rPr sz="3200" spc="55" dirty="0">
                <a:latin typeface="Bookman Old Style" panose="02050604050505020204" charset="0"/>
                <a:cs typeface="Bookman Old Style" panose="02050604050505020204" charset="0"/>
              </a:rPr>
              <a:t>L</a:t>
            </a:r>
            <a:r>
              <a:rPr sz="3200" spc="-20" dirty="0">
                <a:latin typeface="Bookman Old Style" panose="02050604050505020204" charset="0"/>
                <a:cs typeface="Bookman Old Style" panose="02050604050505020204" charset="0"/>
              </a:rPr>
              <a:t>E</a:t>
            </a:r>
            <a:r>
              <a:rPr sz="3200" spc="20" dirty="0">
                <a:latin typeface="Bookman Old Style" panose="02050604050505020204" charset="0"/>
                <a:cs typeface="Bookman Old Style" panose="02050604050505020204" charset="0"/>
              </a:rPr>
              <a:t>M</a:t>
            </a:r>
            <a:r>
              <a:rPr lang="en-US" sz="3200" spc="20" dirty="0">
                <a:latin typeface="Bookman Old Style" panose="02050604050505020204" charset="0"/>
                <a:cs typeface="Bookman Old Style" panose="02050604050505020204" charset="0"/>
              </a:rPr>
              <a:t> </a:t>
            </a:r>
            <a:r>
              <a:rPr sz="3200" spc="10" dirty="0">
                <a:latin typeface="Bookman Old Style" panose="02050604050505020204" charset="0"/>
                <a:cs typeface="Bookman Old Style" panose="02050604050505020204" charset="0"/>
              </a:rPr>
              <a:t>S</a:t>
            </a:r>
            <a:r>
              <a:rPr sz="3200" spc="-370" dirty="0">
                <a:latin typeface="Bookman Old Style" panose="02050604050505020204" charset="0"/>
                <a:cs typeface="Bookman Old Style" panose="02050604050505020204" charset="0"/>
              </a:rPr>
              <a:t>T</a:t>
            </a:r>
            <a:r>
              <a:rPr sz="3200" spc="-375" dirty="0">
                <a:latin typeface="Bookman Old Style" panose="02050604050505020204" charset="0"/>
                <a:cs typeface="Bookman Old Style" panose="02050604050505020204" charset="0"/>
              </a:rPr>
              <a:t>A</a:t>
            </a:r>
            <a:r>
              <a:rPr sz="3200" spc="15" dirty="0">
                <a:latin typeface="Bookman Old Style" panose="02050604050505020204" charset="0"/>
                <a:cs typeface="Bookman Old Style" panose="02050604050505020204" charset="0"/>
              </a:rPr>
              <a:t>T</a:t>
            </a:r>
            <a:r>
              <a:rPr sz="3200" spc="-10" dirty="0">
                <a:latin typeface="Bookman Old Style" panose="02050604050505020204" charset="0"/>
                <a:cs typeface="Bookman Old Style" panose="02050604050505020204" charset="0"/>
              </a:rPr>
              <a:t>E</a:t>
            </a:r>
            <a:r>
              <a:rPr sz="3200" spc="-20" dirty="0">
                <a:latin typeface="Bookman Old Style" panose="02050604050505020204" charset="0"/>
                <a:cs typeface="Bookman Old Style" panose="02050604050505020204" charset="0"/>
              </a:rPr>
              <a:t>ME</a:t>
            </a:r>
            <a:r>
              <a:rPr sz="3200" spc="10" dirty="0">
                <a:latin typeface="Bookman Old Style" panose="02050604050505020204" charset="0"/>
                <a:cs typeface="Bookman Old Style" panose="02050604050505020204" charset="0"/>
              </a:rPr>
              <a:t>NT</a:t>
            </a:r>
            <a:endParaRPr sz="3200">
              <a:latin typeface="Bookman Old Style" panose="02050604050505020204" charset="0"/>
              <a:cs typeface="Bookman Old Style" panose="02050604050505020204"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833755" y="1905000"/>
            <a:ext cx="8977630" cy="1482725"/>
          </a:xfrm>
          <a:prstGeom prst="rect">
            <a:avLst/>
          </a:prstGeom>
        </p:spPr>
        <p:txBody>
          <a:bodyPr>
            <a:noAutofit/>
          </a:bodyPr>
          <a:p>
            <a:r>
              <a:rPr sz="2000">
                <a:latin typeface="Bookman Old Style" panose="02050604050505020204" charset="0"/>
                <a:cs typeface="Bookman Old Style" panose="02050604050505020204" charset="0"/>
              </a:rPr>
              <a:t>Keyloggers pose a significant threat by covertly capturing sensitive information such as passwords and personal data. This project aims to develop effective methods to detect and mitigate keylogger attacks, enhancing cybersecurity and protecting user privacy.</a:t>
            </a:r>
            <a:endParaRPr sz="2000">
              <a:latin typeface="Bookman Old Style" panose="02050604050505020204" charset="0"/>
              <a:cs typeface="Bookman Old Style" panose="02050604050505020204" charset="0"/>
            </a:endParaRPr>
          </a:p>
          <a:p>
            <a:endParaRPr sz="2000">
              <a:latin typeface="Bookman Old Style" panose="02050604050505020204" charset="0"/>
              <a:cs typeface="Bookman Old Style" panose="02050604050505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667000"/>
            <a:ext cx="323024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57200" y="305117"/>
            <a:ext cx="5263515" cy="5086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a:latin typeface="Bookman Old Style" panose="02050604050505020204" charset="0"/>
                <a:cs typeface="Bookman Old Style" panose="02050604050505020204" charset="0"/>
              </a:rPr>
              <a:t>PROJECT</a:t>
            </a:r>
            <a:r>
              <a:rPr lang="en-US" sz="3200" spc="5" dirty="0">
                <a:latin typeface="Bookman Old Style" panose="02050604050505020204" charset="0"/>
                <a:cs typeface="Bookman Old Style" panose="02050604050505020204" charset="0"/>
              </a:rPr>
              <a:t> </a:t>
            </a:r>
            <a:r>
              <a:rPr sz="3200" spc="-20" dirty="0">
                <a:latin typeface="Bookman Old Style" panose="02050604050505020204" charset="0"/>
                <a:cs typeface="Bookman Old Style" panose="02050604050505020204" charset="0"/>
              </a:rPr>
              <a:t>OVERVIEW</a:t>
            </a:r>
            <a:endParaRPr sz="3200">
              <a:latin typeface="Bookman Old Style" panose="02050604050505020204" charset="0"/>
              <a:cs typeface="Bookman Old Style" panose="02050604050505020204"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363855" y="1295400"/>
            <a:ext cx="9491980" cy="3523615"/>
          </a:xfrm>
          <a:prstGeom prst="rect">
            <a:avLst/>
          </a:prstGeom>
          <a:noFill/>
        </p:spPr>
        <p:txBody>
          <a:bodyPr wrap="square" rtlCol="0">
            <a:noAutofit/>
          </a:bodyPr>
          <a:p>
            <a:r>
              <a:rPr lang="en-US" sz="2000" b="1">
                <a:latin typeface="Times New Roman" panose="02020603050405020304" charset="0"/>
                <a:cs typeface="Times New Roman" panose="02020603050405020304" charset="0"/>
              </a:rPr>
              <a:t>Objective</a:t>
            </a:r>
            <a:r>
              <a:rPr lang="en-US" sz="2000">
                <a:latin typeface="Times New Roman" panose="02020603050405020304" charset="0"/>
                <a:cs typeface="Times New Roman" panose="02020603050405020304" charset="0"/>
              </a:rPr>
              <a:t>: Develop a system to detect and prevent keylogger software, safeguarding sensitive user data and enhancing overall cybersecurity.</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Detection Methods:</a:t>
            </a:r>
            <a:r>
              <a:rPr lang="en-US" sz="2000">
                <a:latin typeface="Times New Roman" panose="02020603050405020304" charset="0"/>
                <a:cs typeface="Times New Roman" panose="02020603050405020304" charset="0"/>
              </a:rPr>
              <a:t> Implement advanced techniques to identify keylogger activity through behavioral analysis and signature-based detection.</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Prevention Strategies: </a:t>
            </a:r>
            <a:r>
              <a:rPr lang="en-US" sz="2000">
                <a:latin typeface="Times New Roman" panose="02020603050405020304" charset="0"/>
                <a:cs typeface="Times New Roman" panose="02020603050405020304" charset="0"/>
              </a:rPr>
              <a:t>Design robust countermeasures to neutralize detected keyloggers and prevent future installations.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User Protection:</a:t>
            </a:r>
            <a:r>
              <a:rPr lang="en-US" sz="2000">
                <a:latin typeface="Times New Roman" panose="02020603050405020304" charset="0"/>
                <a:cs typeface="Times New Roman" panose="02020603050405020304" charset="0"/>
              </a:rPr>
              <a:t> Ensure user data privacy and integrity by providing real-time alerts and comprehensive reports on keylogger threats.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System Integration:</a:t>
            </a:r>
            <a:r>
              <a:rPr lang="en-US" sz="2000">
                <a:latin typeface="Times New Roman" panose="02020603050405020304" charset="0"/>
                <a:cs typeface="Times New Roman" panose="02020603050405020304" charset="0"/>
              </a:rPr>
              <a:t> Integrate the solution with existing security infrastructures for seamless operation and improved defense mechanisms.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2717" y="6098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6200" y="1676400"/>
            <a:ext cx="9719310" cy="4399915"/>
          </a:xfrm>
          <a:prstGeom prst="rect">
            <a:avLst/>
          </a:prstGeom>
          <a:noFill/>
        </p:spPr>
        <p:txBody>
          <a:bodyPr wrap="square" rtlCol="0">
            <a:spAutoFit/>
          </a:bodyPr>
          <a:p>
            <a:r>
              <a:rPr lang="en-US" sz="2000" b="1">
                <a:latin typeface="Times New Roman" panose="02020603050405020304" charset="0"/>
                <a:cs typeface="Times New Roman" panose="02020603050405020304" charset="0"/>
              </a:rPr>
              <a:t>Individual Users:</a:t>
            </a:r>
            <a:r>
              <a:rPr lang="en-US" sz="2000">
                <a:latin typeface="Times New Roman" panose="02020603050405020304" charset="0"/>
                <a:cs typeface="Times New Roman" panose="02020603050405020304" charset="0"/>
              </a:rPr>
              <a:t> People seeking to protect their personal devices and sensitive information from keylogger attacks.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Businesses and Corporations:</a:t>
            </a:r>
            <a:r>
              <a:rPr lang="en-US" sz="2000">
                <a:latin typeface="Times New Roman" panose="02020603050405020304" charset="0"/>
                <a:cs typeface="Times New Roman" panose="02020603050405020304" charset="0"/>
              </a:rPr>
              <a:t> Companies needing to secure their corporate data, employee credentials, and proprietary information from cyber threats.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Financial Institutions:</a:t>
            </a:r>
            <a:r>
              <a:rPr lang="en-US" sz="2000">
                <a:latin typeface="Times New Roman" panose="02020603050405020304" charset="0"/>
                <a:cs typeface="Times New Roman" panose="02020603050405020304" charset="0"/>
              </a:rPr>
              <a:t> Banks and financial organizations aiming to protect customer accounts and transaction data from unauthorized access.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Government Agencies:</a:t>
            </a:r>
            <a:r>
              <a:rPr lang="en-US" sz="2000">
                <a:latin typeface="Times New Roman" panose="02020603050405020304" charset="0"/>
                <a:cs typeface="Times New Roman" panose="02020603050405020304" charset="0"/>
              </a:rPr>
              <a:t> Public sector entities requiring robust security measures to safeguard classified and sensitive information.</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Educational Institutions:</a:t>
            </a:r>
            <a:r>
              <a:rPr lang="en-US" sz="2000">
                <a:latin typeface="Times New Roman" panose="02020603050405020304" charset="0"/>
                <a:cs typeface="Times New Roman" panose="02020603050405020304" charset="0"/>
              </a:rPr>
              <a:t> Schools, colleges, and universities looking to protect student and faculty data from potential keylogging threats.</a:t>
            </a:r>
            <a:endParaRPr lang="en-US" sz="2000">
              <a:latin typeface="Times New Roman" panose="02020603050405020304" charset="0"/>
              <a:cs typeface="Times New Roman" panose="02020603050405020304" charset="0"/>
            </a:endParaRPr>
          </a:p>
        </p:txBody>
      </p:sp>
      <p:grpSp>
        <p:nvGrpSpPr>
          <p:cNvPr id="10" name="object 2"/>
          <p:cNvGrpSpPr/>
          <p:nvPr/>
        </p:nvGrpSpPr>
        <p:grpSpPr>
          <a:xfrm>
            <a:off x="8382000" y="451485"/>
            <a:ext cx="1125220" cy="1129030"/>
            <a:chOff x="7991475" y="2933700"/>
            <a:chExt cx="2762250" cy="3257550"/>
          </a:xfrm>
        </p:grpSpPr>
        <p:sp>
          <p:nvSpPr>
            <p:cNvPr id="11" name="object 3"/>
            <p:cNvSpPr/>
            <p:nvPr>
              <p:custDataLst>
                <p:tags r:id="rId2"/>
              </p:custDataLst>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2" name="object 4"/>
            <p:cNvSpPr/>
            <p:nvPr>
              <p:custDataLst>
                <p:tags r:id="rId3"/>
              </p:custDataLst>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13" name="object 5"/>
            <p:cNvPicPr/>
            <p:nvPr>
              <p:custDataLst>
                <p:tags r:id="rId4"/>
              </p:custDataLst>
            </p:nvPr>
          </p:nvPicPr>
          <p:blipFill>
            <a:blip r:embed="rId5" cstate="print"/>
            <a:stretch>
              <a:fillRect/>
            </a:stretch>
          </p:blipFill>
          <p:spPr>
            <a:xfrm>
              <a:off x="7991475" y="2933700"/>
              <a:ext cx="2762250" cy="325755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317" y="228599"/>
            <a:ext cx="10681335" cy="758190"/>
          </a:xfrm>
          <a:prstGeom prst="rect">
            <a:avLst/>
          </a:prstGeom>
        </p:spPr>
        <p:txBody>
          <a:bodyPr vert="horz" wrap="square" lIns="0" tIns="13335" rIns="0" bIns="0" rtlCol="0">
            <a:spAutoFit/>
          </a:bodyPr>
          <a:lstStyle/>
          <a:p>
            <a:pPr marL="12700">
              <a:lnSpc>
                <a:spcPct val="100000"/>
              </a:lnSpc>
              <a:spcBef>
                <a:spcPts val="105"/>
              </a:spcBef>
            </a:pPr>
            <a:r>
              <a:rPr sz="2800" spc="-40" dirty="0">
                <a:latin typeface="Bookman Old Style" panose="02050604050505020204" charset="0"/>
                <a:cs typeface="Bookman Old Style" panose="02050604050505020204" charset="0"/>
              </a:rPr>
              <a:t>Y</a:t>
            </a:r>
            <a:r>
              <a:rPr sz="2800" spc="10" dirty="0">
                <a:latin typeface="Bookman Old Style" panose="02050604050505020204" charset="0"/>
                <a:cs typeface="Bookman Old Style" panose="02050604050505020204" charset="0"/>
              </a:rPr>
              <a:t>O</a:t>
            </a:r>
            <a:r>
              <a:rPr sz="2800" spc="25" dirty="0">
                <a:latin typeface="Bookman Old Style" panose="02050604050505020204" charset="0"/>
                <a:cs typeface="Bookman Old Style" panose="02050604050505020204" charset="0"/>
              </a:rPr>
              <a:t>U</a:t>
            </a:r>
            <a:r>
              <a:rPr sz="2800" dirty="0">
                <a:latin typeface="Bookman Old Style" panose="02050604050505020204" charset="0"/>
                <a:cs typeface="Bookman Old Style" panose="02050604050505020204" charset="0"/>
              </a:rPr>
              <a:t>R</a:t>
            </a:r>
            <a:r>
              <a:rPr sz="2800" spc="5" dirty="0">
                <a:latin typeface="Bookman Old Style" panose="02050604050505020204" charset="0"/>
                <a:cs typeface="Bookman Old Style" panose="02050604050505020204" charset="0"/>
              </a:rPr>
              <a:t> </a:t>
            </a:r>
            <a:r>
              <a:rPr sz="2800" spc="25" dirty="0">
                <a:latin typeface="Bookman Old Style" panose="02050604050505020204" charset="0"/>
                <a:cs typeface="Bookman Old Style" panose="02050604050505020204" charset="0"/>
              </a:rPr>
              <a:t>S</a:t>
            </a:r>
            <a:r>
              <a:rPr sz="2800" spc="10" dirty="0">
                <a:latin typeface="Bookman Old Style" panose="02050604050505020204" charset="0"/>
                <a:cs typeface="Bookman Old Style" panose="02050604050505020204" charset="0"/>
              </a:rPr>
              <a:t>O</a:t>
            </a:r>
            <a:r>
              <a:rPr sz="2800" spc="25" dirty="0">
                <a:latin typeface="Bookman Old Style" panose="02050604050505020204" charset="0"/>
                <a:cs typeface="Bookman Old Style" panose="02050604050505020204" charset="0"/>
              </a:rPr>
              <a:t>LU</a:t>
            </a:r>
            <a:r>
              <a:rPr sz="2800" spc="-35" dirty="0">
                <a:latin typeface="Bookman Old Style" panose="02050604050505020204" charset="0"/>
                <a:cs typeface="Bookman Old Style" panose="02050604050505020204" charset="0"/>
              </a:rPr>
              <a:t>T</a:t>
            </a:r>
            <a:r>
              <a:rPr sz="2800" spc="-30" dirty="0">
                <a:latin typeface="Bookman Old Style" panose="02050604050505020204" charset="0"/>
                <a:cs typeface="Bookman Old Style" panose="02050604050505020204" charset="0"/>
              </a:rPr>
              <a:t>I</a:t>
            </a:r>
            <a:r>
              <a:rPr sz="2800" spc="10" dirty="0">
                <a:latin typeface="Bookman Old Style" panose="02050604050505020204" charset="0"/>
                <a:cs typeface="Bookman Old Style" panose="02050604050505020204" charset="0"/>
              </a:rPr>
              <a:t>O</a:t>
            </a:r>
            <a:r>
              <a:rPr sz="2800" dirty="0">
                <a:latin typeface="Bookman Old Style" panose="02050604050505020204" charset="0"/>
                <a:cs typeface="Bookman Old Style" panose="02050604050505020204" charset="0"/>
              </a:rPr>
              <a:t>N</a:t>
            </a:r>
            <a:r>
              <a:rPr sz="2800" spc="-345" dirty="0">
                <a:latin typeface="Bookman Old Style" panose="02050604050505020204" charset="0"/>
                <a:cs typeface="Bookman Old Style" panose="02050604050505020204" charset="0"/>
              </a:rPr>
              <a:t> </a:t>
            </a:r>
            <a:r>
              <a:rPr sz="2800" spc="-35" dirty="0">
                <a:latin typeface="Bookman Old Style" panose="02050604050505020204" charset="0"/>
                <a:cs typeface="Bookman Old Style" panose="02050604050505020204" charset="0"/>
              </a:rPr>
              <a:t>A</a:t>
            </a:r>
            <a:r>
              <a:rPr sz="2800" spc="-5" dirty="0">
                <a:latin typeface="Bookman Old Style" panose="02050604050505020204" charset="0"/>
                <a:cs typeface="Bookman Old Style" panose="02050604050505020204" charset="0"/>
              </a:rPr>
              <a:t>N</a:t>
            </a:r>
            <a:r>
              <a:rPr sz="2800" dirty="0">
                <a:latin typeface="Bookman Old Style" panose="02050604050505020204" charset="0"/>
                <a:cs typeface="Bookman Old Style" panose="02050604050505020204" charset="0"/>
              </a:rPr>
              <a:t>D</a:t>
            </a:r>
            <a:r>
              <a:rPr sz="2800" spc="35" dirty="0">
                <a:latin typeface="Bookman Old Style" panose="02050604050505020204" charset="0"/>
                <a:cs typeface="Bookman Old Style" panose="02050604050505020204" charset="0"/>
              </a:rPr>
              <a:t> </a:t>
            </a:r>
            <a:r>
              <a:rPr sz="2800" spc="-30" dirty="0">
                <a:latin typeface="Bookman Old Style" panose="02050604050505020204" charset="0"/>
                <a:cs typeface="Bookman Old Style" panose="02050604050505020204" charset="0"/>
              </a:rPr>
              <a:t>I</a:t>
            </a:r>
            <a:r>
              <a:rPr sz="2800" spc="-35" dirty="0">
                <a:latin typeface="Bookman Old Style" panose="02050604050505020204" charset="0"/>
                <a:cs typeface="Bookman Old Style" panose="02050604050505020204" charset="0"/>
              </a:rPr>
              <a:t>T</a:t>
            </a:r>
            <a:r>
              <a:rPr sz="2800" dirty="0">
                <a:latin typeface="Bookman Old Style" panose="02050604050505020204" charset="0"/>
                <a:cs typeface="Bookman Old Style" panose="02050604050505020204" charset="0"/>
              </a:rPr>
              <a:t>S</a:t>
            </a:r>
            <a:r>
              <a:rPr sz="2800" spc="60" dirty="0">
                <a:latin typeface="Bookman Old Style" panose="02050604050505020204" charset="0"/>
                <a:cs typeface="Bookman Old Style" panose="02050604050505020204" charset="0"/>
              </a:rPr>
              <a:t> </a:t>
            </a:r>
            <a:r>
              <a:rPr sz="2800" spc="-295" dirty="0">
                <a:latin typeface="Bookman Old Style" panose="02050604050505020204" charset="0"/>
                <a:cs typeface="Bookman Old Style" panose="02050604050505020204" charset="0"/>
              </a:rPr>
              <a:t>V</a:t>
            </a:r>
            <a:r>
              <a:rPr sz="2800" spc="-35" dirty="0">
                <a:latin typeface="Bookman Old Style" panose="02050604050505020204" charset="0"/>
                <a:cs typeface="Bookman Old Style" panose="02050604050505020204" charset="0"/>
              </a:rPr>
              <a:t>A</a:t>
            </a:r>
            <a:r>
              <a:rPr sz="2800" spc="25" dirty="0">
                <a:latin typeface="Bookman Old Style" panose="02050604050505020204" charset="0"/>
                <a:cs typeface="Bookman Old Style" panose="02050604050505020204" charset="0"/>
              </a:rPr>
              <a:t>LU</a:t>
            </a:r>
            <a:r>
              <a:rPr sz="2800" dirty="0">
                <a:latin typeface="Bookman Old Style" panose="02050604050505020204" charset="0"/>
                <a:cs typeface="Bookman Old Style" panose="02050604050505020204" charset="0"/>
              </a:rPr>
              <a:t>E</a:t>
            </a:r>
            <a:r>
              <a:rPr sz="2800" spc="-65" dirty="0">
                <a:latin typeface="Bookman Old Style" panose="02050604050505020204" charset="0"/>
                <a:cs typeface="Bookman Old Style" panose="02050604050505020204" charset="0"/>
              </a:rPr>
              <a:t> </a:t>
            </a:r>
            <a:r>
              <a:rPr sz="2800" spc="-15" dirty="0">
                <a:latin typeface="Bookman Old Style" panose="02050604050505020204" charset="0"/>
                <a:cs typeface="Bookman Old Style" panose="02050604050505020204" charset="0"/>
              </a:rPr>
              <a:t>P</a:t>
            </a:r>
            <a:r>
              <a:rPr sz="2800" spc="-30" dirty="0">
                <a:latin typeface="Bookman Old Style" panose="02050604050505020204" charset="0"/>
                <a:cs typeface="Bookman Old Style" panose="02050604050505020204" charset="0"/>
              </a:rPr>
              <a:t>R</a:t>
            </a:r>
            <a:r>
              <a:rPr sz="2800" spc="10" dirty="0">
                <a:latin typeface="Bookman Old Style" panose="02050604050505020204" charset="0"/>
                <a:cs typeface="Bookman Old Style" panose="02050604050505020204" charset="0"/>
              </a:rPr>
              <a:t>O</a:t>
            </a:r>
            <a:r>
              <a:rPr sz="2800" spc="-15" dirty="0">
                <a:latin typeface="Bookman Old Style" panose="02050604050505020204" charset="0"/>
                <a:cs typeface="Bookman Old Style" panose="02050604050505020204" charset="0"/>
              </a:rPr>
              <a:t>P</a:t>
            </a:r>
            <a:r>
              <a:rPr sz="2800" spc="10" dirty="0">
                <a:latin typeface="Bookman Old Style" panose="02050604050505020204" charset="0"/>
                <a:cs typeface="Bookman Old Style" panose="02050604050505020204" charset="0"/>
              </a:rPr>
              <a:t>O</a:t>
            </a:r>
            <a:r>
              <a:rPr sz="2800" spc="25" dirty="0">
                <a:latin typeface="Bookman Old Style" panose="02050604050505020204" charset="0"/>
                <a:cs typeface="Bookman Old Style" panose="02050604050505020204" charset="0"/>
              </a:rPr>
              <a:t>S</a:t>
            </a:r>
            <a:r>
              <a:rPr sz="2800" spc="-30" dirty="0">
                <a:latin typeface="Bookman Old Style" panose="02050604050505020204" charset="0"/>
                <a:cs typeface="Bookman Old Style" panose="02050604050505020204" charset="0"/>
              </a:rPr>
              <a:t>I</a:t>
            </a:r>
            <a:r>
              <a:rPr sz="2800" spc="-35" dirty="0">
                <a:latin typeface="Bookman Old Style" panose="02050604050505020204" charset="0"/>
                <a:cs typeface="Bookman Old Style" panose="02050604050505020204" charset="0"/>
              </a:rPr>
              <a:t>T</a:t>
            </a:r>
            <a:r>
              <a:rPr sz="2800" spc="-30" dirty="0">
                <a:latin typeface="Bookman Old Style" panose="02050604050505020204" charset="0"/>
                <a:cs typeface="Bookman Old Style" panose="02050604050505020204" charset="0"/>
              </a:rPr>
              <a:t>I</a:t>
            </a:r>
            <a:r>
              <a:rPr sz="2800" spc="10" dirty="0">
                <a:latin typeface="Bookman Old Style" panose="02050604050505020204" charset="0"/>
                <a:cs typeface="Bookman Old Style" panose="02050604050505020204" charset="0"/>
              </a:rPr>
              <a:t>O</a:t>
            </a:r>
            <a:r>
              <a:rPr sz="2800" dirty="0">
                <a:latin typeface="Bookman Old Style" panose="02050604050505020204" charset="0"/>
                <a:cs typeface="Bookman Old Style" panose="02050604050505020204" charset="0"/>
              </a:rPr>
              <a:t>N</a:t>
            </a:r>
            <a:endParaRPr sz="2800">
              <a:latin typeface="Bookman Old Style" panose="02050604050505020204" charset="0"/>
              <a:cs typeface="Bookman Old Style" panose="02050604050505020204" charset="0"/>
            </a:endParaRPr>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11150" y="838200"/>
            <a:ext cx="9598660" cy="5684520"/>
          </a:xfrm>
          <a:prstGeom prst="rect">
            <a:avLst/>
          </a:prstGeom>
          <a:noFill/>
        </p:spPr>
        <p:txBody>
          <a:bodyPr wrap="square" rtlCol="0">
            <a:spAutoFit/>
          </a:bodyPr>
          <a:p>
            <a:r>
              <a:rPr lang="en-US" b="1">
                <a:latin typeface="Times New Roman" panose="02020603050405020304" charset="0"/>
                <a:cs typeface="Times New Roman" panose="02020603050405020304" charset="0"/>
              </a:rPr>
              <a:t>Solution:</a:t>
            </a:r>
            <a:r>
              <a:rPr lang="en-US">
                <a:latin typeface="Times New Roman" panose="02020603050405020304" charset="0"/>
                <a:cs typeface="Times New Roman" panose="02020603050405020304" charset="0"/>
              </a:rPr>
              <a:t> The "Keylogger Detection and Prevention System" is a comprehensive software solution designed to detect and mitigate keylogger threats effectively.</a:t>
            </a:r>
            <a:endParaRPr lang="en-US">
              <a:latin typeface="Times New Roman" panose="02020603050405020304" charset="0"/>
              <a:cs typeface="Times New Roman" panose="02020603050405020304" charset="0"/>
            </a:endParaRPr>
          </a:p>
          <a:p>
            <a:pPr>
              <a:lnSpc>
                <a:spcPct val="90000"/>
              </a:lnSpc>
            </a:pP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Value Proposition:</a:t>
            </a:r>
            <a:endParaRPr lang="en-US" b="1">
              <a:latin typeface="Times New Roman" panose="02020603050405020304" charset="0"/>
              <a:cs typeface="Times New Roman" panose="02020603050405020304" charset="0"/>
            </a:endParaRPr>
          </a:p>
          <a:p>
            <a:pPr>
              <a:lnSpc>
                <a:spcPct val="90000"/>
              </a:lnSpc>
            </a:pPr>
            <a:endParaRPr lang="en-US">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Advanced Threat Detection:</a:t>
            </a:r>
            <a:r>
              <a:rPr lang="en-US" b="1">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Utilizes state-of-the-art techniques for early detection of keylogger activity, preventing unauthorized access to sensitive information.</a:t>
            </a:r>
            <a:endParaRPr lang="en-US">
              <a:latin typeface="Times New Roman" panose="02020603050405020304" charset="0"/>
              <a:cs typeface="Times New Roman" panose="02020603050405020304" charset="0"/>
            </a:endParaRPr>
          </a:p>
          <a:p>
            <a:pPr>
              <a:lnSpc>
                <a:spcPct val="80000"/>
              </a:lnSpc>
            </a:pPr>
            <a:endParaRPr lang="en-US">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Real-Time Alerts and Reporting:</a:t>
            </a:r>
            <a:r>
              <a:rPr lang="en-US">
                <a:latin typeface="Times New Roman" panose="02020603050405020304" charset="0"/>
                <a:cs typeface="Times New Roman" panose="02020603050405020304" charset="0"/>
              </a:rPr>
              <a:t> Provides instant alerts and detailed reports on detected keylogger incidents, empowering users to take immediate action to protect their data.</a:t>
            </a:r>
            <a:endParaRPr lang="en-US">
              <a:latin typeface="Times New Roman" panose="02020603050405020304" charset="0"/>
              <a:cs typeface="Times New Roman" panose="02020603050405020304" charset="0"/>
            </a:endParaRPr>
          </a:p>
          <a:p>
            <a:pPr>
              <a:lnSpc>
                <a:spcPct val="70000"/>
              </a:lnSpc>
            </a:pPr>
            <a:endParaRPr lang="en-US">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Robust Prevention Measures:</a:t>
            </a:r>
            <a:r>
              <a:rPr lang="en-US">
                <a:latin typeface="Times New Roman" panose="02020603050405020304" charset="0"/>
                <a:cs typeface="Times New Roman" panose="02020603050405020304" charset="0"/>
              </a:rPr>
              <a:t> Implements proactive measures to neutralize keyloggers and prevent future installations, enhancing overall cybersecurity posture.</a:t>
            </a:r>
            <a:endParaRPr lang="en-US">
              <a:latin typeface="Times New Roman" panose="02020603050405020304" charset="0"/>
              <a:cs typeface="Times New Roman" panose="02020603050405020304" charset="0"/>
            </a:endParaRPr>
          </a:p>
          <a:p>
            <a:pPr>
              <a:lnSpc>
                <a:spcPct val="60000"/>
              </a:lnSpc>
            </a:pPr>
            <a:endParaRPr lang="en-US">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User-Friendly Interface:</a:t>
            </a:r>
            <a:r>
              <a:rPr lang="en-US">
                <a:latin typeface="Times New Roman" panose="02020603050405020304" charset="0"/>
                <a:cs typeface="Times New Roman" panose="02020603050405020304" charset="0"/>
              </a:rPr>
              <a:t> Offers an intuitive interface for easy deployment and management, ensuring accessibility for both individual and organizational users.</a:t>
            </a:r>
            <a:endParaRPr lang="en-US">
              <a:latin typeface="Times New Roman" panose="02020603050405020304" charset="0"/>
              <a:cs typeface="Times New Roman" panose="02020603050405020304" charset="0"/>
            </a:endParaRPr>
          </a:p>
          <a:p>
            <a:pPr>
              <a:lnSpc>
                <a:spcPct val="70000"/>
              </a:lnSpc>
            </a:pPr>
            <a:endParaRPr lang="en-US" b="1">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Comprehensive Protection:</a:t>
            </a:r>
            <a:r>
              <a:rPr lang="en-US">
                <a:latin typeface="Times New Roman" panose="02020603050405020304" charset="0"/>
                <a:cs typeface="Times New Roman" panose="02020603050405020304" charset="0"/>
              </a:rPr>
              <a:t> Safeguards personal, corporate, and institutional data from keylogger threats, promoting peace of mind and trust in digital interactions.</a:t>
            </a:r>
            <a:endParaRPr lang="en-US">
              <a:latin typeface="Times New Roman" panose="02020603050405020304" charset="0"/>
              <a:cs typeface="Times New Roman" panose="02020603050405020304" charset="0"/>
            </a:endParaRPr>
          </a:p>
          <a:p>
            <a:pPr>
              <a:lnSpc>
                <a:spcPct val="60000"/>
              </a:lnSpc>
            </a:pP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This solution aims to deliver proactive defense against keylogger attacks, ensuring data privacy, integrity, and security across various user segments.</a:t>
            </a:r>
            <a:endParaRPr lang="en-US">
              <a:latin typeface="Times New Roman" panose="02020603050405020304" charset="0"/>
              <a:cs typeface="Times New Roman" panose="02020603050405020304" charset="0"/>
            </a:endParaRPr>
          </a:p>
        </p:txBody>
      </p:sp>
      <p:grpSp>
        <p:nvGrpSpPr>
          <p:cNvPr id="14" name="object 2"/>
          <p:cNvGrpSpPr/>
          <p:nvPr/>
        </p:nvGrpSpPr>
        <p:grpSpPr>
          <a:xfrm>
            <a:off x="9893300" y="4192905"/>
            <a:ext cx="2298700" cy="2665095"/>
            <a:chOff x="8658225" y="2647950"/>
            <a:chExt cx="3533775" cy="3810000"/>
          </a:xfrm>
        </p:grpSpPr>
        <p:sp>
          <p:nvSpPr>
            <p:cNvPr id="15" name="object 3"/>
            <p:cNvSpPr/>
            <p:nvPr>
              <p:custDataLst>
                <p:tags r:id="rId2"/>
              </p:custDataLst>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6" name="object 4"/>
            <p:cNvSpPr/>
            <p:nvPr>
              <p:custDataLst>
                <p:tags r:id="rId3"/>
              </p:custDataLst>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17" name="object 5"/>
            <p:cNvPicPr/>
            <p:nvPr>
              <p:custDataLst>
                <p:tags r:id="rId4"/>
              </p:custDataLst>
            </p:nvPr>
          </p:nvPicPr>
          <p:blipFill>
            <a:blip r:embed="rId5" cstate="print"/>
            <a:stretch>
              <a:fillRect/>
            </a:stretch>
          </p:blipFill>
          <p:spPr>
            <a:xfrm>
              <a:off x="8658225" y="2647950"/>
              <a:ext cx="3533775" cy="381000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0" y="4876800"/>
            <a:ext cx="1336040" cy="1948180"/>
          </a:xfrm>
          <a:prstGeom prst="rect">
            <a:avLst/>
          </a:prstGeom>
        </p:spPr>
      </p:pic>
      <p:sp>
        <p:nvSpPr>
          <p:cNvPr id="7" name="object 7"/>
          <p:cNvSpPr txBox="1">
            <a:spLocks noGrp="1"/>
          </p:cNvSpPr>
          <p:nvPr>
            <p:ph type="title"/>
          </p:nvPr>
        </p:nvSpPr>
        <p:spPr>
          <a:xfrm>
            <a:off x="739775" y="305053"/>
            <a:ext cx="7543165" cy="385445"/>
          </a:xfrm>
          <a:prstGeom prst="rect">
            <a:avLst/>
          </a:prstGeom>
        </p:spPr>
        <p:txBody>
          <a:bodyPr vert="horz" wrap="square" lIns="0" tIns="16510" rIns="0" bIns="0" rtlCol="0">
            <a:spAutoFit/>
          </a:bodyPr>
          <a:lstStyle/>
          <a:p>
            <a:pPr marL="12700">
              <a:lnSpc>
                <a:spcPct val="100000"/>
              </a:lnSpc>
              <a:spcBef>
                <a:spcPts val="130"/>
              </a:spcBef>
            </a:pPr>
            <a:r>
              <a:rPr sz="2400" spc="15" dirty="0">
                <a:latin typeface="Bookman Old Style" panose="02050604050505020204" charset="0"/>
                <a:cs typeface="Bookman Old Style" panose="02050604050505020204" charset="0"/>
              </a:rPr>
              <a:t>THE</a:t>
            </a:r>
            <a:r>
              <a:rPr sz="2400" spc="20" dirty="0">
                <a:latin typeface="Bookman Old Style" panose="02050604050505020204" charset="0"/>
                <a:cs typeface="Bookman Old Style" panose="02050604050505020204" charset="0"/>
              </a:rPr>
              <a:t> </a:t>
            </a:r>
            <a:r>
              <a:rPr sz="2400" spc="10" dirty="0">
                <a:latin typeface="Bookman Old Style" panose="02050604050505020204" charset="0"/>
                <a:cs typeface="Bookman Old Style" panose="02050604050505020204" charset="0"/>
              </a:rPr>
              <a:t>WOW</a:t>
            </a:r>
            <a:r>
              <a:rPr sz="2400" spc="85" dirty="0">
                <a:latin typeface="Bookman Old Style" panose="02050604050505020204" charset="0"/>
                <a:cs typeface="Bookman Old Style" panose="02050604050505020204" charset="0"/>
              </a:rPr>
              <a:t> </a:t>
            </a:r>
            <a:r>
              <a:rPr sz="2400" spc="10" dirty="0">
                <a:latin typeface="Bookman Old Style" panose="02050604050505020204" charset="0"/>
                <a:cs typeface="Bookman Old Style" panose="02050604050505020204" charset="0"/>
              </a:rPr>
              <a:t>IN</a:t>
            </a:r>
            <a:r>
              <a:rPr sz="2400" spc="-5" dirty="0">
                <a:latin typeface="Bookman Old Style" panose="02050604050505020204" charset="0"/>
                <a:cs typeface="Bookman Old Style" panose="02050604050505020204" charset="0"/>
              </a:rPr>
              <a:t> </a:t>
            </a:r>
            <a:r>
              <a:rPr sz="2400" spc="15" dirty="0">
                <a:latin typeface="Bookman Old Style" panose="02050604050505020204" charset="0"/>
                <a:cs typeface="Bookman Old Style" panose="02050604050505020204" charset="0"/>
              </a:rPr>
              <a:t>YOUR</a:t>
            </a:r>
            <a:r>
              <a:rPr sz="2400" spc="-10" dirty="0">
                <a:latin typeface="Bookman Old Style" panose="02050604050505020204" charset="0"/>
                <a:cs typeface="Bookman Old Style" panose="02050604050505020204" charset="0"/>
              </a:rPr>
              <a:t> </a:t>
            </a:r>
            <a:r>
              <a:rPr sz="2400" spc="20" dirty="0">
                <a:latin typeface="Bookman Old Style" panose="02050604050505020204" charset="0"/>
                <a:cs typeface="Bookman Old Style" panose="02050604050505020204" charset="0"/>
              </a:rPr>
              <a:t>SOLUTION</a:t>
            </a:r>
            <a:endParaRPr sz="2400">
              <a:latin typeface="Bookman Old Style" panose="02050604050505020204" charset="0"/>
              <a:cs typeface="Bookman Old Style" panose="0205060405050502020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1066800" y="762000"/>
            <a:ext cx="8982710" cy="5203190"/>
          </a:xfrm>
          <a:prstGeom prst="rect">
            <a:avLst/>
          </a:prstGeom>
        </p:spPr>
        <p:txBody>
          <a:bodyPr wrap="square">
            <a:noAutofit/>
          </a:bodyPr>
          <a:p>
            <a:pPr indent="0">
              <a:buNone/>
            </a:pPr>
            <a:r>
              <a:rPr b="1" u="sng">
                <a:latin typeface="Times New Roman" panose="02020603050405020304" charset="0"/>
                <a:cs typeface="Times New Roman" panose="02020603050405020304" charset="0"/>
              </a:rPr>
              <a:t>AI-Powered Threat Recognition:</a:t>
            </a:r>
            <a:r>
              <a:rPr>
                <a:latin typeface="Times New Roman" panose="02020603050405020304" charset="0"/>
                <a:cs typeface="Times New Roman" panose="02020603050405020304" charset="0"/>
              </a:rPr>
              <a:t> Harnesses cutting-edge artificial intelligence algorithms to swiftly identify and neutralize even the most sophisticated keyloggers, ensuring unparalleled protection.</a:t>
            </a:r>
            <a:endParaRPr>
              <a:latin typeface="Times New Roman" panose="02020603050405020304" charset="0"/>
              <a:cs typeface="Times New Roman" panose="02020603050405020304" charset="0"/>
            </a:endParaRPr>
          </a:p>
          <a:p>
            <a:pPr indent="0">
              <a:lnSpc>
                <a:spcPct val="60000"/>
              </a:lnSpc>
              <a:buNone/>
            </a:pPr>
            <a:endParaRPr>
              <a:latin typeface="Times New Roman" panose="02020603050405020304" charset="0"/>
              <a:cs typeface="Times New Roman" panose="02020603050405020304" charset="0"/>
            </a:endParaRPr>
          </a:p>
          <a:p>
            <a:pPr indent="0">
              <a:buNone/>
            </a:pPr>
            <a:r>
              <a:rPr b="1" u="sng">
                <a:latin typeface="Times New Roman" panose="02020603050405020304" charset="0"/>
                <a:cs typeface="Times New Roman" panose="02020603050405020304" charset="0"/>
              </a:rPr>
              <a:t>Adaptive Behavioral Analysis:</a:t>
            </a:r>
            <a:r>
              <a:rPr>
                <a:latin typeface="Times New Roman" panose="02020603050405020304" charset="0"/>
                <a:cs typeface="Times New Roman" panose="02020603050405020304" charset="0"/>
              </a:rPr>
              <a:t> Utilizes dynamic behavioral analysis techniques to detect anomalies in typing patterns, effectively differentiating between legitimate and malicious keystroke activities.</a:t>
            </a:r>
            <a:endParaRPr>
              <a:latin typeface="Times New Roman" panose="02020603050405020304" charset="0"/>
              <a:cs typeface="Times New Roman" panose="02020603050405020304" charset="0"/>
            </a:endParaRPr>
          </a:p>
          <a:p>
            <a:pPr indent="0">
              <a:lnSpc>
                <a:spcPct val="70000"/>
              </a:lnSpc>
              <a:buNone/>
            </a:pPr>
            <a:endParaRPr>
              <a:latin typeface="Times New Roman" panose="02020603050405020304" charset="0"/>
              <a:cs typeface="Times New Roman" panose="02020603050405020304" charset="0"/>
            </a:endParaRPr>
          </a:p>
          <a:p>
            <a:pPr indent="0">
              <a:buNone/>
            </a:pPr>
            <a:r>
              <a:rPr b="1" u="sng">
                <a:latin typeface="Times New Roman" panose="02020603050405020304" charset="0"/>
                <a:cs typeface="Times New Roman" panose="02020603050405020304" charset="0"/>
              </a:rPr>
              <a:t>Real-Time Adaptive Defense:</a:t>
            </a:r>
            <a:r>
              <a:rPr b="1">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Employs adaptive defense mechanisms that evolve in response to emerging keylogger tactics, ensuring continuous protection against evolving cyber threats.</a:t>
            </a:r>
            <a:endParaRPr>
              <a:latin typeface="Times New Roman" panose="02020603050405020304" charset="0"/>
              <a:cs typeface="Times New Roman" panose="02020603050405020304" charset="0"/>
            </a:endParaRPr>
          </a:p>
          <a:p>
            <a:pPr indent="0">
              <a:lnSpc>
                <a:spcPct val="70000"/>
              </a:lnSpc>
              <a:buNone/>
            </a:pPr>
            <a:endParaRPr>
              <a:latin typeface="Times New Roman" panose="02020603050405020304" charset="0"/>
              <a:cs typeface="Times New Roman" panose="02020603050405020304" charset="0"/>
            </a:endParaRPr>
          </a:p>
          <a:p>
            <a:pPr indent="0">
              <a:buNone/>
            </a:pPr>
            <a:r>
              <a:rPr b="1" u="sng">
                <a:latin typeface="Times New Roman" panose="02020603050405020304" charset="0"/>
                <a:cs typeface="Times New Roman" panose="02020603050405020304" charset="0"/>
              </a:rPr>
              <a:t>Streamlined User Experience:</a:t>
            </a:r>
            <a:r>
              <a:rPr>
                <a:latin typeface="Times New Roman" panose="02020603050405020304" charset="0"/>
                <a:cs typeface="Times New Roman" panose="02020603050405020304" charset="0"/>
              </a:rPr>
              <a:t> Offers a seamless, user-friendly interface that simplifies setup and management, making advanced cybersecurity accessible to users of all technical backgrounds.</a:t>
            </a:r>
            <a:endParaRPr>
              <a:latin typeface="Times New Roman" panose="02020603050405020304" charset="0"/>
              <a:cs typeface="Times New Roman" panose="02020603050405020304" charset="0"/>
            </a:endParaRPr>
          </a:p>
          <a:p>
            <a:pPr indent="0">
              <a:lnSpc>
                <a:spcPct val="70000"/>
              </a:lnSpc>
              <a:buNone/>
            </a:pPr>
            <a:endParaRPr>
              <a:latin typeface="Times New Roman" panose="02020603050405020304" charset="0"/>
              <a:cs typeface="Times New Roman" panose="02020603050405020304" charset="0"/>
            </a:endParaRPr>
          </a:p>
          <a:p>
            <a:pPr indent="0">
              <a:buNone/>
            </a:pPr>
            <a:r>
              <a:rPr b="1" u="sng">
                <a:latin typeface="Times New Roman" panose="02020603050405020304" charset="0"/>
                <a:cs typeface="Times New Roman" panose="02020603050405020304" charset="0"/>
              </a:rPr>
              <a:t>Comprehensive Security Assurance:</a:t>
            </a:r>
            <a:r>
              <a:rPr>
                <a:latin typeface="Times New Roman" panose="02020603050405020304" charset="0"/>
                <a:cs typeface="Times New Roman" panose="02020603050405020304" charset="0"/>
              </a:rPr>
              <a:t> Provides a holistic approach to cybersecurity by integrating advanced detection, prevention, and response capabilities, delivering unparalleled peace of mind to users and organizations alike.</a:t>
            </a:r>
            <a:endParaRPr>
              <a:latin typeface="Times New Roman" panose="02020603050405020304" charset="0"/>
              <a:cs typeface="Times New Roman" panose="02020603050405020304" charset="0"/>
            </a:endParaRPr>
          </a:p>
          <a:p>
            <a:pPr indent="0">
              <a:lnSpc>
                <a:spcPct val="80000"/>
              </a:lnSpc>
              <a:buNone/>
            </a:pP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This solution sets a new standard in keylogger defense, combining cutting-edge technology with user-centric design to deliver exceptional security and reliability.</a:t>
            </a:r>
            <a:endParaRPr>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567055"/>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Bookman Old Style" panose="02050604050505020204" charset="0"/>
                <a:cs typeface="Bookman Old Style" panose="02050604050505020204" charset="0"/>
              </a:rPr>
              <a:t>M</a:t>
            </a:r>
            <a:r>
              <a:rPr sz="3600" b="1" dirty="0">
                <a:latin typeface="Bookman Old Style" panose="02050604050505020204" charset="0"/>
                <a:cs typeface="Bookman Old Style" panose="02050604050505020204" charset="0"/>
              </a:rPr>
              <a:t>O</a:t>
            </a:r>
            <a:r>
              <a:rPr sz="3600" b="1" spc="-15" dirty="0">
                <a:latin typeface="Bookman Old Style" panose="02050604050505020204" charset="0"/>
                <a:cs typeface="Bookman Old Style" panose="02050604050505020204" charset="0"/>
              </a:rPr>
              <a:t>D</a:t>
            </a:r>
            <a:r>
              <a:rPr sz="3600" b="1" spc="-35" dirty="0">
                <a:latin typeface="Bookman Old Style" panose="02050604050505020204" charset="0"/>
                <a:cs typeface="Bookman Old Style" panose="02050604050505020204" charset="0"/>
              </a:rPr>
              <a:t>E</a:t>
            </a:r>
            <a:r>
              <a:rPr sz="3600" b="1" spc="-30" dirty="0">
                <a:latin typeface="Bookman Old Style" panose="02050604050505020204" charset="0"/>
                <a:cs typeface="Bookman Old Style" panose="02050604050505020204" charset="0"/>
              </a:rPr>
              <a:t>LL</a:t>
            </a:r>
            <a:r>
              <a:rPr sz="3600" b="1" spc="-5" dirty="0">
                <a:latin typeface="Bookman Old Style" panose="02050604050505020204" charset="0"/>
                <a:cs typeface="Bookman Old Style" panose="02050604050505020204" charset="0"/>
              </a:rPr>
              <a:t>I</a:t>
            </a:r>
            <a:r>
              <a:rPr sz="3600" b="1" spc="30" dirty="0">
                <a:latin typeface="Bookman Old Style" panose="02050604050505020204" charset="0"/>
                <a:cs typeface="Bookman Old Style" panose="02050604050505020204" charset="0"/>
              </a:rPr>
              <a:t>N</a:t>
            </a:r>
            <a:r>
              <a:rPr sz="3600" b="1" spc="5" dirty="0">
                <a:latin typeface="Bookman Old Style" panose="02050604050505020204" charset="0"/>
                <a:cs typeface="Bookman Old Style" panose="02050604050505020204" charset="0"/>
              </a:rPr>
              <a:t>G</a:t>
            </a:r>
            <a:endParaRPr sz="3600">
              <a:latin typeface="Bookman Old Style" panose="02050604050505020204" charset="0"/>
              <a:cs typeface="Bookman Old Style" panose="02050604050505020204" charset="0"/>
            </a:endParaRPr>
          </a:p>
        </p:txBody>
      </p:sp>
      <p:sp>
        <p:nvSpPr>
          <p:cNvPr id="11" name="Text Box 10"/>
          <p:cNvSpPr txBox="1"/>
          <p:nvPr/>
        </p:nvSpPr>
        <p:spPr>
          <a:xfrm>
            <a:off x="1973580" y="1066800"/>
            <a:ext cx="8234045" cy="4707890"/>
          </a:xfrm>
          <a:prstGeom prst="rect">
            <a:avLst/>
          </a:prstGeom>
          <a:noFill/>
        </p:spPr>
        <p:txBody>
          <a:bodyPr wrap="square" rtlCol="0">
            <a:spAutoFit/>
          </a:bodyPr>
          <a:p>
            <a:r>
              <a:rPr lang="en-US" sz="2000">
                <a:latin typeface="Times New Roman" panose="02020603050405020304" charset="0"/>
                <a:cs typeface="Times New Roman" panose="02020603050405020304" charset="0"/>
              </a:rPr>
              <a:t>Install required python libraries in command prompt like,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           1. pip install </a:t>
            </a:r>
            <a:r>
              <a:rPr lang="en-US" sz="2000" b="1">
                <a:latin typeface="Times New Roman" panose="02020603050405020304" charset="0"/>
                <a:cs typeface="Times New Roman" panose="02020603050405020304" charset="0"/>
              </a:rPr>
              <a:t>pynput     </a:t>
            </a:r>
            <a:r>
              <a:rPr lang="en-US" sz="2000">
                <a:latin typeface="Times New Roman" panose="02020603050405020304" charset="0"/>
                <a:cs typeface="Times New Roman" panose="02020603050405020304" charset="0"/>
              </a:rPr>
              <a:t>2. pip install </a:t>
            </a:r>
            <a:r>
              <a:rPr lang="en-US" sz="2000" b="1">
                <a:latin typeface="Times New Roman" panose="02020603050405020304" charset="0"/>
                <a:cs typeface="Times New Roman" panose="02020603050405020304" charset="0"/>
              </a:rPr>
              <a:t>json</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Initialization  of keylogger :</a:t>
            </a:r>
            <a:br>
              <a:rPr lang="en-US" sz="2000">
                <a:latin typeface="Times New Roman" panose="02020603050405020304" charset="0"/>
                <a:cs typeface="Times New Roman" panose="02020603050405020304" charset="0"/>
              </a:rPr>
            </a:br>
            <a:r>
              <a:rPr lang="en-US" sz="2000">
                <a:latin typeface="Times New Roman" panose="02020603050405020304" charset="0"/>
                <a:cs typeface="Times New Roman" panose="02020603050405020304" charset="0"/>
              </a:rPr>
              <a:t>Set up the main GUI window.</a:t>
            </a:r>
            <a:br>
              <a:rPr lang="en-US" sz="2000">
                <a:latin typeface="Times New Roman" panose="02020603050405020304" charset="0"/>
                <a:cs typeface="Times New Roman" panose="02020603050405020304" charset="0"/>
              </a:rPr>
            </a:br>
            <a:r>
              <a:rPr lang="en-US" sz="2000">
                <a:latin typeface="Times New Roman" panose="02020603050405020304" charset="0"/>
                <a:cs typeface="Times New Roman" panose="02020603050405020304" charset="0"/>
              </a:rPr>
              <a:t>Initialize global variables for key logging.</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Capturing of keystrokes :</a:t>
            </a:r>
            <a:br>
              <a:rPr lang="en-US" sz="2000">
                <a:latin typeface="Times New Roman" panose="02020603050405020304" charset="0"/>
                <a:cs typeface="Times New Roman" panose="02020603050405020304" charset="0"/>
              </a:rPr>
            </a:br>
            <a:r>
              <a:rPr lang="en-US" sz="2000">
                <a:latin typeface="Times New Roman" panose="02020603050405020304" charset="0"/>
                <a:cs typeface="Times New Roman" panose="02020603050405020304" charset="0"/>
              </a:rPr>
              <a:t>Start capturing key events when the "Start" button is pressed.</a:t>
            </a:r>
            <a:br>
              <a:rPr lang="en-US" sz="2000">
                <a:latin typeface="Times New Roman" panose="02020603050405020304" charset="0"/>
                <a:cs typeface="Times New Roman" panose="02020603050405020304" charset="0"/>
              </a:rPr>
            </a:br>
            <a:r>
              <a:rPr lang="en-US" sz="2000">
                <a:latin typeface="Times New Roman" panose="02020603050405020304" charset="0"/>
                <a:cs typeface="Times New Roman" panose="02020603050405020304" charset="0"/>
              </a:rPr>
              <a:t>Log key press and release events.</a:t>
            </a:r>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Data Logging into text files  :</a:t>
            </a:r>
            <a:br>
              <a:rPr lang="en-US" sz="2000">
                <a:latin typeface="Times New Roman" panose="02020603050405020304" charset="0"/>
                <a:cs typeface="Times New Roman" panose="02020603050405020304" charset="0"/>
              </a:rPr>
            </a:br>
            <a:r>
              <a:rPr lang="en-US" sz="2000">
                <a:latin typeface="Times New Roman" panose="02020603050405020304" charset="0"/>
                <a:cs typeface="Times New Roman" panose="02020603050405020304" charset="0"/>
              </a:rPr>
              <a:t> update text and Json log files with captured key events.</a:t>
            </a:r>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Stop Logging  :</a:t>
            </a:r>
            <a:br>
              <a:rPr lang="en-US" sz="2000">
                <a:latin typeface="Times New Roman" panose="02020603050405020304" charset="0"/>
                <a:cs typeface="Times New Roman" panose="02020603050405020304" charset="0"/>
              </a:rPr>
            </a:br>
            <a:r>
              <a:rPr lang="en-US" sz="2000">
                <a:latin typeface="Times New Roman" panose="02020603050405020304" charset="0"/>
                <a:cs typeface="Times New Roman" panose="02020603050405020304" charset="0"/>
              </a:rPr>
              <a:t>Stop capturing key events when the "Stop" button is pressed.</a:t>
            </a:r>
            <a:br>
              <a:rPr lang="en-US" sz="2000">
                <a:latin typeface="Times New Roman" panose="02020603050405020304" charset="0"/>
                <a:cs typeface="Times New Roman" panose="02020603050405020304" charset="0"/>
              </a:rPr>
            </a:b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pic>
        <p:nvPicPr>
          <p:cNvPr id="12" name="object 6"/>
          <p:cNvPicPr>
            <a:picLocks noChangeAspect="1"/>
          </p:cNvPicPr>
          <p:nvPr>
            <p:ph sz="half" idx="2"/>
            <p:custDataLst>
              <p:tags r:id="rId2"/>
            </p:custDataLst>
          </p:nvPr>
        </p:nvPicPr>
        <p:blipFill>
          <a:blip r:embed="rId3" cstate="print"/>
          <a:stretch>
            <a:fillRect/>
          </a:stretch>
        </p:blipFill>
        <p:spPr>
          <a:xfrm>
            <a:off x="0" y="4279265"/>
            <a:ext cx="1972945" cy="256603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5109</Words>
  <Application>WPS Presentation</Application>
  <PresentationFormat>Widescreen</PresentationFormat>
  <Paragraphs>132</Paragraphs>
  <Slides>13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13</vt:i4>
      </vt:variant>
    </vt:vector>
  </HeadingPairs>
  <TitlesOfParts>
    <vt:vector size="33" baseType="lpstr">
      <vt:lpstr>Arial</vt:lpstr>
      <vt:lpstr>SimSun</vt:lpstr>
      <vt:lpstr>Wingdings</vt:lpstr>
      <vt:lpstr>Trebuchet MS</vt:lpstr>
      <vt:lpstr>Calibri</vt:lpstr>
      <vt:lpstr>Microsoft YaHei</vt:lpstr>
      <vt:lpstr>Arial Unicode MS</vt:lpstr>
      <vt:lpstr>Times New Roman</vt:lpstr>
      <vt:lpstr>Segoe UI Variable Text Light</vt:lpstr>
      <vt:lpstr>Bookman Old Style</vt:lpstr>
      <vt:lpstr>Arial</vt:lpstr>
      <vt:lpstr>Calibri</vt:lpstr>
      <vt:lpstr>Sitka Display Semibold</vt:lpstr>
      <vt:lpstr>Cambria</vt:lpstr>
      <vt:lpstr>Sitka Display</vt:lpstr>
      <vt:lpstr>Trebuchet MS</vt:lpstr>
      <vt:lpstr>Book Antiqua</vt:lpstr>
      <vt:lpstr>DejaVu Sans</vt:lpstr>
      <vt:lpstr>Bahnschrift Light</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PowerPoint 演示文稿</vt:lpstr>
      <vt:lpstr>RESULTS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2</cp:revision>
  <dcterms:created xsi:type="dcterms:W3CDTF">2024-06-03T05:48:00Z</dcterms:created>
  <dcterms:modified xsi:type="dcterms:W3CDTF">2024-06-24T15:46:38Z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3DD61965800E4F2183E1633C0AC1E52D_13</vt:lpwstr>
  </property>
  <property fmtid="{D5CDD505-2E9C-101B-9397-08002B2CF9AE}" pid="5" name="KSOProductBuildVer">
    <vt:lpwstr>1033-12.2.0.17119</vt:lpwstr>
  </property>
</Properties>
</file>