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0.xml" ContentType="application/vnd.openxmlformats-officedocument.customXmlProperties+xml"/>
  <Override PartName="/customXml/itemProps11.xml" ContentType="application/vnd.openxmlformats-officedocument.customXmlPropertie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3"/>
  </p:handoutMasterIdLst>
  <p:sldIdLst>
    <p:sldId id="338" r:id="rId3"/>
    <p:sldId id="327" r:id="rId4"/>
    <p:sldId id="315" r:id="rId5"/>
    <p:sldId id="329" r:id="rId6"/>
    <p:sldId id="302" r:id="rId7"/>
    <p:sldId id="339" r:id="rId9"/>
    <p:sldId id="345" r:id="rId10"/>
    <p:sldId id="346"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6" userDrawn="1">
          <p15:clr>
            <a:srgbClr val="A4A3A4"/>
          </p15:clr>
        </p15:guide>
        <p15:guide id="2" pos="426" userDrawn="1">
          <p15:clr>
            <a:srgbClr val="A4A3A4"/>
          </p15:clr>
        </p15:guide>
        <p15:guide id="3" orient="horz" pos="3875"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69" d="100"/>
          <a:sy n="69" d="100"/>
        </p:scale>
        <p:origin x="484" y="44"/>
      </p:cViewPr>
      <p:guideLst>
        <p:guide orient="horz" pos="1976"/>
        <p:guide pos="426"/>
        <p:guide orient="horz" pos="3875"/>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8.png"/><Relationship Id="rId7" Type="http://schemas.openxmlformats.org/officeDocument/2006/relationships/tags" Target="../tags/tag3.xml"/><Relationship Id="rId6" Type="http://schemas.openxmlformats.org/officeDocument/2006/relationships/image" Target="../media/image7.png"/><Relationship Id="rId5" Type="http://schemas.openxmlformats.org/officeDocument/2006/relationships/tags" Target="../tags/tag2.xml"/><Relationship Id="rId4" Type="http://schemas.openxmlformats.org/officeDocument/2006/relationships/image" Target="../media/image6.png"/><Relationship Id="rId3" Type="http://schemas.openxmlformats.org/officeDocument/2006/relationships/tags" Target="../tags/tag1.xml"/><Relationship Id="rId2" Type="http://schemas.openxmlformats.org/officeDocument/2006/relationships/hyperlink" Target="abc" TargetMode="External"/><Relationship Id="rId11" Type="http://schemas.openxmlformats.org/officeDocument/2006/relationships/slideLayout" Target="../slideLayouts/slideLayout4.xml"/><Relationship Id="rId10" Type="http://schemas.openxmlformats.org/officeDocument/2006/relationships/image" Target="../media/image9.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tags" Target="../tags/tag8.xml"/><Relationship Id="rId6" Type="http://schemas.openxmlformats.org/officeDocument/2006/relationships/image" Target="../media/image12.png"/><Relationship Id="rId5" Type="http://schemas.openxmlformats.org/officeDocument/2006/relationships/tags" Target="../tags/tag7.xml"/><Relationship Id="rId4" Type="http://schemas.openxmlformats.org/officeDocument/2006/relationships/image" Target="../media/image11.png"/><Relationship Id="rId3" Type="http://schemas.openxmlformats.org/officeDocument/2006/relationships/tags" Target="../tags/tag6.xml"/><Relationship Id="rId2" Type="http://schemas.openxmlformats.org/officeDocument/2006/relationships/image" Target="../media/image10.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lstStyle/>
          <a:p>
            <a:pPr algn="r"/>
            <a:r>
              <a:rPr lang="en-US" b="0" dirty="0" smtClean="0">
                <a:solidFill>
                  <a:schemeClr val="tx1"/>
                </a:solidFill>
              </a:rPr>
              <a:t>-MUNI TEJASREE</a:t>
            </a:r>
            <a:endParaRPr lang="en-IN" b="0" dirty="0">
              <a:solidFill>
                <a:schemeClr val="tx1"/>
              </a:solidFill>
            </a:endParaRPr>
          </a:p>
        </p:txBody>
      </p:sp>
      <p:sp>
        <p:nvSpPr>
          <p:cNvPr id="4" name="Title 3"/>
          <p:cNvSpPr>
            <a:spLocks noGrp="1"/>
          </p:cNvSpPr>
          <p:nvPr>
            <p:ph type="title"/>
          </p:nvPr>
        </p:nvSpPr>
        <p:spPr>
          <a:xfrm>
            <a:off x="6312871" y="2050553"/>
            <a:ext cx="4998720" cy="743448"/>
          </a:xfrm>
        </p:spPr>
        <p:txBody>
          <a:bodyPr>
            <a:normAutofit fontScale="90000"/>
          </a:bodyPr>
          <a:lstStyle/>
          <a:p>
            <a:r>
              <a:rPr lang="en-GB" sz="3200" dirty="0" smtClean="0"/>
              <a:t>Retail Insights from Superstore Data</a:t>
            </a:r>
            <a:endParaRPr lang="en-GB" sz="3200" dirty="0" smtClean="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65150" y="1875790"/>
            <a:ext cx="7689215" cy="2942590"/>
          </a:xfrm>
        </p:spPr>
        <p:txBody>
          <a:bodyPr>
            <a:normAutofit fontScale="60000"/>
          </a:bodyPr>
          <a:lstStyle/>
          <a:p>
            <a:pPr>
              <a:lnSpc>
                <a:spcPct val="150000"/>
              </a:lnSpc>
            </a:pPr>
            <a:r>
              <a:rPr lang="en-IN" sz="2800" dirty="0">
                <a:solidFill>
                  <a:schemeClr val="tx1"/>
                </a:solidFill>
              </a:rPr>
              <a:t>Analyzing retail data from a superstore to uncover actionable insights that can optimize operations and improve profitability. The analysis should focus on understanding customer purchasing behavior, identifying trends in product sales, exploring geographical sales patterns, and recommending strategies to enhance overall business efficiency and customer satisfaction.</a:t>
            </a:r>
            <a:endParaRPr lang="en-IN" sz="2800" dirty="0">
              <a:solidFill>
                <a:schemeClr val="tx1"/>
              </a:solidFill>
            </a:endParaRPr>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8367159" y="320769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7359" y="200693"/>
            <a:ext cx="6276109" cy="830997"/>
          </a:xfrm>
        </p:spPr>
        <p:txBody>
          <a:bodyPr>
            <a:normAutofit fontScale="90000"/>
          </a:bodyPr>
          <a:lstStyle/>
          <a:p>
            <a:r>
              <a:rPr lang="en-GB" dirty="0" smtClean="0"/>
              <a:t>Project Description</a:t>
            </a:r>
            <a:br>
              <a:rPr lang="en-GB" dirty="0" smtClean="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 Box 1"/>
          <p:cNvSpPr txBox="1"/>
          <p:nvPr/>
        </p:nvSpPr>
        <p:spPr>
          <a:xfrm>
            <a:off x="351790" y="948690"/>
            <a:ext cx="9521190" cy="5311775"/>
          </a:xfrm>
          <a:prstGeom prst="rect">
            <a:avLst/>
          </a:prstGeom>
        </p:spPr>
        <p:txBody>
          <a:bodyPr>
            <a:noAutofit/>
          </a:bodyPr>
          <a:p>
            <a:r>
              <a:rPr sz="1600">
                <a:latin typeface="Bookman Old Style" panose="02050604050505020204" charset="0"/>
                <a:cs typeface="Bookman Old Style" panose="02050604050505020204" charset="0"/>
              </a:rPr>
              <a:t>The project aims to conduct comprehensive data analysis on a dataset from a retail superstore to derive valuable insights that can drive strategic decision-making and operational improvements. The dataset includes various attributes such as Ship Mode, Segment, Country, City, State, Postal Code, Region, Category, Sub-Category, Sales, Quantity, Discount, and Profit. By analyzing these dimensions, the project seeks to uncover patterns, trends, and correlations that can help optimize business processes and enhance profitability.</a:t>
            </a:r>
            <a:endParaRPr sz="1600">
              <a:latin typeface="Bookman Old Style" panose="02050604050505020204" charset="0"/>
              <a:cs typeface="Bookman Old Style" panose="02050604050505020204" charset="0"/>
            </a:endParaRPr>
          </a:p>
          <a:p>
            <a:pPr>
              <a:lnSpc>
                <a:spcPct val="60000"/>
              </a:lnSpc>
            </a:pPr>
            <a:endParaRPr sz="1600">
              <a:latin typeface="Bookman Old Style" panose="02050604050505020204" charset="0"/>
              <a:cs typeface="Bookman Old Style" panose="02050604050505020204" charset="0"/>
            </a:endParaRPr>
          </a:p>
          <a:p>
            <a:r>
              <a:rPr lang="en-US" sz="1600" b="1">
                <a:latin typeface="Bookman Old Style" panose="02050604050505020204" charset="0"/>
                <a:cs typeface="Bookman Old Style" panose="02050604050505020204" charset="0"/>
              </a:rPr>
              <a:t>Objectives:</a:t>
            </a:r>
            <a:endParaRPr lang="en-US" sz="1600" b="1">
              <a:latin typeface="Bookman Old Style" panose="02050604050505020204" charset="0"/>
              <a:cs typeface="Bookman Old Style" panose="02050604050505020204" charset="0"/>
            </a:endParaRPr>
          </a:p>
          <a:p>
            <a:r>
              <a:rPr sz="1600" b="1">
                <a:latin typeface="Bookman Old Style" panose="02050604050505020204" charset="0"/>
                <a:cs typeface="Bookman Old Style" panose="02050604050505020204" charset="0"/>
              </a:rPr>
              <a:t>Customer Segmentation and Behavior Analysis:</a:t>
            </a:r>
            <a:endParaRPr sz="1600" b="1">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Segment customers based on demographic attributes (Segment, Country, City, State).</a:t>
            </a:r>
            <a:endParaRPr sz="1600">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Analyze purchasing behavior (Sales, Quantity, Discount) across different customer segments.</a:t>
            </a:r>
            <a:endParaRPr sz="1600">
              <a:latin typeface="Bookman Old Style" panose="02050604050505020204" charset="0"/>
              <a:cs typeface="Bookman Old Style" panose="02050604050505020204" charset="0"/>
            </a:endParaRPr>
          </a:p>
          <a:p>
            <a:r>
              <a:rPr sz="1600" b="1">
                <a:latin typeface="Bookman Old Style" panose="02050604050505020204" charset="0"/>
                <a:cs typeface="Bookman Old Style" panose="02050604050505020204" charset="0"/>
              </a:rPr>
              <a:t>Product Performance Analysis:</a:t>
            </a:r>
            <a:endParaRPr sz="1600" b="1">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Evaluate the sales performance of different product categories and sub-categories.</a:t>
            </a:r>
            <a:endParaRPr sz="1600">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Identify best-selling products and profitability by category.</a:t>
            </a:r>
            <a:endParaRPr sz="1600">
              <a:latin typeface="Bookman Old Style" panose="02050604050505020204" charset="0"/>
              <a:cs typeface="Bookman Old Style" panose="02050604050505020204" charset="0"/>
            </a:endParaRPr>
          </a:p>
          <a:p>
            <a:r>
              <a:rPr sz="1600" b="1">
                <a:latin typeface="Bookman Old Style" panose="02050604050505020204" charset="0"/>
                <a:cs typeface="Bookman Old Style" panose="02050604050505020204" charset="0"/>
              </a:rPr>
              <a:t>Geographical Insights:</a:t>
            </a:r>
            <a:endParaRPr sz="1600" b="1">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Explore regional sales trends and variations (Region, City, State).</a:t>
            </a:r>
            <a:endParaRPr sz="1600">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Analyze the impact of location-specific factors on sales and profitability.</a:t>
            </a:r>
            <a:endParaRPr sz="1600">
              <a:latin typeface="Bookman Old Style" panose="02050604050505020204" charset="0"/>
              <a:cs typeface="Bookman Old Style" panose="02050604050505020204" charset="0"/>
            </a:endParaRPr>
          </a:p>
          <a:p>
            <a:r>
              <a:rPr sz="1600" b="1">
                <a:latin typeface="Bookman Old Style" panose="02050604050505020204" charset="0"/>
                <a:cs typeface="Bookman Old Style" panose="02050604050505020204" charset="0"/>
              </a:rPr>
              <a:t>Profitability and Cost Optimization:</a:t>
            </a:r>
            <a:endParaRPr sz="1600" b="1">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Assess profitability metrics (Profit, Discount) across product categories.</a:t>
            </a:r>
            <a:endParaRPr sz="1600">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Identify areas for cost reduction and margin improvement.</a:t>
            </a:r>
            <a:endParaRPr sz="1600">
              <a:latin typeface="Bookman Old Style" panose="02050604050505020204" charset="0"/>
              <a:cs typeface="Bookman Old Style" panose="02050604050505020204" charset="0"/>
            </a:endParaRPr>
          </a:p>
          <a:p>
            <a:r>
              <a:rPr sz="1600" b="1">
                <a:latin typeface="Bookman Old Style" panose="02050604050505020204" charset="0"/>
                <a:cs typeface="Bookman Old Style" panose="02050604050505020204" charset="0"/>
              </a:rPr>
              <a:t>Operational Efficiency Recommendations:</a:t>
            </a:r>
            <a:endParaRPr sz="1600" b="1">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Recommend strategies to optimize shipping modes (Ship Mode) based on cost and delivery efficiency.</a:t>
            </a:r>
            <a:endParaRPr sz="1600">
              <a:latin typeface="Bookman Old Style" panose="02050604050505020204" charset="0"/>
              <a:cs typeface="Bookman Old Style" panose="02050604050505020204" charset="0"/>
            </a:endParaRPr>
          </a:p>
          <a:p>
            <a:r>
              <a:rPr sz="1600">
                <a:latin typeface="Bookman Old Style" panose="02050604050505020204" charset="0"/>
                <a:cs typeface="Bookman Old Style" panose="02050604050505020204" charset="0"/>
              </a:rPr>
              <a:t>Suggest improvements in inventory management and supply chain operations.</a:t>
            </a:r>
            <a:endParaRPr sz="1600">
              <a:latin typeface="Bookman Old Style" panose="02050604050505020204" charset="0"/>
              <a:cs typeface="Bookman Old Style" panose="02050604050505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679575"/>
            <a:ext cx="7904481" cy="3990023"/>
          </a:xfrm>
        </p:spPr>
        <p:txBody>
          <a:bodyPr>
            <a:normAutofit/>
          </a:bodyPr>
          <a:lstStyle/>
          <a:p>
            <a:pPr algn="just">
              <a:lnSpc>
                <a:spcPct val="150000"/>
              </a:lnSpc>
            </a:pPr>
            <a:r>
              <a:rPr lang="en-IN" sz="3600" dirty="0">
                <a:latin typeface="Times New Roman" panose="02020603050405020304" charset="0"/>
                <a:cs typeface="Times New Roman" panose="02020603050405020304" charset="0"/>
              </a:rPr>
              <a:t>Operations Managers</a:t>
            </a:r>
            <a:endParaRPr lang="en-IN" sz="3600" dirty="0">
              <a:latin typeface="Times New Roman" panose="02020603050405020304" charset="0"/>
              <a:cs typeface="Times New Roman" panose="02020603050405020304" charset="0"/>
            </a:endParaRPr>
          </a:p>
          <a:p>
            <a:pPr algn="just">
              <a:lnSpc>
                <a:spcPct val="150000"/>
              </a:lnSpc>
            </a:pPr>
            <a:r>
              <a:rPr lang="en-IN" sz="3600" dirty="0">
                <a:latin typeface="Times New Roman" panose="02020603050405020304" charset="0"/>
                <a:cs typeface="Times New Roman" panose="02020603050405020304" charset="0"/>
              </a:rPr>
              <a:t>Marketing Analysts</a:t>
            </a:r>
            <a:endParaRPr lang="en-IN" sz="3600" dirty="0">
              <a:latin typeface="Times New Roman" panose="02020603050405020304" charset="0"/>
              <a:cs typeface="Times New Roman" panose="02020603050405020304" charset="0"/>
            </a:endParaRPr>
          </a:p>
          <a:p>
            <a:pPr algn="just">
              <a:lnSpc>
                <a:spcPct val="150000"/>
              </a:lnSpc>
            </a:pPr>
            <a:r>
              <a:rPr lang="en-IN" sz="3600" dirty="0">
                <a:latin typeface="Times New Roman" panose="02020603050405020304" charset="0"/>
                <a:cs typeface="Times New Roman" panose="02020603050405020304" charset="0"/>
              </a:rPr>
              <a:t>Supply Chain Managers</a:t>
            </a:r>
            <a:endParaRPr lang="en-IN" sz="3600" dirty="0">
              <a:latin typeface="Times New Roman" panose="02020603050405020304" charset="0"/>
              <a:cs typeface="Times New Roman" panose="02020603050405020304" charset="0"/>
            </a:endParaRPr>
          </a:p>
          <a:p>
            <a:pPr algn="just">
              <a:lnSpc>
                <a:spcPct val="150000"/>
              </a:lnSpc>
            </a:pPr>
            <a:r>
              <a:rPr lang="en-IN" sz="3600" dirty="0">
                <a:latin typeface="Times New Roman" panose="02020603050405020304" charset="0"/>
                <a:cs typeface="Times New Roman" panose="02020603050405020304" charset="0"/>
              </a:rPr>
              <a:t>Sales Executives</a:t>
            </a:r>
            <a:endParaRPr lang="en-IN" sz="3600" dirty="0">
              <a:latin typeface="Times New Roman" panose="02020603050405020304" charset="0"/>
              <a:cs typeface="Times New Roman" panose="02020603050405020304" charset="0"/>
            </a:endParaRPr>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1016728" y="1278255"/>
            <a:ext cx="9027702" cy="5243448"/>
          </a:xfrm>
        </p:spPr>
        <p:txBody>
          <a:bodyPr>
            <a:normAutofit/>
          </a:bodyPr>
          <a:lstStyle/>
          <a:p>
            <a:pPr marL="457200" lvl="1" indent="0">
              <a:lnSpc>
                <a:spcPct val="150000"/>
              </a:lnSpc>
              <a:buNone/>
            </a:pPr>
            <a:r>
              <a:rPr lang="en-IN" dirty="0"/>
              <a:t>Data Analysis and Visualization:</a:t>
            </a:r>
            <a:endParaRPr lang="en-IN" dirty="0"/>
          </a:p>
          <a:p>
            <a:pPr lvl="1">
              <a:lnSpc>
                <a:spcPct val="150000"/>
              </a:lnSpc>
            </a:pPr>
            <a:r>
              <a:rPr lang="en-IN" dirty="0"/>
              <a:t>Python: Programming language used with libraries such as Pandas (data manipulation), NumPy (numerical computing), and SciPy (scientific computing).</a:t>
            </a:r>
            <a:endParaRPr lang="en-IN" dirty="0"/>
          </a:p>
          <a:p>
            <a:pPr lvl="1">
              <a:lnSpc>
                <a:spcPct val="150000"/>
              </a:lnSpc>
            </a:pPr>
            <a:r>
              <a:rPr lang="en-IN" dirty="0"/>
              <a:t>Jupyter Notebooks: Interactive computing environments for data analysis, visualization, and machine learning prototyping.</a:t>
            </a:r>
            <a:endParaRPr lang="en-IN" dirty="0"/>
          </a:p>
          <a:p>
            <a:pPr lvl="1">
              <a:lnSpc>
                <a:spcPct val="150000"/>
              </a:lnSpc>
            </a:pPr>
            <a:r>
              <a:rPr lang="en-IN" dirty="0"/>
              <a:t>Matplotlib, Seaborn: Python libraries for creating static and interactive visualizations.</a:t>
            </a:r>
            <a:endParaRPr lang="en-IN" dirty="0"/>
          </a:p>
          <a:p>
            <a:pPr lvl="1">
              <a:lnSpc>
                <a:spcPct val="150000"/>
              </a:lnSpc>
            </a:pPr>
            <a:endParaRPr lang="en-IN" dirty="0"/>
          </a:p>
        </p:txBody>
      </p:sp>
      <p:sp>
        <p:nvSpPr>
          <p:cNvPr id="9" name="Title 8"/>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580814" y="107950"/>
            <a:ext cx="8596668" cy="1320800"/>
          </a:xfrm>
        </p:spPr>
        <p:txBody>
          <a:bodyPr>
            <a:normAutofit/>
          </a:bodyPr>
          <a:lstStyle/>
          <a:p>
            <a:r>
              <a:rPr lang="en-GB" dirty="0"/>
              <a:t>RESULTS </a:t>
            </a:r>
            <a:endParaRPr lang="en-IN"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pic>
        <p:nvPicPr>
          <p:cNvPr id="51" name="Content Placeholder 50"/>
          <p:cNvPicPr>
            <a:picLocks noChangeAspect="1"/>
          </p:cNvPicPr>
          <p:nvPr>
            <p:ph sz="half" idx="1"/>
            <p:custDataLst>
              <p:tags r:id="rId3"/>
            </p:custDataLst>
          </p:nvPr>
        </p:nvPicPr>
        <p:blipFill>
          <a:blip r:embed="rId4"/>
        </p:blipFill>
        <p:spPr>
          <a:xfrm>
            <a:off x="867410" y="2160905"/>
            <a:ext cx="3803015" cy="3880485"/>
          </a:xfrm>
          <a:prstGeom prst="rect">
            <a:avLst/>
          </a:prstGeom>
        </p:spPr>
      </p:pic>
      <p:pic>
        <p:nvPicPr>
          <p:cNvPr id="53" name="Content Placeholder 52"/>
          <p:cNvPicPr>
            <a:picLocks noChangeAspect="1"/>
          </p:cNvPicPr>
          <p:nvPr>
            <p:ph sz="half" idx="2"/>
            <p:custDataLst>
              <p:tags r:id="rId5"/>
            </p:custDataLst>
          </p:nvPr>
        </p:nvPicPr>
        <p:blipFill>
          <a:blip r:embed="rId6"/>
          <a:srcRect l="19783" t="25355" r="23708" b="60955"/>
          <a:stretch>
            <a:fillRect/>
          </a:stretch>
        </p:blipFill>
        <p:spPr>
          <a:xfrm>
            <a:off x="0" y="935990"/>
            <a:ext cx="5324475" cy="1268095"/>
          </a:xfrm>
          <a:prstGeom prst="rect">
            <a:avLst/>
          </a:prstGeom>
        </p:spPr>
      </p:pic>
      <p:pic>
        <p:nvPicPr>
          <p:cNvPr id="54" name="Picture 53"/>
          <p:cNvPicPr/>
          <p:nvPr>
            <p:custDataLst>
              <p:tags r:id="rId7"/>
            </p:custDataLst>
          </p:nvPr>
        </p:nvPicPr>
        <p:blipFill>
          <a:blip r:embed="rId8"/>
        </p:blipFill>
        <p:spPr>
          <a:xfrm>
            <a:off x="6400165" y="2540000"/>
            <a:ext cx="5791835" cy="3317875"/>
          </a:xfrm>
          <a:prstGeom prst="rect">
            <a:avLst/>
          </a:prstGeom>
        </p:spPr>
      </p:pic>
      <p:pic>
        <p:nvPicPr>
          <p:cNvPr id="67" name="Picture 66"/>
          <p:cNvPicPr>
            <a:picLocks noChangeAspect="1"/>
          </p:cNvPicPr>
          <p:nvPr>
            <p:custDataLst>
              <p:tags r:id="rId9"/>
            </p:custDataLst>
          </p:nvPr>
        </p:nvPicPr>
        <p:blipFill>
          <a:blip r:embed="rId10"/>
          <a:srcRect l="20143" t="36350" r="36936" b="48765"/>
          <a:stretch>
            <a:fillRect/>
          </a:stretch>
        </p:blipFill>
        <p:spPr>
          <a:xfrm>
            <a:off x="5912485" y="935990"/>
            <a:ext cx="6279515" cy="1224915"/>
          </a:xfrm>
          <a:prstGeom prst="rect">
            <a:avLst/>
          </a:prstGeom>
        </p:spPr>
      </p:pic>
      <p:sp>
        <p:nvSpPr>
          <p:cNvPr id="80" name="Text Box 79"/>
          <p:cNvSpPr txBox="1"/>
          <p:nvPr/>
        </p:nvSpPr>
        <p:spPr>
          <a:xfrm rot="16200000">
            <a:off x="2708275" y="3239770"/>
            <a:ext cx="5819775" cy="368300"/>
          </a:xfrm>
          <a:prstGeom prst="rect">
            <a:avLst/>
          </a:prstGeom>
          <a:noFill/>
        </p:spPr>
        <p:txBody>
          <a:bodyPr wrap="square" rtlCol="0">
            <a:spAutoFit/>
          </a:bodyPr>
          <a:p>
            <a:r>
              <a:rPr lang="en-US">
                <a:solidFill>
                  <a:schemeClr val="tx2"/>
                </a:solidFill>
              </a:rPr>
              <a:t>______________________________________________</a:t>
            </a:r>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pic>
        <p:nvPicPr>
          <p:cNvPr id="11" name="Picture 10"/>
          <p:cNvPicPr/>
          <p:nvPr>
            <p:custDataLst>
              <p:tags r:id="rId1"/>
            </p:custDataLst>
          </p:nvPr>
        </p:nvPicPr>
        <p:blipFill>
          <a:blip r:embed="rId2"/>
        </p:blipFill>
        <p:spPr>
          <a:xfrm>
            <a:off x="0" y="2259330"/>
            <a:ext cx="4883150" cy="3941445"/>
          </a:xfrm>
          <a:prstGeom prst="rect">
            <a:avLst/>
          </a:prstGeom>
        </p:spPr>
      </p:pic>
      <p:pic>
        <p:nvPicPr>
          <p:cNvPr id="12" name="Picture 11"/>
          <p:cNvPicPr>
            <a:picLocks noChangeAspect="1"/>
          </p:cNvPicPr>
          <p:nvPr>
            <p:custDataLst>
              <p:tags r:id="rId3"/>
            </p:custDataLst>
          </p:nvPr>
        </p:nvPicPr>
        <p:blipFill>
          <a:blip r:embed="rId4"/>
          <a:srcRect l="19601" t="33279" r="47023" b="54483"/>
          <a:stretch>
            <a:fillRect/>
          </a:stretch>
        </p:blipFill>
        <p:spPr>
          <a:xfrm>
            <a:off x="0" y="683260"/>
            <a:ext cx="5292090" cy="1091565"/>
          </a:xfrm>
          <a:prstGeom prst="rect">
            <a:avLst/>
          </a:prstGeom>
        </p:spPr>
      </p:pic>
      <p:pic>
        <p:nvPicPr>
          <p:cNvPr id="13" name="Picture 12"/>
          <p:cNvPicPr/>
          <p:nvPr>
            <p:custDataLst>
              <p:tags r:id="rId5"/>
            </p:custDataLst>
          </p:nvPr>
        </p:nvPicPr>
        <p:blipFill>
          <a:blip r:embed="rId6"/>
        </p:blipFill>
        <p:spPr>
          <a:xfrm>
            <a:off x="6318885" y="2331720"/>
            <a:ext cx="5380990" cy="3796665"/>
          </a:xfrm>
          <a:prstGeom prst="rect">
            <a:avLst/>
          </a:prstGeom>
        </p:spPr>
      </p:pic>
      <p:pic>
        <p:nvPicPr>
          <p:cNvPr id="14" name="Picture 13"/>
          <p:cNvPicPr>
            <a:picLocks noChangeAspect="1"/>
          </p:cNvPicPr>
          <p:nvPr>
            <p:custDataLst>
              <p:tags r:id="rId7"/>
            </p:custDataLst>
          </p:nvPr>
        </p:nvPicPr>
        <p:blipFill>
          <a:blip r:embed="rId8"/>
          <a:srcRect l="19939" t="44660" r="45178" b="42083"/>
          <a:stretch>
            <a:fillRect/>
          </a:stretch>
        </p:blipFill>
        <p:spPr>
          <a:xfrm>
            <a:off x="6318250" y="683260"/>
            <a:ext cx="5439410" cy="1090930"/>
          </a:xfrm>
          <a:prstGeom prst="rect">
            <a:avLst/>
          </a:prstGeom>
        </p:spPr>
      </p:pic>
      <p:sp>
        <p:nvSpPr>
          <p:cNvPr id="15" name="Text Box 14"/>
          <p:cNvSpPr txBox="1"/>
          <p:nvPr/>
        </p:nvSpPr>
        <p:spPr>
          <a:xfrm rot="16200000">
            <a:off x="2699385" y="3244850"/>
            <a:ext cx="6096000" cy="368300"/>
          </a:xfrm>
          <a:prstGeom prst="rect">
            <a:avLst/>
          </a:prstGeom>
          <a:noFill/>
        </p:spPr>
        <p:txBody>
          <a:bodyPr wrap="square" rtlCol="0" anchor="t">
            <a:spAutoFit/>
          </a:bodyPr>
          <a:p>
            <a:r>
              <a:rPr lang="en-US">
                <a:solidFill>
                  <a:schemeClr val="tx2"/>
                </a:solidFill>
                <a:sym typeface="+mn-ea"/>
              </a:rPr>
              <a:t>______________________________________________</a:t>
            </a:r>
            <a:endParaRPr lang="en-US">
              <a:solidFill>
                <a:schemeClr val="tx2"/>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
        <p:nvSpPr>
          <p:cNvPr id="5" name="Text Box 4"/>
          <p:cNvSpPr txBox="1"/>
          <p:nvPr/>
        </p:nvSpPr>
        <p:spPr>
          <a:xfrm>
            <a:off x="535940" y="802005"/>
            <a:ext cx="8574405" cy="1938020"/>
          </a:xfrm>
          <a:prstGeom prst="rect">
            <a:avLst/>
          </a:prstGeom>
          <a:noFill/>
        </p:spPr>
        <p:txBody>
          <a:bodyPr wrap="square" rtlCol="0">
            <a:spAutoFit/>
          </a:bodyPr>
          <a:p>
            <a:r>
              <a:rPr lang="en-US" sz="2400">
                <a:latin typeface="Times New Roman" panose="02020603050405020304" charset="0"/>
                <a:cs typeface="Times New Roman" panose="02020603050405020304" charset="0"/>
              </a:rPr>
              <a:t>GitHub repository link::</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u="sng">
                <a:latin typeface="Times New Roman" panose="02020603050405020304" charset="0"/>
                <a:cs typeface="Times New Roman" panose="02020603050405020304" charset="0"/>
              </a:rPr>
              <a:t>https://github.com/Munitejasree06/retail-super-store-data-analysis</a:t>
            </a:r>
            <a:endParaRPr lang="en-US" sz="2400" u="sng">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sz="half" idx="1"/>
          </p:nvPr>
        </p:nvSpPr>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10" name="Content Placeholder 9" descr="images"/>
          <p:cNvPicPr>
            <a:picLocks noChangeAspect="1"/>
          </p:cNvPicPr>
          <p:nvPr>
            <p:ph sz="half" idx="2"/>
          </p:nvPr>
        </p:nvPicPr>
        <p:blipFill>
          <a:blip r:embed="rId2"/>
          <a:stretch>
            <a:fillRect/>
          </a:stretch>
        </p:blipFill>
        <p:spPr>
          <a:xfrm>
            <a:off x="635" y="635"/>
            <a:ext cx="1219136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11.xml"/></Relationships>
</file>

<file path=customXml/item1.xml>��< ? x m l   v e r s i o n = " 1 . 0 " ? > < c t : c o n t e n t T y p e S c h e m a   c t : _ = " "   m a : _ = " "   m a : c o n t e n t T y p e N a m e = " D o c u m e n t "   m a : c o n t e n t T y p e I D = " 0 x 0 1 0 1 0 0 7 9 F 1 1 1 E D 3 5 F 8 C C 4 7 9 4 4 9 6 0 9 E 8 A 0 9 2 3 A 6 "   m a : c o n t e n t T y p e V e r s i o n = " 1 2 "   m a : c o n t e n t T y p e D e s c r i p t i o n = " C r e a t e   a   n e w   d o c u m e n t . "   m a : c o n t e n t T y p e S c o p e = " "   m a : v e r s i o n I D = " 4 2 6 e 9 7 f a 3 1 5 3 5 6 f f f b d c d 9 8 7 6 f e 9 8 8 c 2 "   x m l n s : c t = " h t t p : / / s c h e m a s . m i c r o s o f t . c o m / o f f i c e / 2 0 0 6 / m e t a d a t a / c o n t e n t T y p e "   x m l n s : m a = " h t t p : / / s c h e m a s . m i c r o s o f t . c o m / o f f i c e / 2 0 0 6 / m e t a d a t a / p r o p e r t i e s / m e t a A t t r i b u t e s " >  
 < x s d : s c h e m a   t a r g e t N a m e s p a c e = " h t t p : / / s c h e m a s . m i c r o s o f t . c o m / o f f i c e / 2 0 0 6 / m e t a d a t a / p r o p e r t i e s "   m a : r o o t = " t r u e "   m a : f i e l d s I D = " 1 4 b 8 f 0 d e f 8 0 e 6 d 7 0 c e 3 d e f 2 0 c 9 0 7 5 9 a e " 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Props10.xml><?xml version="1.0" encoding="utf-8"?>
<ds:datastoreItem xmlns:ds="http://schemas.openxmlformats.org/officeDocument/2006/customXml" ds:itemID="{05D99ABA-76CE-4A8E-B5F0-C051B96628DE}">
  <ds:schemaRefs/>
</ds:datastoreItem>
</file>

<file path=customXml/itemProps11.xml><?xml version="1.0" encoding="utf-8"?>
<ds:datastoreItem xmlns:ds="http://schemas.openxmlformats.org/officeDocument/2006/customXml" ds:itemID="{4DEA9014-ED64-4558-B1E1-D03F0EE32BEB}">
  <ds:schemaRefs/>
</ds:datastoreItem>
</file>

<file path=customXml/itemProps9.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2632</Words>
  <Application>WPS Presentation</Application>
  <PresentationFormat>Widescreen</PresentationFormat>
  <Paragraphs>66</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Wingdings 3</vt:lpstr>
      <vt:lpstr>Arial</vt:lpstr>
      <vt:lpstr>Calibri</vt:lpstr>
      <vt:lpstr>Trebuchet MS</vt:lpstr>
      <vt:lpstr>Microsoft YaHei</vt:lpstr>
      <vt:lpstr>Arial Unicode MS</vt:lpstr>
      <vt:lpstr>Times New Roman</vt:lpstr>
      <vt:lpstr>Bookman Old Style</vt:lpstr>
      <vt:lpstr>Facet</vt:lpstr>
      <vt:lpstr>Project Title -</vt:lpstr>
      <vt:lpstr>PROBLEM  STATEMENT</vt:lpstr>
      <vt:lpstr>Project Description [write detail description about your project ]  </vt:lpstr>
      <vt:lpstr>WHO ARE THE END USERS?</vt:lpstr>
      <vt:lpstr>Technology Used</vt:lpstr>
      <vt:lpstr>RESULTS </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76</cp:revision>
  <dcterms:created xsi:type="dcterms:W3CDTF">2021-07-11T13:13:00Z</dcterms:created>
  <dcterms:modified xsi:type="dcterms:W3CDTF">2024-07-14T16:05:08Z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78037750F4B7421CAB59A7D7B1E9D232_13</vt:lpwstr>
  </property>
  <property fmtid="{D5CDD505-2E9C-101B-9397-08002B2CF9AE}" pid="4" name="KSOProductBuildVer">
    <vt:lpwstr>1033-12.2.0.17119</vt:lpwstr>
  </property>
</Properties>
</file>