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16140633" r:id="rId8"/>
    <p:sldId id="266" r:id="rId9"/>
    <p:sldId id="267" r:id="rId10"/>
    <p:sldId id="16140640" r:id="rId11"/>
    <p:sldId id="16140641" r:id="rId12"/>
    <p:sldId id="16140642" r:id="rId13"/>
    <p:sldId id="268" r:id="rId14"/>
    <p:sldId id="16140623"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1" autoAdjust="0"/>
    <p:restoredTop sz="94660"/>
  </p:normalViewPr>
  <p:slideViewPr>
    <p:cSldViewPr snapToGrid="0" showGuides="1">
      <p:cViewPr varScale="1">
        <p:scale>
          <a:sx n="73" d="100"/>
          <a:sy n="73" d="100"/>
        </p:scale>
        <p:origin x="989" y="67"/>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155" y="2090420"/>
            <a:ext cx="9210675" cy="709295"/>
          </a:xfrm>
        </p:spPr>
        <p:txBody>
          <a:bodyPr>
            <a:normAutofit/>
          </a:bodyPr>
          <a:lstStyle/>
          <a:p>
            <a:pPr algn="ctr"/>
            <a:r>
              <a:rPr lang="en-US" b="1">
                <a:solidFill>
                  <a:schemeClr val="accent1"/>
                </a:solidFill>
                <a:latin typeface="Arial" panose="020B0604020202020204" pitchFamily="34" charset="0"/>
                <a:cs typeface="Arial" panose="020B0604020202020204" pitchFamily="34" charset="0"/>
              </a:rPr>
              <a:t>sentiment analysis </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MUNI TEJASREE-NRI Institute of Technology-Information Technology</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plot4"/>
          <p:cNvPicPr>
            <a:picLocks noChangeAspect="1"/>
          </p:cNvPicPr>
          <p:nvPr/>
        </p:nvPicPr>
        <p:blipFill>
          <a:blip r:embed="rId1"/>
          <a:stretch>
            <a:fillRect/>
          </a:stretch>
        </p:blipFill>
        <p:spPr>
          <a:xfrm>
            <a:off x="736600" y="2614295"/>
            <a:ext cx="5973445" cy="3990340"/>
          </a:xfrm>
          <a:prstGeom prst="rect">
            <a:avLst/>
          </a:prstGeom>
        </p:spPr>
      </p:pic>
      <p:pic>
        <p:nvPicPr>
          <p:cNvPr id="5" name="Picture 4" descr="Screenshot (1161)"/>
          <p:cNvPicPr>
            <a:picLocks noChangeAspect="1"/>
          </p:cNvPicPr>
          <p:nvPr/>
        </p:nvPicPr>
        <p:blipFill>
          <a:blip r:embed="rId2"/>
          <a:srcRect l="14630" t="35574" r="24240" b="41778"/>
          <a:stretch>
            <a:fillRect/>
          </a:stretch>
        </p:blipFill>
        <p:spPr>
          <a:xfrm>
            <a:off x="736600" y="770890"/>
            <a:ext cx="8582025" cy="1553210"/>
          </a:xfrm>
          <a:prstGeom prst="rect">
            <a:avLst/>
          </a:prstGeom>
        </p:spPr>
      </p:pic>
      <p:sp>
        <p:nvSpPr>
          <p:cNvPr id="6" name="Text Box 5"/>
          <p:cNvSpPr txBox="1"/>
          <p:nvPr/>
        </p:nvSpPr>
        <p:spPr>
          <a:xfrm>
            <a:off x="6710045" y="3492500"/>
            <a:ext cx="5407660" cy="1757680"/>
          </a:xfrm>
          <a:prstGeom prst="rect">
            <a:avLst/>
          </a:prstGeom>
        </p:spPr>
        <p:txBody>
          <a:bodyPr>
            <a:noAutofit/>
          </a:bodyPr>
          <a:p>
            <a:r>
              <a:rPr sz="1600"/>
              <a:t>This bar chart visualizes the frequency of specific words—"food," "place," and "restaurant"—in restaurant reviews from the data DataFrame. Each bar's height represents how frequently each word appears in the reviews, with colors distinguishing between the words for clarity</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1162)"/>
          <p:cNvPicPr>
            <a:picLocks noChangeAspect="1"/>
          </p:cNvPicPr>
          <p:nvPr/>
        </p:nvPicPr>
        <p:blipFill>
          <a:blip r:embed="rId1"/>
          <a:srcRect l="20010" t="33046" r="33229" b="38546"/>
          <a:stretch>
            <a:fillRect/>
          </a:stretch>
        </p:blipFill>
        <p:spPr>
          <a:xfrm>
            <a:off x="751840" y="954405"/>
            <a:ext cx="8989695" cy="2073910"/>
          </a:xfrm>
          <a:prstGeom prst="rect">
            <a:avLst/>
          </a:prstGeom>
        </p:spPr>
      </p:pic>
      <p:pic>
        <p:nvPicPr>
          <p:cNvPr id="5" name="Picture 4" descr="plot5"/>
          <p:cNvPicPr>
            <a:picLocks noChangeAspect="1"/>
          </p:cNvPicPr>
          <p:nvPr/>
        </p:nvPicPr>
        <p:blipFill>
          <a:blip r:embed="rId2"/>
          <a:stretch>
            <a:fillRect/>
          </a:stretch>
        </p:blipFill>
        <p:spPr>
          <a:xfrm>
            <a:off x="751840" y="3269615"/>
            <a:ext cx="6005830" cy="3354070"/>
          </a:xfrm>
          <a:prstGeom prst="rect">
            <a:avLst/>
          </a:prstGeom>
        </p:spPr>
      </p:pic>
      <p:sp>
        <p:nvSpPr>
          <p:cNvPr id="6" name="Text Box 5"/>
          <p:cNvSpPr txBox="1"/>
          <p:nvPr/>
        </p:nvSpPr>
        <p:spPr>
          <a:xfrm>
            <a:off x="6816090" y="3889375"/>
            <a:ext cx="5213985" cy="1568450"/>
          </a:xfrm>
          <a:prstGeom prst="rect">
            <a:avLst/>
          </a:prstGeom>
        </p:spPr>
        <p:txBody>
          <a:bodyPr wrap="square">
            <a:spAutoFit/>
          </a:bodyPr>
          <a:p>
            <a:r>
              <a:rPr sz="1600"/>
              <a:t>This plot showcases the top 20 most frequent words extracted from restaurant reviews using CountVectorizer from sklearn. Each bar's height represents the frequency of occurrence for a specific word, offering insights into the common topics and themes expressed in the reviews.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a sentiment analysis model to classify restaurant reviews as positive or negative has provided valuable insights into customer perceptions. By leveraging natural language processing techniques and machine learning algorithms on the reviews.csv dataset. This analysis provides a clearer understanding of customer sentiments and preferences, which can be valuable for enhancing service quality and customer satisfaction strategies in the restaurant industry.</a:t>
            </a:r>
            <a:endParaRPr lang="en-IN" sz="2000" dirty="0">
              <a:solidFill>
                <a:srgbClr val="0F0F0F"/>
              </a:solidFill>
              <a:ea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1537970"/>
            <a:ext cx="11335385" cy="4086225"/>
          </a:xfrm>
        </p:spPr>
        <p:txBody>
          <a:bodyPr>
            <a:noAutofit/>
          </a:bodyPr>
          <a:lstStyle/>
          <a:p>
            <a:pPr marL="0" indent="0">
              <a:buNone/>
            </a:pPr>
            <a:endParaRPr lang="en-US" sz="1200" b="1" dirty="0"/>
          </a:p>
          <a:p>
            <a:pPr marL="0" indent="0">
              <a:buNone/>
            </a:pPr>
            <a:r>
              <a:rPr lang="en-US" sz="1200" dirty="0">
                <a:ea typeface="+mn-lt"/>
                <a:cs typeface="+mn-lt"/>
              </a:rPr>
              <a:t>The future scope for the sentiment analysis project focused on restaurant reviews using the reviews.csv dataset includes several potential avenues for further development and enhancement:</a:t>
            </a:r>
            <a:endParaRPr lang="en-US" sz="1200" dirty="0">
              <a:ea typeface="+mn-lt"/>
              <a:cs typeface="+mn-lt"/>
            </a:endParaRPr>
          </a:p>
          <a:p>
            <a:pPr marL="305435" indent="-305435"/>
            <a:r>
              <a:rPr lang="en-US" sz="1200" b="1" dirty="0">
                <a:ea typeface="+mn-lt"/>
                <a:cs typeface="+mn-lt"/>
              </a:rPr>
              <a:t>Fine-grained Sentiment Analysis</a:t>
            </a:r>
            <a:r>
              <a:rPr lang="en-US" sz="1200" dirty="0">
                <a:ea typeface="+mn-lt"/>
                <a:cs typeface="+mn-lt"/>
              </a:rPr>
              <a:t>: Expand the model to perform more nuanced sentiment analysis, distinguishing between positive, negative, and neutral sentiments. This could involve sentiment intensity analysis or aspect-based sentiment analysis to capture varying degrees of sentiment within different aspects of restaurant experiences (e.g., food quality, service, ambiance).</a:t>
            </a:r>
            <a:endParaRPr lang="en-US" sz="1200" dirty="0">
              <a:ea typeface="+mn-lt"/>
              <a:cs typeface="+mn-lt"/>
            </a:endParaRPr>
          </a:p>
          <a:p>
            <a:pPr marL="305435" indent="-305435"/>
            <a:r>
              <a:rPr lang="en-US" sz="1200" b="1" dirty="0">
                <a:ea typeface="+mn-lt"/>
                <a:cs typeface="+mn-lt"/>
              </a:rPr>
              <a:t>Real-time Monitoring and Feedback</a:t>
            </a:r>
            <a:r>
              <a:rPr lang="en-US" sz="1200" dirty="0">
                <a:ea typeface="+mn-lt"/>
                <a:cs typeface="+mn-lt"/>
              </a:rPr>
              <a:t>: Develop mechanisms to monitor reviews and feedback in real-time, allowing restaurants to promptly respond to customer concerns or issues raised in reviews. This could involve integrating the model with live data streams from review platforms or social media.</a:t>
            </a:r>
            <a:endParaRPr lang="en-US" sz="1200" dirty="0">
              <a:ea typeface="+mn-lt"/>
              <a:cs typeface="+mn-lt"/>
            </a:endParaRPr>
          </a:p>
          <a:p>
            <a:pPr marL="305435" indent="-305435"/>
            <a:r>
              <a:rPr lang="en-US" sz="1200" b="1" dirty="0">
                <a:ea typeface="+mn-lt"/>
                <a:cs typeface="+mn-lt"/>
              </a:rPr>
              <a:t>Personalization and Customer Segmentation: </a:t>
            </a:r>
            <a:r>
              <a:rPr lang="en-US" sz="1200" dirty="0">
                <a:ea typeface="+mn-lt"/>
                <a:cs typeface="+mn-lt"/>
              </a:rPr>
              <a:t>Utilize clustering and segmentation techniques to group customers based on their review sentiments and preferences. This could support personalized marketing strategies and tailored customer engagement initiatives.</a:t>
            </a:r>
            <a:endParaRPr lang="en-US" sz="1200" dirty="0">
              <a:ea typeface="+mn-lt"/>
              <a:cs typeface="+mn-lt"/>
            </a:endParaRPr>
          </a:p>
          <a:p>
            <a:pPr marL="305435" indent="-305435"/>
            <a:r>
              <a:rPr lang="en-US" sz="1200" b="1" dirty="0">
                <a:ea typeface="+mn-lt"/>
                <a:cs typeface="+mn-lt"/>
              </a:rPr>
              <a:t>Integration with Business Intelligence Tools</a:t>
            </a:r>
            <a:r>
              <a:rPr lang="en-US" sz="1200" dirty="0">
                <a:ea typeface="+mn-lt"/>
                <a:cs typeface="+mn-lt"/>
              </a:rPr>
              <a:t>: Integrate the sentiment analysis insights with business intelligence tools and dashboards, providing stakeholders with interactive visualizations and actionable insights for informed decision-making.</a:t>
            </a:r>
            <a:endParaRPr lang="en-US" sz="1200" dirty="0">
              <a:ea typeface="+mn-lt"/>
              <a:cs typeface="+mn-lt"/>
            </a:endParaRPr>
          </a:p>
          <a:p>
            <a:pPr marL="305435" indent="-305435"/>
            <a:r>
              <a:rPr lang="en-US" sz="1200" b="1" dirty="0">
                <a:ea typeface="+mn-lt"/>
                <a:cs typeface="+mn-lt"/>
              </a:rPr>
              <a:t>Sentiment Trend Analysis</a:t>
            </a:r>
            <a:r>
              <a:rPr lang="en-US" sz="1200" dirty="0">
                <a:ea typeface="+mn-lt"/>
                <a:cs typeface="+mn-lt"/>
              </a:rPr>
              <a:t>: Implement techniques for analyzing sentiment trends over time to identify patterns and changes in customer sentiment towards the restaurant. This could help predict long-term customer satisfaction trends and anticipate shifts in consumer preferences.</a:t>
            </a:r>
            <a:endParaRPr lang="en-US" sz="1200" dirty="0">
              <a:ea typeface="+mn-lt"/>
              <a:cs typeface="+mn-lt"/>
            </a:endParaRPr>
          </a:p>
          <a:p>
            <a:pPr marL="305435" indent="-305435"/>
            <a:r>
              <a:rPr lang="en-US" sz="1200" b="1" dirty="0">
                <a:ea typeface="+mn-lt"/>
                <a:cs typeface="+mn-lt"/>
              </a:rPr>
              <a:t>Enhanced Model Performance:</a:t>
            </a:r>
            <a:r>
              <a:rPr lang="en-US" sz="1200" dirty="0">
                <a:ea typeface="+mn-lt"/>
                <a:cs typeface="+mn-lt"/>
              </a:rPr>
              <a:t> Continuously optimize the sentiment analysis model by experimenting with different machine learning algorithms, feature engineering techniques, and model hyperparameters to improve accuracy and robustness.</a:t>
            </a:r>
            <a:endParaRPr lang="en-US" sz="1200" dirty="0">
              <a:ea typeface="+mn-lt"/>
              <a:cs typeface="+mn-lt"/>
            </a:endParaRPr>
          </a:p>
          <a:p>
            <a:pPr marL="305435" indent="-305435"/>
            <a:r>
              <a:rPr lang="en-US" sz="1200" b="1" dirty="0">
                <a:ea typeface="+mn-lt"/>
                <a:cs typeface="+mn-lt"/>
              </a:rPr>
              <a:t>Feedback Loop for Continuous Improvement</a:t>
            </a:r>
            <a:r>
              <a:rPr lang="en-US" sz="1200" dirty="0">
                <a:ea typeface="+mn-lt"/>
                <a:cs typeface="+mn-lt"/>
              </a:rPr>
              <a:t>: Establish a feedback loop where insights from sentiment analysis are used to inform and optimize restaurant operations, marketing strategies, and customer service initiatives, fostering continuous improvement in customer satisfaction and business performance.</a:t>
            </a:r>
            <a:endParaRPr lang="en-US" sz="1200" dirty="0">
              <a:ea typeface="+mn-lt"/>
              <a:cs typeface="+mn-lt"/>
            </a:endParaRPr>
          </a:p>
          <a:p>
            <a:pPr marL="305435" indent="-305435"/>
            <a:r>
              <a:rPr lang="en-US" sz="1200" dirty="0">
                <a:ea typeface="+mn-lt"/>
                <a:cs typeface="+mn-lt"/>
              </a:rPr>
              <a:t>By exploring these future directions, the sentiment analysis project can evolve from a basic classification task into a comprehensive tool for understanding and improving customer experiences in the restaurant industry.</a:t>
            </a:r>
            <a:endParaRPr lang="en-US" sz="1200" dirty="0">
              <a:ea typeface="+mn-lt"/>
              <a:cs typeface="+mn-lt"/>
            </a:endParaRPr>
          </a:p>
        </p:txBody>
      </p:sp>
      <p:sp>
        <p:nvSpPr>
          <p:cNvPr id="5" name="Title 4"/>
          <p:cNvSpPr txBox="1"/>
          <p:nvPr/>
        </p:nvSpPr>
        <p:spPr>
          <a:xfrm>
            <a:off x="535670" y="555734"/>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accent1"/>
                </a:solidFill>
                <a:latin typeface="Arial" panose="020B0604020202020204"/>
                <a:cs typeface="Arial" panose="020B0604020202020204"/>
              </a:rPr>
              <a:t>Future scope</a:t>
            </a:r>
            <a:endParaRPr lang="en-US" sz="24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a:bodyPr>
          <a:lstStyle/>
          <a:p>
            <a:pPr marL="0" indent="0">
              <a:buNone/>
            </a:pPr>
            <a:r>
              <a:rPr lang="en-IN" sz="2400" dirty="0">
                <a:solidFill>
                  <a:srgbClr val="0F0F0F"/>
                </a:solidFill>
                <a:ea typeface="+mn-lt"/>
                <a:cs typeface="+mn-lt"/>
              </a:rPr>
              <a:t>References for a sentiment analysis project focusing on restaurant reviews can include</a:t>
            </a:r>
            <a:r>
              <a:rPr lang="en-US" altLang="en-IN" sz="2400" dirty="0">
                <a:solidFill>
                  <a:srgbClr val="0F0F0F"/>
                </a:solidFill>
                <a:ea typeface="+mn-lt"/>
                <a:cs typeface="+mn-lt"/>
              </a:rPr>
              <a:t> online resources, and relevant software documentation. Here are some examples of potential references you could cite:</a:t>
            </a:r>
            <a:endParaRPr lang="en-US" altLang="en-IN" sz="2400" dirty="0">
              <a:solidFill>
                <a:srgbClr val="0F0F0F"/>
              </a:solidFill>
              <a:ea typeface="+mn-lt"/>
              <a:cs typeface="+mn-lt"/>
            </a:endParaRPr>
          </a:p>
          <a:p>
            <a:pPr marL="0" indent="0">
              <a:buNone/>
            </a:pPr>
            <a:endParaRPr lang="en-US" altLang="en-IN" sz="2400" dirty="0">
              <a:solidFill>
                <a:srgbClr val="0F0F0F"/>
              </a:solidFill>
              <a:ea typeface="+mn-lt"/>
              <a:cs typeface="+mn-lt"/>
            </a:endParaRPr>
          </a:p>
          <a:p>
            <a:pPr marL="305435" indent="-305435"/>
            <a:r>
              <a:rPr lang="en-IN" sz="2400" dirty="0">
                <a:solidFill>
                  <a:srgbClr val="0F0F0F"/>
                </a:solidFill>
                <a:ea typeface="+mn-lt"/>
                <a:cs typeface="+mn-lt"/>
              </a:rPr>
              <a:t>Documentation and tutorials from libraries and frameworks used in </a:t>
            </a:r>
            <a:r>
              <a:rPr lang="en-US" altLang="en-IN" sz="2400" dirty="0">
                <a:solidFill>
                  <a:srgbClr val="0F0F0F"/>
                </a:solidFill>
                <a:ea typeface="+mn-lt"/>
                <a:cs typeface="+mn-lt"/>
              </a:rPr>
              <a:t>my sentiment </a:t>
            </a:r>
            <a:r>
              <a:rPr lang="en-IN" sz="2400" dirty="0">
                <a:solidFill>
                  <a:srgbClr val="0F0F0F"/>
                </a:solidFill>
                <a:ea typeface="+mn-lt"/>
                <a:cs typeface="+mn-lt"/>
              </a:rPr>
              <a:t>analysis, such as scikit-learn, NLTK (Natural Language Toolkit), </a:t>
            </a:r>
            <a:r>
              <a:rPr lang="en-US" altLang="en-IN" sz="2400" dirty="0">
                <a:solidFill>
                  <a:srgbClr val="0F0F0F"/>
                </a:solidFill>
                <a:ea typeface="+mn-lt"/>
                <a:cs typeface="+mn-lt"/>
              </a:rPr>
              <a:t>matplotlib</a:t>
            </a:r>
            <a:r>
              <a:rPr lang="en-IN" sz="2400" dirty="0">
                <a:solidFill>
                  <a:srgbClr val="0F0F0F"/>
                </a:solidFill>
                <a:ea typeface="+mn-lt"/>
                <a:cs typeface="+mn-lt"/>
              </a:rPr>
              <a:t>, etc.</a:t>
            </a:r>
            <a:endParaRPr lang="en-IN" sz="2400" dirty="0">
              <a:solidFill>
                <a:srgbClr val="0F0F0F"/>
              </a:solidFill>
              <a:ea typeface="+mn-lt"/>
              <a:cs typeface="+mn-lt"/>
            </a:endParaRPr>
          </a:p>
          <a:p>
            <a:pPr marL="305435" indent="-305435"/>
            <a:r>
              <a:rPr lang="en-IN" sz="2400" dirty="0">
                <a:solidFill>
                  <a:srgbClr val="0F0F0F"/>
                </a:solidFill>
                <a:ea typeface="+mn-lt"/>
                <a:cs typeface="+mn-lt"/>
              </a:rPr>
              <a:t>Scikit-learn Documentation:</a:t>
            </a:r>
            <a:r>
              <a:rPr lang="en-IN" sz="2400" u="sng" dirty="0">
                <a:solidFill>
                  <a:srgbClr val="0F0F0F"/>
                </a:solidFill>
                <a:ea typeface="+mn-lt"/>
                <a:cs typeface="+mn-lt"/>
              </a:rPr>
              <a:t> https://scikit-learn.org/stable/documentation.html</a:t>
            </a:r>
            <a:endParaRPr lang="en-IN" sz="2400" u="sng" dirty="0">
              <a:solidFill>
                <a:srgbClr val="0F0F0F"/>
              </a:solidFill>
              <a:ea typeface="+mn-lt"/>
              <a:cs typeface="+mn-lt"/>
            </a:endParaRPr>
          </a:p>
          <a:p>
            <a:pPr marL="305435" indent="-305435"/>
            <a:r>
              <a:rPr lang="en-IN" sz="2400" dirty="0">
                <a:solidFill>
                  <a:srgbClr val="0F0F0F"/>
                </a:solidFill>
                <a:ea typeface="+mn-lt"/>
                <a:cs typeface="+mn-lt"/>
              </a:rPr>
              <a:t>NLTK (Natural Language Toolkit) Documentation: </a:t>
            </a:r>
            <a:r>
              <a:rPr lang="en-IN" sz="2400" u="sng" dirty="0">
                <a:solidFill>
                  <a:srgbClr val="0F0F0F"/>
                </a:solidFill>
                <a:ea typeface="+mn-lt"/>
                <a:cs typeface="+mn-lt"/>
              </a:rPr>
              <a:t>https://www.nltk.org/</a:t>
            </a:r>
            <a:endParaRPr lang="en-IN" sz="2400" u="sng" dirty="0">
              <a:solidFill>
                <a:srgbClr val="0F0F0F"/>
              </a:solidFill>
              <a:ea typeface="+mn-lt"/>
              <a:cs typeface="+mn-lt"/>
            </a:endParaRPr>
          </a:p>
          <a:p>
            <a:pPr marL="305435" indent="-305435"/>
            <a:r>
              <a:rPr lang="en-IN" sz="2400" dirty="0">
                <a:solidFill>
                  <a:srgbClr val="0F0F0F"/>
                </a:solidFill>
                <a:ea typeface="+mn-lt"/>
                <a:cs typeface="+mn-lt"/>
              </a:rPr>
              <a:t>Kaggle: </a:t>
            </a:r>
            <a:r>
              <a:rPr lang="en-IN" sz="2400" u="sng" dirty="0">
                <a:solidFill>
                  <a:srgbClr val="0F0F0F"/>
                </a:solidFill>
                <a:ea typeface="+mn-lt"/>
                <a:cs typeface="+mn-lt"/>
              </a:rPr>
              <a:t>https://www.kaggle.com</a:t>
            </a:r>
            <a:r>
              <a:rPr lang="en-US" altLang="en-IN" sz="2400" u="sng" dirty="0">
                <a:solidFill>
                  <a:srgbClr val="0F0F0F"/>
                </a:solidFill>
                <a:ea typeface="+mn-lt"/>
                <a:cs typeface="+mn-lt"/>
              </a:rPr>
              <a:t>/</a:t>
            </a:r>
            <a:endParaRPr lang="en-IN" sz="2400" u="sng" dirty="0">
              <a:solidFill>
                <a:srgbClr val="0F0F0F"/>
              </a:solidFill>
              <a:ea typeface="+mn-lt"/>
              <a:cs typeface="+mn-lt"/>
            </a:endParaRPr>
          </a:p>
          <a:p>
            <a:pPr marL="305435" indent="-305435"/>
            <a:r>
              <a:rPr lang="en-IN" sz="2400" dirty="0">
                <a:solidFill>
                  <a:srgbClr val="0F0F0F"/>
                </a:solidFill>
                <a:ea typeface="+mn-lt"/>
                <a:cs typeface="+mn-lt"/>
              </a:rPr>
              <a:t>Documentation for tools and libraries used in data preprocessing, feature extraction, model training, and evaluation.</a:t>
            </a:r>
            <a:endParaRPr lang="en-IN" sz="2400" dirty="0">
              <a:solidFill>
                <a:srgbClr val="0F0F0F"/>
              </a:solidFill>
              <a:ea typeface="+mn-lt"/>
              <a:cs typeface="+mn-lt"/>
            </a:endParaRPr>
          </a:p>
          <a:p>
            <a:pPr marL="305435" indent="-305435"/>
            <a:r>
              <a:rPr lang="en-IN" sz="2400" dirty="0">
                <a:solidFill>
                  <a:srgbClr val="0F0F0F"/>
                </a:solidFill>
                <a:ea typeface="+mn-lt"/>
                <a:cs typeface="+mn-lt"/>
              </a:rPr>
              <a:t>Official documentation for sentiment analysis APIs or platforms if you used any.</a:t>
            </a:r>
            <a:endParaRPr lang="en-IN" sz="2400" dirty="0">
              <a:solidFill>
                <a:srgbClr val="0F0F0F"/>
              </a:solidFill>
              <a:ea typeface="+mn-lt"/>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panose="020B0604020202020204"/>
                <a:ea typeface="+mn-lt"/>
                <a:cs typeface="Arial" panose="020B0604020202020204"/>
              </a:rPr>
              <a:t>  </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Problem Statement </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Proposed System/Solution</a:t>
            </a:r>
            <a:endParaRPr lang="en-US">
              <a:latin typeface="Arial" panose="020B0604020202020204"/>
              <a:cs typeface="Arial" panose="020B0604020202020204"/>
            </a:endParaRPr>
          </a:p>
          <a:p>
            <a:r>
              <a:rPr lang="en-US" sz="2000" b="1">
                <a:latin typeface="Arial" panose="020B0604020202020204"/>
                <a:ea typeface="+mn-lt"/>
                <a:cs typeface="Calibri" panose="020F0502020204030204"/>
              </a:rPr>
              <a:t>System </a:t>
            </a:r>
            <a:r>
              <a:rPr lang="en-US" sz="2000" b="1">
                <a:latin typeface="Arial" panose="020B0604020202020204"/>
                <a:ea typeface="+mn-lt"/>
                <a:cs typeface="+mn-lt"/>
              </a:rPr>
              <a:t>Development Approach</a:t>
            </a:r>
            <a:endParaRPr lang="en-US">
              <a:latin typeface="Arial" panose="020B0604020202020204"/>
              <a:ea typeface="+mn-lt"/>
              <a:cs typeface="+mn-lt"/>
            </a:endParaRPr>
          </a:p>
          <a:p>
            <a:r>
              <a:rPr lang="en-US" sz="2000" b="1">
                <a:latin typeface="Arial" panose="020B0604020202020204"/>
                <a:ea typeface="+mn-lt"/>
                <a:cs typeface="+mn-lt"/>
              </a:rPr>
              <a:t>Algorithm &amp; Deployment  </a:t>
            </a:r>
            <a:endParaRPr lang="en-US">
              <a:latin typeface="Arial" panose="020B0604020202020204"/>
              <a:cs typeface="Calibri" panose="020F0502020204030204"/>
            </a:endParaRPr>
          </a:p>
          <a:p>
            <a:r>
              <a:rPr lang="en-US" sz="2000" b="1">
                <a:latin typeface="Arial" panose="020B0604020202020204"/>
                <a:ea typeface="+mn-lt"/>
                <a:cs typeface="Arial" panose="020B0604020202020204"/>
              </a:rPr>
              <a:t>Result</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Future Scope</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References</a:t>
            </a:r>
            <a:endParaRPr lang="en-US">
              <a:latin typeface="Arial" panose="020B0604020202020204"/>
              <a:cs typeface="Arial" panose="020B0604020202020204"/>
            </a:endParaRPr>
          </a:p>
          <a:p>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581025" y="1487805"/>
            <a:ext cx="11029315" cy="3381375"/>
          </a:xfrm>
        </p:spPr>
        <p:txBody>
          <a:bodyPr/>
          <a:lstStyle/>
          <a:p>
            <a:pPr marL="0" indent="0">
              <a:buNone/>
            </a:pPr>
            <a:r>
              <a:rPr lang="en-IN" sz="3600">
                <a:solidFill>
                  <a:srgbClr val="0F0F0F"/>
                </a:solidFill>
                <a:ea typeface="+mn-lt"/>
                <a:cs typeface="+mn-lt"/>
              </a:rPr>
              <a:t>Develop a sentiment analysis model to classify reviews as positive or negative of a Restaurant</a:t>
            </a:r>
            <a:r>
              <a:rPr lang="en-US" altLang="en-IN" sz="3600">
                <a:solidFill>
                  <a:srgbClr val="0F0F0F"/>
                </a:solidFill>
                <a:ea typeface="+mn-lt"/>
                <a:cs typeface="+mn-lt"/>
              </a:rPr>
              <a:t>.</a:t>
            </a:r>
            <a:endParaRPr lang="en-US" altLang="en-IN" sz="360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424305"/>
            <a:ext cx="11474450" cy="4908550"/>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Develop a sentiment analysis model to classify reviews as positive or negative of a Restaurant. This involves leveraging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a:t>
            </a:r>
            <a:r>
              <a:rPr lang="en-US" altLang="en-IN" sz="1200" b="1">
                <a:latin typeface="Calibri" panose="020F0502020204030204"/>
                <a:ea typeface="+mn-lt"/>
                <a:cs typeface="+mn-lt"/>
              </a:rPr>
              <a:t> restaurant reviews</a:t>
            </a:r>
            <a:r>
              <a:rPr lang="en-IN" sz="1200" b="1">
                <a:latin typeface="Calibri" panose="020F0502020204030204"/>
                <a:ea typeface="+mn-lt"/>
                <a:cs typeface="+mn-lt"/>
              </a:rPr>
              <a:t>, including </a:t>
            </a:r>
            <a:r>
              <a:rPr lang="en-US" altLang="en-IN" sz="1200" b="1">
                <a:latin typeface="Calibri" panose="020F0502020204030204"/>
                <a:ea typeface="+mn-lt"/>
                <a:cs typeface="+mn-lt"/>
              </a:rPr>
              <a:t>reviews and liked</a:t>
            </a:r>
            <a:r>
              <a:rPr lang="en-IN" sz="1200" b="1">
                <a:latin typeface="Calibri" panose="020F0502020204030204"/>
                <a:ea typeface="+mn-lt"/>
                <a:cs typeface="+mn-lt"/>
              </a:rPr>
              <a:t>.</a:t>
            </a:r>
            <a:endParaRPr lang="en-IN" sz="1200" b="1">
              <a:latin typeface="Calibri" panose="020F0502020204030204"/>
              <a:ea typeface="+mn-lt"/>
              <a:cs typeface="+mn-lt"/>
            </a:endParaRPr>
          </a:p>
          <a:p>
            <a:pPr marL="629920" lvl="1" indent="-305435"/>
            <a:r>
              <a:rPr lang="en-IN" sz="1200" b="1">
                <a:latin typeface="Calibri" panose="020F0502020204030204"/>
                <a:cs typeface="Calibri" panose="020F0502020204030204"/>
              </a:rPr>
              <a:t>Gather Restaurant Reviews: Collect a dataset of restaurant reviews. </a:t>
            </a:r>
            <a:r>
              <a:rPr lang="en-US" altLang="en-IN" sz="1200" b="1">
                <a:latin typeface="Calibri" panose="020F0502020204030204"/>
                <a:cs typeface="Calibri" panose="020F0502020204030204"/>
              </a:rPr>
              <a:t>we </a:t>
            </a:r>
            <a:r>
              <a:rPr lang="en-IN" sz="1200" b="1">
                <a:latin typeface="Calibri" panose="020F0502020204030204"/>
                <a:cs typeface="Calibri" panose="020F0502020204030204"/>
              </a:rPr>
              <a:t>can use online platforms like Yelp, Google Reviews, or specialized datasets available on platforms like Kaggle.</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Text Cleaning: Remove special characters, punctuation, and numbers.</a:t>
            </a:r>
            <a:endParaRPr lang="en-IN" sz="1200" b="1">
              <a:latin typeface="Calibri" panose="020F0502020204030204"/>
              <a:ea typeface="+mn-lt"/>
              <a:cs typeface="+mn-lt"/>
            </a:endParaRPr>
          </a:p>
          <a:p>
            <a:pPr marL="629920" lvl="1" indent="-305435"/>
            <a:r>
              <a:rPr lang="en-IN" sz="1200" b="1">
                <a:latin typeface="Calibri" panose="020F0502020204030204"/>
                <a:ea typeface="+mn-lt"/>
                <a:cs typeface="+mn-lt"/>
              </a:rPr>
              <a:t>Tokenization: Split text into words or tokens.</a:t>
            </a:r>
            <a:endParaRPr lang="en-IN" sz="1200" b="1">
              <a:latin typeface="Calibri" panose="020F0502020204030204"/>
              <a:ea typeface="+mn-lt"/>
              <a:cs typeface="+mn-lt"/>
            </a:endParaRPr>
          </a:p>
          <a:p>
            <a:pPr marL="629920" lvl="1" indent="-305435"/>
            <a:r>
              <a:rPr lang="en-IN" sz="1200" b="1">
                <a:latin typeface="Calibri" panose="020F0502020204030204"/>
                <a:ea typeface="+mn-lt"/>
                <a:cs typeface="+mn-lt"/>
              </a:rPr>
              <a:t>Normalization: Convert text to lowercase to ensure uniformity.</a:t>
            </a:r>
            <a:endParaRPr lang="en-IN" sz="1200" b="1">
              <a:latin typeface="Calibri" panose="020F0502020204030204"/>
              <a:ea typeface="+mn-lt"/>
              <a:cs typeface="+mn-lt"/>
            </a:endParaRPr>
          </a:p>
          <a:p>
            <a:pPr marL="629920" lvl="1" indent="-305435"/>
            <a:r>
              <a:rPr lang="en-IN" sz="1200" b="1">
                <a:latin typeface="Calibri" panose="020F0502020204030204"/>
                <a:ea typeface="+mn-lt"/>
                <a:cs typeface="+mn-lt"/>
              </a:rPr>
              <a:t>Stopword Removal: Eliminate common words (e.g., "and", "the") that do not contribute to sentiment.</a:t>
            </a:r>
            <a:endParaRPr lang="en-IN" sz="1200" b="1">
              <a:latin typeface="Calibri" panose="020F0502020204030204"/>
              <a:ea typeface="+mn-lt"/>
              <a:cs typeface="+mn-lt"/>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Naive Bayes Classifier</a:t>
            </a:r>
            <a:r>
              <a:rPr lang="en-US" altLang="en-IN" sz="1200" b="1">
                <a:latin typeface="Calibri" panose="020F0502020204030204"/>
                <a:ea typeface="+mn-lt"/>
                <a:cs typeface="+mn-lt"/>
              </a:rPr>
              <a:t> is used to Fast to train and predict, works well with high-dimensional data like text.</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US" altLang="en-IN" sz="1200" b="1">
                <a:latin typeface="Calibri" panose="020F0502020204030204"/>
                <a:ea typeface="+mn-lt"/>
                <a:cs typeface="+mn-lt"/>
              </a:rPr>
              <a:t>D</a:t>
            </a:r>
            <a:r>
              <a:rPr lang="en-IN" sz="1200" b="1">
                <a:latin typeface="Calibri" panose="020F0502020204030204"/>
                <a:ea typeface="+mn-lt"/>
                <a:cs typeface="+mn-lt"/>
              </a:rPr>
              <a:t>eploy </a:t>
            </a:r>
            <a:r>
              <a:rPr lang="en-US" altLang="en-IN" sz="1200" b="1">
                <a:latin typeface="Calibri" panose="020F0502020204030204"/>
                <a:ea typeface="+mn-lt"/>
                <a:cs typeface="+mn-lt"/>
              </a:rPr>
              <a:t>the model in </a:t>
            </a:r>
            <a:r>
              <a:rPr lang="en-IN" sz="1200" b="1">
                <a:latin typeface="Calibri" panose="020F0502020204030204"/>
                <a:ea typeface="+mn-lt"/>
                <a:cs typeface="+mn-lt"/>
              </a:rPr>
              <a:t>to classify new restaurant reviews into positive or negative sentiments.</a:t>
            </a:r>
            <a:endParaRPr lang="en-IN" sz="1200" b="1">
              <a:latin typeface="Calibri" panose="020F0502020204030204"/>
              <a:ea typeface="+mn-lt"/>
              <a:cs typeface="+mn-lt"/>
            </a:endParaRPr>
          </a:p>
          <a:p>
            <a:pPr marL="629920" lvl="1" indent="-305435"/>
            <a:r>
              <a:rPr lang="en-IN" sz="1200" b="1">
                <a:latin typeface="Calibri" panose="020F0502020204030204"/>
                <a:ea typeface="+mn-lt"/>
                <a:cs typeface="+mn-lt"/>
              </a:rPr>
              <a:t>Integrate the model into a web application or API where users can submit reviews and receive sentiment predictions in real-time.</a:t>
            </a:r>
            <a:endParaRPr lang="en-IN" sz="1200" b="1">
              <a:latin typeface="Calibri" panose="020F0502020204030204"/>
              <a:ea typeface="+mn-lt"/>
              <a:cs typeface="+mn-lt"/>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Evaluate the trained model using metrics such as accuracy, precision, recall, and F1-score on the validation set.</a:t>
            </a:r>
            <a:endParaRPr lang="en-IN" sz="1200" b="1">
              <a:latin typeface="Calibri" panose="020F0502020204030204"/>
              <a:ea typeface="+mn-lt"/>
              <a:cs typeface="+mn-lt"/>
            </a:endParaRPr>
          </a:p>
          <a:p>
            <a:pPr marL="629920" lvl="1" indent="-305435"/>
            <a:r>
              <a:rPr lang="en-IN" sz="1200" b="1">
                <a:latin typeface="Calibri" panose="020F0502020204030204"/>
                <a:ea typeface="+mn-lt"/>
                <a:cs typeface="+mn-lt"/>
              </a:rPr>
              <a:t>Perform error analysis to understand where the model performs well and where it struggles.</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lnSpcReduction="20000"/>
          </a:bodyPr>
          <a:lstStyle/>
          <a:p>
            <a:pPr marL="0" indent="0">
              <a:buNone/>
            </a:pPr>
            <a:r>
              <a:rPr lang="en-IN" sz="1800">
                <a:solidFill>
                  <a:srgbClr val="0F0F0F"/>
                </a:solidFill>
                <a:ea typeface="+mn-lt"/>
                <a:cs typeface="+mn-lt"/>
              </a:rPr>
              <a:t>To perform </a:t>
            </a:r>
            <a:r>
              <a:rPr lang="en-US" altLang="en-IN" sz="1800">
                <a:solidFill>
                  <a:srgbClr val="0F0F0F"/>
                </a:solidFill>
                <a:ea typeface="+mn-lt"/>
                <a:cs typeface="+mn-lt"/>
              </a:rPr>
              <a:t>Sentiment analysis</a:t>
            </a:r>
            <a:r>
              <a:rPr lang="en-IN" sz="1800">
                <a:solidFill>
                  <a:srgbClr val="0F0F0F"/>
                </a:solidFill>
                <a:ea typeface="+mn-lt"/>
                <a:cs typeface="+mn-lt"/>
              </a:rPr>
              <a:t> on the dataset '</a:t>
            </a:r>
            <a:r>
              <a:rPr lang="en-US" altLang="en-IN" sz="1800">
                <a:solidFill>
                  <a:srgbClr val="0F0F0F"/>
                </a:solidFill>
                <a:ea typeface="+mn-lt"/>
                <a:cs typeface="+mn-lt"/>
              </a:rPr>
              <a:t>Reviews</a:t>
            </a:r>
            <a:r>
              <a:rPr lang="en-IN" sz="1800">
                <a:solidFill>
                  <a:srgbClr val="0F0F0F"/>
                </a:solidFill>
                <a:ea typeface="+mn-lt"/>
                <a:cs typeface="+mn-lt"/>
              </a:rPr>
              <a:t>.csv' and analyze customer behavior,</a:t>
            </a:r>
            <a:endParaRPr lang="en-IN" sz="1800">
              <a:solidFill>
                <a:srgbClr val="0F0F0F"/>
              </a:solidFill>
              <a:ea typeface="+mn-lt"/>
              <a:cs typeface="+mn-lt"/>
            </a:endParaRPr>
          </a:p>
          <a:p>
            <a:pPr marL="0" indent="0">
              <a:buNone/>
            </a:pPr>
            <a:r>
              <a:rPr lang="en-IN" sz="1800">
                <a:solidFill>
                  <a:srgbClr val="0F0F0F"/>
                </a:solidFill>
                <a:ea typeface="+mn-lt"/>
                <a:cs typeface="+mn-lt"/>
              </a:rPr>
              <a:t>preferences, and satisfaction levels, you will need to set up a Python environment with the necessary libraries installed. Here are the system requirements and library requirements:</a:t>
            </a:r>
            <a:endParaRPr lang="en-IN" sz="1800">
              <a:solidFill>
                <a:srgbClr val="0F0F0F"/>
              </a:solidFill>
              <a:ea typeface="+mn-lt"/>
              <a:cs typeface="+mn-lt"/>
            </a:endParaRPr>
          </a:p>
          <a:p>
            <a:pPr marL="0" indent="0">
              <a:buNone/>
            </a:pPr>
            <a:r>
              <a:rPr lang="en-IN" sz="1800" b="1">
                <a:solidFill>
                  <a:srgbClr val="0F0F0F"/>
                </a:solidFill>
                <a:ea typeface="+mn-lt"/>
                <a:cs typeface="+mn-lt"/>
                <a:sym typeface="+mn-ea"/>
              </a:rPr>
              <a:t>system requirements</a:t>
            </a:r>
            <a:r>
              <a:rPr lang="en-US" altLang="en-IN" sz="1800" b="1">
                <a:solidFill>
                  <a:srgbClr val="0F0F0F"/>
                </a:solidFill>
                <a:ea typeface="+mn-lt"/>
                <a:cs typeface="+mn-lt"/>
              </a:rPr>
              <a:t>:</a:t>
            </a:r>
            <a:endParaRPr lang="en-IN" sz="1800" b="1">
              <a:solidFill>
                <a:srgbClr val="0F0F0F"/>
              </a:solidFill>
              <a:ea typeface="+mn-lt"/>
              <a:cs typeface="+mn-lt"/>
            </a:endParaRPr>
          </a:p>
          <a:p>
            <a:pPr marL="0" indent="0">
              <a:buNone/>
            </a:pPr>
            <a:r>
              <a:rPr lang="en-IN" sz="1800" b="1">
                <a:solidFill>
                  <a:srgbClr val="0F0F0F"/>
                </a:solidFill>
                <a:ea typeface="+mn-lt"/>
                <a:cs typeface="+mn-lt"/>
              </a:rPr>
              <a:t>1.Hardware:</a:t>
            </a:r>
            <a:endParaRPr lang="en-IN" sz="1800" b="1">
              <a:solidFill>
                <a:srgbClr val="0F0F0F"/>
              </a:solidFill>
              <a:ea typeface="+mn-lt"/>
              <a:cs typeface="+mn-lt"/>
            </a:endParaRPr>
          </a:p>
          <a:p>
            <a:pPr marL="0" indent="0">
              <a:buNone/>
            </a:pPr>
            <a:r>
              <a:rPr lang="en-IN" sz="1800">
                <a:solidFill>
                  <a:srgbClr val="0F0F0F"/>
                </a:solidFill>
                <a:ea typeface="+mn-lt"/>
                <a:cs typeface="+mn-lt"/>
              </a:rPr>
              <a:t>-A computer with sufficient processing power, and A multi-core processor is recommended to handle computations</a:t>
            </a:r>
            <a:endParaRPr lang="en-IN" sz="1800">
              <a:solidFill>
                <a:srgbClr val="0F0F0F"/>
              </a:solidFill>
              <a:ea typeface="+mn-lt"/>
              <a:cs typeface="+mn-lt"/>
            </a:endParaRPr>
          </a:p>
          <a:p>
            <a:pPr marL="0" indent="0">
              <a:buNone/>
            </a:pPr>
            <a:r>
              <a:rPr lang="en-IN" sz="1800">
                <a:solidFill>
                  <a:srgbClr val="0F0F0F"/>
                </a:solidFill>
                <a:ea typeface="+mn-lt"/>
                <a:cs typeface="+mn-lt"/>
              </a:rPr>
              <a:t>efficiently, especially for large datasets. -Adequate RAM to handle the size of the dataset and computational requirements.</a:t>
            </a:r>
            <a:endParaRPr lang="en-IN" sz="1800">
              <a:solidFill>
                <a:srgbClr val="0F0F0F"/>
              </a:solidFill>
              <a:ea typeface="+mn-lt"/>
              <a:cs typeface="+mn-lt"/>
            </a:endParaRPr>
          </a:p>
          <a:p>
            <a:pPr marL="0" indent="0">
              <a:buNone/>
            </a:pPr>
            <a:r>
              <a:rPr lang="en-IN" sz="1800" b="1">
                <a:solidFill>
                  <a:srgbClr val="0F0F0F"/>
                </a:solidFill>
                <a:ea typeface="+mn-lt"/>
                <a:cs typeface="+mn-lt"/>
              </a:rPr>
              <a:t>2.software:</a:t>
            </a:r>
            <a:endParaRPr lang="en-IN" sz="1800" b="1">
              <a:solidFill>
                <a:srgbClr val="0F0F0F"/>
              </a:solidFill>
              <a:ea typeface="+mn-lt"/>
              <a:cs typeface="+mn-lt"/>
            </a:endParaRPr>
          </a:p>
          <a:p>
            <a:pPr marL="0" indent="0">
              <a:buNone/>
            </a:pPr>
            <a:r>
              <a:rPr lang="en-IN" sz="1800">
                <a:solidFill>
                  <a:srgbClr val="0F0F0F"/>
                </a:solidFill>
                <a:ea typeface="+mn-lt"/>
                <a:cs typeface="+mn-lt"/>
              </a:rPr>
              <a:t>The choice of operating system is flexible, as Python and necessary libraries are available on major platforms</a:t>
            </a:r>
            <a:endParaRPr lang="en-IN" sz="1800">
              <a:solidFill>
                <a:srgbClr val="0F0F0F"/>
              </a:solidFill>
              <a:ea typeface="+mn-lt"/>
              <a:cs typeface="+mn-lt"/>
            </a:endParaRPr>
          </a:p>
          <a:p>
            <a:pPr marL="0" indent="0">
              <a:buNone/>
            </a:pPr>
            <a:r>
              <a:rPr lang="en-IN" sz="1800">
                <a:solidFill>
                  <a:srgbClr val="0F0F0F"/>
                </a:solidFill>
                <a:ea typeface="+mn-lt"/>
                <a:cs typeface="+mn-lt"/>
              </a:rPr>
              <a:t>including Windows, macOS, and Linux</a:t>
            </a:r>
            <a:endParaRPr lang="en-IN" sz="1800">
              <a:solidFill>
                <a:srgbClr val="0F0F0F"/>
              </a:solidFill>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1615" y="730250"/>
            <a:ext cx="6096000" cy="645160"/>
          </a:xfrm>
          <a:prstGeom prst="rect">
            <a:avLst/>
          </a:prstGeom>
          <a:noFill/>
        </p:spPr>
        <p:txBody>
          <a:bodyPr wrap="square" rtlCol="0" anchor="t">
            <a:spAutoFit/>
          </a:bodyPr>
          <a:p>
            <a:r>
              <a:rPr lang="en-US" sz="3600" b="1">
                <a:solidFill>
                  <a:schemeClr val="accent1"/>
                </a:solidFill>
                <a:latin typeface="Arial" panose="020B0604020202020204"/>
                <a:ea typeface="+mj-lt"/>
                <a:cs typeface="Arial" panose="020B0604020202020204"/>
                <a:sym typeface="+mn-ea"/>
              </a:rPr>
              <a:t>System  Approach-CONT-</a:t>
            </a:r>
            <a:endParaRPr lang="en-US" sz="3600" b="1">
              <a:solidFill>
                <a:schemeClr val="accent1"/>
              </a:solidFill>
              <a:latin typeface="Arial" panose="020B0604020202020204"/>
              <a:ea typeface="+mj-lt"/>
              <a:cs typeface="Arial" panose="020B0604020202020204"/>
              <a:sym typeface="+mn-ea"/>
            </a:endParaRPr>
          </a:p>
        </p:txBody>
      </p:sp>
      <p:sp>
        <p:nvSpPr>
          <p:cNvPr id="5" name="Text Box 4"/>
          <p:cNvSpPr txBox="1"/>
          <p:nvPr/>
        </p:nvSpPr>
        <p:spPr>
          <a:xfrm>
            <a:off x="221615" y="1586230"/>
            <a:ext cx="4514850" cy="502285"/>
          </a:xfrm>
          <a:prstGeom prst="rect">
            <a:avLst/>
          </a:prstGeom>
          <a:noFill/>
        </p:spPr>
        <p:txBody>
          <a:bodyPr wrap="square" rtlCol="0" anchor="t">
            <a:noAutofit/>
          </a:bodyPr>
          <a:p>
            <a:pPr marL="0" indent="0">
              <a:buNone/>
            </a:pPr>
            <a:r>
              <a:rPr lang="en-IN" sz="2800" b="1">
                <a:solidFill>
                  <a:srgbClr val="0F0F0F"/>
                </a:solidFill>
                <a:ea typeface="+mn-lt"/>
                <a:cs typeface="+mn-lt"/>
                <a:sym typeface="+mn-ea"/>
              </a:rPr>
              <a:t>library requirements:</a:t>
            </a:r>
            <a:endParaRPr lang="en-IN" sz="2800" b="1">
              <a:solidFill>
                <a:srgbClr val="0F0F0F"/>
              </a:solidFill>
              <a:ea typeface="+mn-lt"/>
              <a:cs typeface="+mn-lt"/>
              <a:sym typeface="+mn-ea"/>
            </a:endParaRPr>
          </a:p>
          <a:p>
            <a:pPr marL="0" indent="0">
              <a:buNone/>
            </a:pPr>
            <a:endParaRPr lang="en-IN" sz="2800" b="1">
              <a:solidFill>
                <a:srgbClr val="0F0F0F"/>
              </a:solidFill>
              <a:ea typeface="+mn-lt"/>
              <a:cs typeface="+mn-lt"/>
              <a:sym typeface="+mn-ea"/>
            </a:endParaRPr>
          </a:p>
          <a:p>
            <a:pPr marL="0" indent="0">
              <a:buNone/>
            </a:pPr>
            <a:r>
              <a:rPr lang="en-US" altLang="en-IN" sz="2400">
                <a:solidFill>
                  <a:srgbClr val="0F0F0F"/>
                </a:solidFill>
                <a:ea typeface="+mn-lt"/>
                <a:cs typeface="+mn-lt"/>
                <a:sym typeface="+mn-ea"/>
              </a:rPr>
              <a:t>-</a:t>
            </a:r>
            <a:r>
              <a:rPr lang="en-IN" sz="2400">
                <a:solidFill>
                  <a:srgbClr val="0F0F0F"/>
                </a:solidFill>
                <a:ea typeface="+mn-lt"/>
                <a:cs typeface="+mn-lt"/>
                <a:sym typeface="+mn-ea"/>
              </a:rPr>
              <a:t>Scikit-learn</a:t>
            </a:r>
            <a:endParaRPr lang="en-IN" sz="2400">
              <a:solidFill>
                <a:srgbClr val="0F0F0F"/>
              </a:solidFill>
              <a:ea typeface="+mn-lt"/>
              <a:cs typeface="+mn-lt"/>
              <a:sym typeface="+mn-ea"/>
            </a:endParaRPr>
          </a:p>
          <a:p>
            <a:pPr marL="0" indent="0">
              <a:buNone/>
            </a:pPr>
            <a:r>
              <a:rPr lang="en-US" altLang="en-IN" sz="2400">
                <a:solidFill>
                  <a:srgbClr val="0F0F0F"/>
                </a:solidFill>
                <a:ea typeface="+mn-lt"/>
                <a:cs typeface="+mn-lt"/>
                <a:sym typeface="+mn-ea"/>
              </a:rPr>
              <a:t>-</a:t>
            </a:r>
            <a:r>
              <a:rPr lang="en-IN" sz="2400">
                <a:solidFill>
                  <a:srgbClr val="0F0F0F"/>
                </a:solidFill>
                <a:ea typeface="+mn-lt"/>
                <a:cs typeface="+mn-lt"/>
                <a:sym typeface="+mn-ea"/>
              </a:rPr>
              <a:t>nltk</a:t>
            </a:r>
            <a:endParaRPr lang="en-IN" sz="2400">
              <a:solidFill>
                <a:srgbClr val="0F0F0F"/>
              </a:solidFill>
              <a:ea typeface="+mn-lt"/>
              <a:cs typeface="+mn-lt"/>
              <a:sym typeface="+mn-ea"/>
            </a:endParaRPr>
          </a:p>
          <a:p>
            <a:pPr marL="0" indent="0">
              <a:buNone/>
            </a:pPr>
            <a:r>
              <a:rPr lang="en-US" altLang="en-IN" sz="2400">
                <a:solidFill>
                  <a:srgbClr val="0F0F0F"/>
                </a:solidFill>
                <a:ea typeface="+mn-lt"/>
                <a:cs typeface="+mn-lt"/>
                <a:sym typeface="+mn-ea"/>
              </a:rPr>
              <a:t>-seaborn</a:t>
            </a:r>
            <a:endParaRPr lang="en-US" altLang="en-IN" sz="2400">
              <a:solidFill>
                <a:srgbClr val="0F0F0F"/>
              </a:solidFill>
              <a:ea typeface="+mn-lt"/>
              <a:cs typeface="+mn-lt"/>
              <a:sym typeface="+mn-ea"/>
            </a:endParaRPr>
          </a:p>
          <a:p>
            <a:pPr marL="0" indent="0">
              <a:buNone/>
            </a:pPr>
            <a:r>
              <a:rPr lang="en-US" altLang="en-IN" sz="2400">
                <a:solidFill>
                  <a:srgbClr val="0F0F0F"/>
                </a:solidFill>
                <a:ea typeface="+mn-lt"/>
                <a:cs typeface="+mn-lt"/>
                <a:sym typeface="+mn-ea"/>
              </a:rPr>
              <a:t>-pandas</a:t>
            </a:r>
            <a:endParaRPr lang="en-US" altLang="en-IN" sz="2400">
              <a:solidFill>
                <a:srgbClr val="0F0F0F"/>
              </a:solidFill>
              <a:ea typeface="+mn-lt"/>
              <a:cs typeface="+mn-lt"/>
              <a:sym typeface="+mn-ea"/>
            </a:endParaRPr>
          </a:p>
          <a:p>
            <a:pPr marL="0" indent="0">
              <a:buNone/>
            </a:pPr>
            <a:r>
              <a:rPr lang="en-US" altLang="en-IN" sz="2400">
                <a:solidFill>
                  <a:srgbClr val="0F0F0F"/>
                </a:solidFill>
                <a:ea typeface="+mn-lt"/>
                <a:cs typeface="+mn-lt"/>
                <a:sym typeface="+mn-ea"/>
              </a:rPr>
              <a:t>-matplotlib</a:t>
            </a:r>
            <a:endParaRPr lang="en-US" altLang="en-IN" sz="2400">
              <a:solidFill>
                <a:srgbClr val="0F0F0F"/>
              </a:solidFill>
              <a:ea typeface="+mn-lt"/>
              <a:cs typeface="+mn-lt"/>
              <a:sym typeface="+mn-ea"/>
            </a:endParaRPr>
          </a:p>
          <a:p>
            <a:pPr marL="0" indent="0">
              <a:buNone/>
            </a:pPr>
            <a:endParaRPr lang="en-IN" sz="2400">
              <a:solidFill>
                <a:srgbClr val="0F0F0F"/>
              </a:solidFill>
              <a:ea typeface="+mn-lt"/>
              <a:cs typeface="+mn-l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a:t>
            </a:r>
            <a:r>
              <a:rPr lang="en-US" altLang="en-IN" sz="1400" dirty="0">
                <a:ea typeface="+mn-lt"/>
                <a:cs typeface="+mn-lt"/>
              </a:rPr>
              <a:t>analysis reviews as positive or negative</a:t>
            </a:r>
            <a:r>
              <a:rPr lang="en-IN" sz="1400" dirty="0">
                <a:ea typeface="+mn-lt"/>
                <a:cs typeface="+mn-lt"/>
              </a:rPr>
              <a:t>.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a:t>
            </a:r>
            <a:r>
              <a:rPr lang="en-US" altLang="en-IN" dirty="0">
                <a:ea typeface="+mn-lt"/>
                <a:cs typeface="+mn-lt"/>
              </a:rPr>
              <a:t> choosing algorithm is</a:t>
            </a:r>
            <a:r>
              <a:rPr lang="en-IN" dirty="0">
                <a:ea typeface="+mn-lt"/>
                <a:cs typeface="+mn-lt"/>
              </a:rPr>
              <a:t> Naive Bayes assumes that features (words in this context) are conditionally independent given the class label. Despite this simplification often being unrealistic, Naive Bayes can perform well in practice for sentiment analysis tasks</a:t>
            </a:r>
            <a:r>
              <a:rPr lang="en-US" altLang="en-IN" dirty="0">
                <a:ea typeface="+mn-lt"/>
                <a:cs typeface="+mn-lt"/>
              </a:rPr>
              <a:t>.</a:t>
            </a:r>
            <a:endParaRPr lang="en-IN" dirty="0"/>
          </a:p>
          <a:p>
            <a:pPr marL="305435" indent="-305435"/>
            <a:r>
              <a:rPr lang="en-US" altLang="en-IN" sz="1400" b="1" dirty="0">
                <a:ea typeface="+mn-lt"/>
                <a:cs typeface="+mn-lt"/>
              </a:rPr>
              <a:t>Pre Processing</a:t>
            </a:r>
            <a:r>
              <a:rPr lang="en-IN" sz="1400" b="1" dirty="0">
                <a:ea typeface="+mn-lt"/>
                <a:cs typeface="+mn-lt"/>
              </a:rPr>
              <a:t>:</a:t>
            </a:r>
            <a:endParaRPr lang="en-IN" sz="1400" dirty="0"/>
          </a:p>
          <a:p>
            <a:pPr marL="629920" lvl="1" indent="-305435"/>
            <a:r>
              <a:rPr lang="en-IN" dirty="0">
                <a:ea typeface="+mn-lt"/>
                <a:cs typeface="+mn-lt"/>
              </a:rPr>
              <a:t>Before training, preprocess text data by removing stopwords, lowercasing, and stemming/lemmatizing words to improve model performance.</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Fit the Naive Bayes classifier to the training data using libraries like scikit-learn</a:t>
            </a:r>
            <a:r>
              <a:rPr lang="en-US" altLang="en-IN" dirty="0">
                <a:ea typeface="+mn-lt"/>
                <a:cs typeface="+mn-lt"/>
              </a:rPr>
              <a:t> and nltk</a:t>
            </a:r>
            <a:r>
              <a:rPr lang="en-IN" dirty="0">
                <a:ea typeface="+mn-lt"/>
                <a:cs typeface="+mn-lt"/>
              </a:rPr>
              <a:t> which provides implementations for various Naive Bayes variants (e.g., Multinomial Naive Bayes for discrete features).</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Evaluate the model's performance using metrics such as accuracy, precision, recall, and F1-score on a held-out validation set</a:t>
            </a:r>
            <a:r>
              <a:rPr lang="en-US" altLang="en-IN" dirty="0">
                <a:ea typeface="+mn-lt"/>
                <a:cs typeface="+mn-lt"/>
              </a:rPr>
              <a:t>.</a:t>
            </a:r>
            <a:endParaRPr lang="en-US" altLang="en-IN" dirty="0">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29615"/>
            <a:ext cx="10363200" cy="371475"/>
          </a:xfrm>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Screenshot (1159)"/>
          <p:cNvPicPr>
            <a:picLocks noChangeAspect="1"/>
          </p:cNvPicPr>
          <p:nvPr>
            <p:ph sz="half" idx="1"/>
          </p:nvPr>
        </p:nvPicPr>
        <p:blipFill>
          <a:blip r:embed="rId1"/>
          <a:srcRect l="19520" t="29449" r="43090" b="58529"/>
          <a:stretch>
            <a:fillRect/>
          </a:stretch>
        </p:blipFill>
        <p:spPr>
          <a:xfrm>
            <a:off x="725805" y="1339850"/>
            <a:ext cx="10073640" cy="1245870"/>
          </a:xfrm>
          <a:prstGeom prst="rect">
            <a:avLst/>
          </a:prstGeom>
        </p:spPr>
      </p:pic>
      <p:pic>
        <p:nvPicPr>
          <p:cNvPr id="4" name="Content Placeholder 3" descr="plot1"/>
          <p:cNvPicPr>
            <a:picLocks noChangeAspect="1"/>
          </p:cNvPicPr>
          <p:nvPr>
            <p:ph sz="half" idx="2"/>
          </p:nvPr>
        </p:nvPicPr>
        <p:blipFill>
          <a:blip r:embed="rId2"/>
          <a:stretch>
            <a:fillRect/>
          </a:stretch>
        </p:blipFill>
        <p:spPr>
          <a:xfrm>
            <a:off x="581025" y="2824480"/>
            <a:ext cx="4417695" cy="3505200"/>
          </a:xfrm>
          <a:prstGeom prst="rect">
            <a:avLst/>
          </a:prstGeom>
        </p:spPr>
      </p:pic>
      <p:sp>
        <p:nvSpPr>
          <p:cNvPr id="8" name="Text Box 7"/>
          <p:cNvSpPr txBox="1"/>
          <p:nvPr/>
        </p:nvSpPr>
        <p:spPr>
          <a:xfrm>
            <a:off x="5552440" y="3429000"/>
            <a:ext cx="5080000" cy="1322070"/>
          </a:xfrm>
          <a:prstGeom prst="rect">
            <a:avLst/>
          </a:prstGeom>
        </p:spPr>
        <p:txBody>
          <a:bodyPr>
            <a:spAutoFit/>
          </a:bodyPr>
          <a:p>
            <a:r>
              <a:rPr sz="1600"/>
              <a:t>It uses a bar chart to display counts of positive and negative sentiments (1 for Positive, 0 for Negative), illustrating the frequency of each sentiment category clearly labeled as "Positive" and "Negative."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1160)"/>
          <p:cNvPicPr>
            <a:picLocks noChangeAspect="1"/>
          </p:cNvPicPr>
          <p:nvPr/>
        </p:nvPicPr>
        <p:blipFill>
          <a:blip r:embed="rId1"/>
          <a:srcRect l="15109" t="32056" r="25635" b="47269"/>
          <a:stretch>
            <a:fillRect/>
          </a:stretch>
        </p:blipFill>
        <p:spPr>
          <a:xfrm>
            <a:off x="684530" y="944245"/>
            <a:ext cx="10648315" cy="1995805"/>
          </a:xfrm>
          <a:prstGeom prst="rect">
            <a:avLst/>
          </a:prstGeom>
        </p:spPr>
      </p:pic>
      <p:pic>
        <p:nvPicPr>
          <p:cNvPr id="5" name="Picture 4" descr="plot2"/>
          <p:cNvPicPr>
            <a:picLocks noChangeAspect="1"/>
          </p:cNvPicPr>
          <p:nvPr/>
        </p:nvPicPr>
        <p:blipFill>
          <a:blip r:embed="rId2"/>
          <a:stretch>
            <a:fillRect/>
          </a:stretch>
        </p:blipFill>
        <p:spPr>
          <a:xfrm>
            <a:off x="684530" y="2940685"/>
            <a:ext cx="5554345" cy="3576320"/>
          </a:xfrm>
          <a:prstGeom prst="rect">
            <a:avLst/>
          </a:prstGeom>
        </p:spPr>
      </p:pic>
      <p:sp>
        <p:nvSpPr>
          <p:cNvPr id="6" name="Text Box 5"/>
          <p:cNvSpPr txBox="1"/>
          <p:nvPr/>
        </p:nvSpPr>
        <p:spPr>
          <a:xfrm>
            <a:off x="6306185" y="3662045"/>
            <a:ext cx="5751195" cy="2389505"/>
          </a:xfrm>
          <a:prstGeom prst="rect">
            <a:avLst/>
          </a:prstGeom>
        </p:spPr>
        <p:txBody>
          <a:bodyPr>
            <a:noAutofit/>
          </a:bodyPr>
          <a:p>
            <a:r>
              <a:rPr sz="1600"/>
              <a:t>This visualization creates a word cloud from restaurant reviews in the data DataFrame, combining all text into a single string. The WordCloud is set to a size of 800 by 400 pixels with a white background. It vividly depicts the most frequent words in the reviews, providing a visual summary of the most commonly mentioned aspects.</a:t>
            </a:r>
            <a:endParaRPr sz="160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8415</Words>
  <Application>WPS Presentation</Application>
  <PresentationFormat>Widescreen</PresentationFormat>
  <Paragraphs>119</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Wingdings 2</vt:lpstr>
      <vt:lpstr>Arial</vt:lpstr>
      <vt:lpstr>Calibri</vt:lpstr>
      <vt:lpstr>Calibri Light</vt:lpstr>
      <vt:lpstr>Microsoft YaHei</vt:lpstr>
      <vt:lpstr>Arial Unicode MS</vt:lpstr>
      <vt:lpstr>Franklin Gothic Demi</vt:lpstr>
      <vt:lpstr>Segoe Print</vt:lpstr>
      <vt:lpstr>Franklin Gothic Book</vt:lpstr>
      <vt:lpstr>DividendVTI</vt:lpstr>
      <vt:lpstr>sentiment analysis </vt:lpstr>
      <vt:lpstr>OUTLINE</vt:lpstr>
      <vt:lpstr>Problem Statement</vt:lpstr>
      <vt:lpstr>Proposed Solution</vt:lpstr>
      <vt:lpstr>System  Approach</vt:lpstr>
      <vt:lpstr>PowerPoint 演示文稿</vt:lpstr>
      <vt:lpstr>Algorithm &amp; Deployment</vt:lpstr>
      <vt:lpstr>Result</vt:lpstr>
      <vt:lpstr>PowerPoint 演示文稿</vt:lpstr>
      <vt:lpstr>PowerPoint 演示文稿</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29</cp:revision>
  <dcterms:created xsi:type="dcterms:W3CDTF">2021-05-26T16:50:00Z</dcterms:created>
  <dcterms:modified xsi:type="dcterms:W3CDTF">2024-06-23T15:23:04Z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A75C33A939A04E43961821BA4BC20DE1_13</vt:lpwstr>
  </property>
  <property fmtid="{D5CDD505-2E9C-101B-9397-08002B2CF9AE}" pid="4" name="KSOProductBuildVer">
    <vt:lpwstr>1033-12.2.0.17119</vt:lpwstr>
  </property>
</Properties>
</file>