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3344" autoAdjust="0"/>
    <p:restoredTop sz="93969" autoAdjust="0"/>
  </p:normalViewPr>
  <p:slideViewPr>
    <p:cSldViewPr>
      <p:cViewPr>
        <p:scale>
          <a:sx n="76" d="100"/>
          <a:sy n="76" d="100"/>
        </p:scale>
        <p:origin x="-97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54D4857D-62A5-486B-9129-468003D7E020}" type="datetimeFigureOut">
              <a:rPr lang="en-US" smtClean="0"/>
              <a:pPr/>
              <a:t>4/5/2024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2EBE4566-6F3A-4CC1-BD6C-9C510D05F12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lstStyle>
          <a:p>
            <a:fld id="{2D2EF2CE-B28C-4ED4-8FD0-48BB3F48846A}" type="datetimeFigureOut">
              <a:rPr lang="en-US" smtClean="0"/>
              <a:pPr/>
              <a:t>4/5/2024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61807874-5299-41B2-A37A-6AA3547857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pPr algn="r"/>
            <a:fld id="{8F67D422-08A8-451B-9A67-21962FC4B660}" type="datetimeFigureOut">
              <a:rPr lang="en-US" sz="1100" smtClean="0"/>
              <a:pPr algn="r"/>
              <a:t>4/5/2024</a:t>
            </a:fld>
            <a:endParaRPr lang="en-US"/>
          </a:p>
        </p:txBody>
      </p:sp>
      <p:sp>
        <p:nvSpPr>
          <p:cNvPr id="25" name="Rectangle 35"/>
          <p:cNvSpPr>
            <a:spLocks noGrp="1"/>
          </p:cNvSpPr>
          <p:nvPr>
            <p:ph type="sldNum" sz="quarter" idx="11"/>
          </p:nvPr>
        </p:nvSpPr>
        <p:spPr/>
        <p:txBody>
          <a:bodyPr rtlCol="0"/>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p>
            <a:pPr algn="r"/>
            <a:fld id="{8F67D422-08A8-451B-9A67-21962FC4B660}" type="datetimeFigureOut">
              <a:rPr lang="en-US" sz="1100" smtClean="0"/>
              <a:pPr algn="r"/>
              <a:t>4/5/2024</a:t>
            </a:fld>
            <a:endParaRPr lang="en-US"/>
          </a:p>
        </p:txBody>
      </p:sp>
      <p:sp>
        <p:nvSpPr>
          <p:cNvPr id="27" name="Rectangle 11"/>
          <p:cNvSpPr>
            <a:spLocks noGrp="1"/>
          </p:cNvSpPr>
          <p:nvPr>
            <p:ph type="sldNum" sz="quarter" idx="11"/>
          </p:nvPr>
        </p:nvSpPr>
        <p:spPr/>
        <p:txBody>
          <a:bodyPr rtlCol="0"/>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p>
            <a:endParaRPr lang="en-US"/>
          </a:p>
        </p:txBody>
      </p:sp>
      <p:sp>
        <p:nvSpPr>
          <p:cNvPr id="28" name="Rectangle 14"/>
          <p:cNvSpPr>
            <a:spLocks noGrp="1"/>
          </p:cNvSpPr>
          <p:nvPr>
            <p:ph type="title"/>
          </p:nvPr>
        </p:nvSpPr>
        <p:spPr/>
        <p:txBody>
          <a:bodyPr rtlCol="0" anchor="b"/>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pPr algn="r"/>
            <a:fld id="{8F67D422-08A8-451B-9A67-21962FC4B660}" type="datetimeFigureOut">
              <a:rPr lang="en-US" sz="1100" smtClean="0"/>
              <a:pPr algn="r"/>
              <a:t>4/5/2024</a:t>
            </a:fld>
            <a:endParaRPr lang="en-US"/>
          </a:p>
        </p:txBody>
      </p:sp>
      <p:sp>
        <p:nvSpPr>
          <p:cNvPr id="26" name="Rectangle 4"/>
          <p:cNvSpPr>
            <a:spLocks noGrp="1"/>
          </p:cNvSpPr>
          <p:nvPr>
            <p:ph type="ftr" sz="quarter" idx="11"/>
          </p:nvPr>
        </p:nvSpPr>
        <p:spPr/>
        <p:txBody>
          <a:bodyPr rtlCol="0"/>
          <a:lstStyle/>
          <a:p>
            <a:endParaRPr lang="en-US"/>
          </a:p>
        </p:txBody>
      </p:sp>
      <p:sp>
        <p:nvSpPr>
          <p:cNvPr id="12" name="Rectangle 5"/>
          <p:cNvSpPr>
            <a:spLocks noGrp="1"/>
          </p:cNvSpPr>
          <p:nvPr>
            <p:ph type="sldNum" sz="quarter" idx="12"/>
          </p:nvPr>
        </p:nvSpPr>
        <p:spPr/>
        <p:txBody>
          <a:bodyPr rtlCol="0"/>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panose="020B0603020202020204"/>
                <a:ea typeface="+mj-ea"/>
                <a:cs typeface="+mj-cs"/>
              </a:defRPr>
            </a:lvl1pPr>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lstStyle>
          <a:p>
            <a:fld id="{1BEBB2CB-903D-46EF-8227-E770ED8FF514}" type="datetimeFigureOut">
              <a:rPr lang="en-US" smtClean="0"/>
              <a:pPr/>
              <a:t>4/5/2024</a:t>
            </a:fld>
            <a:endParaRPr lang="en-US"/>
          </a:p>
        </p:txBody>
      </p:sp>
      <p:sp>
        <p:nvSpPr>
          <p:cNvPr id="22" name="Rectangle 4"/>
          <p:cNvSpPr>
            <a:spLocks noGrp="1"/>
          </p:cNvSpPr>
          <p:nvPr>
            <p:ph type="ftr" sz="quarter" idx="11"/>
          </p:nvPr>
        </p:nvSpPr>
        <p:spPr/>
        <p:txBody>
          <a:bodyPr vert="horz"/>
          <a:lstStyle/>
          <a:p>
            <a:endParaRPr lang="en-US"/>
          </a:p>
        </p:txBody>
      </p:sp>
      <p:sp>
        <p:nvSpPr>
          <p:cNvPr id="31"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lstStyle>
          <a:p>
            <a:fld id="{1BEBB2CB-903D-46EF-8227-E770ED8FF514}" type="datetimeFigureOut">
              <a:rPr lang="en-US" smtClean="0"/>
              <a:pPr/>
              <a:t>4/5/2024</a:t>
            </a:fld>
            <a:endParaRPr lang="en-US"/>
          </a:p>
        </p:txBody>
      </p:sp>
      <p:sp>
        <p:nvSpPr>
          <p:cNvPr id="28"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299"/>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lstStyle>
          <a:p>
            <a:fld id="{1BEBB2CB-903D-46EF-8227-E770ED8FF514}" type="datetimeFigureOut">
              <a:rPr lang="en-US" smtClean="0"/>
              <a:pPr/>
              <a:t>4/5/2024</a:t>
            </a:fld>
            <a:endParaRPr lang="en-US"/>
          </a:p>
        </p:txBody>
      </p:sp>
      <p:sp>
        <p:nvSpPr>
          <p:cNvPr id="11"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lstStyle>
          <a:p>
            <a:fld id="{1BEBB2CB-903D-46EF-8227-E770ED8FF514}" type="datetimeFigureOut">
              <a:rPr lang="en-US" smtClean="0"/>
              <a:pPr/>
              <a:t>4/5/2024</a:t>
            </a:fld>
            <a:endParaRPr lang="en-US"/>
          </a:p>
        </p:txBody>
      </p:sp>
      <p:sp>
        <p:nvSpPr>
          <p:cNvPr id="2" name="Rectangle 4"/>
          <p:cNvSpPr>
            <a:spLocks noGrp="1"/>
          </p:cNvSpPr>
          <p:nvPr>
            <p:ph type="ftr" sz="quarter" idx="11"/>
          </p:nvPr>
        </p:nvSpPr>
        <p:spPr/>
        <p:txBody>
          <a:bodyPr vert="horz"/>
          <a:lstStyle/>
          <a:p>
            <a:endParaRPr lang="en-US"/>
          </a:p>
        </p:txBody>
      </p:sp>
      <p:sp>
        <p:nvSpPr>
          <p:cNvPr id="28"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lstStyle>
          <a:p>
            <a:fld id="{1BEBB2CB-903D-46EF-8227-E770ED8FF514}" type="datetimeFigureOut">
              <a:rPr lang="en-US" smtClean="0"/>
              <a:pPr/>
              <a:t>4/5/2024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lstStyle>
          <a:p>
            <a:pPr algn="r"/>
            <a:fld id="{8F67D422-08A8-451B-9A67-21962FC4B660}" type="datetimeFigureOut">
              <a:rPr lang="en-US" sz="1100" smtClean="0"/>
              <a:pPr algn="r"/>
              <a:t>4/5/2024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0" name="Rectangle 24"/>
          <p:cNvSpPr>
            <a:spLocks noGrp="1"/>
          </p:cNvSpPr>
          <p:nvPr>
            <p:ph type="ctrTitle"/>
          </p:nvPr>
        </p:nvSpPr>
        <p:spPr>
          <a:xfrm>
            <a:off x="2057400" y="692696"/>
            <a:ext cx="6509239" cy="3168352"/>
          </a:xfrm>
        </p:spPr>
        <p:txBody>
          <a:bodyPr/>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p>
            <a:pPr algn="l"/>
            <a:r>
              <a:rPr lang="en-US" sz="1600" dirty="0" smtClean="0"/>
              <a:t>T.MUNIYANDI</a:t>
            </a:r>
            <a:endParaRPr lang="en-US" sz="1600" dirty="0" smtClean="0"/>
          </a:p>
          <a:p>
            <a:pPr algn="l"/>
            <a:r>
              <a:rPr lang="en-US" sz="1600" dirty="0" smtClean="0"/>
              <a:t>B.E – Computer Science and Engineering</a:t>
            </a:r>
          </a:p>
          <a:p>
            <a:pPr algn="l"/>
            <a:r>
              <a:rPr lang="en-US" sz="1600" dirty="0" smtClean="0"/>
              <a:t>Sri </a:t>
            </a:r>
            <a:r>
              <a:rPr lang="en-US" sz="1600" dirty="0" err="1"/>
              <a:t>V</a:t>
            </a:r>
            <a:r>
              <a:rPr lang="en-US" sz="1600" dirty="0" err="1" smtClean="0"/>
              <a:t>idya</a:t>
            </a:r>
            <a:r>
              <a:rPr lang="en-US" sz="1600" dirty="0" smtClean="0"/>
              <a:t> College of Engineering and Technology</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p>
          <a:p>
            <a:r>
              <a:rPr lang="en-US" b="1" dirty="0"/>
              <a:t>Zeus Trojan</a:t>
            </a:r>
            <a:r>
              <a:rPr lang="en-US" dirty="0"/>
              <a:t>:</a:t>
            </a:r>
          </a:p>
          <a:p>
            <a:pPr lvl="1"/>
            <a:r>
              <a:rPr lang="en-US" dirty="0"/>
              <a:t>The Zeus Trojan, also known as </a:t>
            </a:r>
            <a:r>
              <a:rPr lang="en-US" dirty="0" err="1"/>
              <a:t>Zbot</a:t>
            </a:r>
            <a:r>
              <a:rPr lang="en-US" dirty="0"/>
              <a:t>, was a notorious banking malware that infected millions of computers worldwide.</a:t>
            </a:r>
          </a:p>
          <a:p>
            <a:pPr lvl="1"/>
            <a:r>
              <a:rPr lang="en-US" dirty="0"/>
              <a:t>It used </a:t>
            </a:r>
            <a:r>
              <a:rPr lang="en-US" dirty="0" smtClean="0"/>
              <a:t>key logging </a:t>
            </a:r>
            <a:r>
              <a:rPr lang="en-US" dirty="0"/>
              <a:t>capabilities to capture users' online banking credentials, enabling cybercriminals to steal funds directly from victims' bank accounts.</a:t>
            </a:r>
          </a:p>
          <a:p>
            <a:r>
              <a:rPr lang="en-US" b="1" dirty="0" smtClean="0"/>
              <a:t>Target </a:t>
            </a:r>
            <a:r>
              <a:rPr lang="en-US" b="1" dirty="0"/>
              <a:t>Data Breach</a:t>
            </a:r>
            <a:r>
              <a:rPr lang="en-US" dirty="0"/>
              <a:t>:</a:t>
            </a:r>
          </a:p>
          <a:p>
            <a:pPr lvl="1"/>
            <a:r>
              <a:rPr lang="en-US" dirty="0"/>
              <a:t>In 2013, retail giant Target experienced a massive data breach that compromised the personal and financial information of over 40 million customers.</a:t>
            </a:r>
          </a:p>
          <a:p>
            <a:pPr lvl="1"/>
            <a:r>
              <a:rPr lang="en-US" dirty="0"/>
              <a:t>The attackers gained access to Target's systems through a third-party vendor with access to the company's network, exploiting vulnerabilities in the vendor's systems.</a:t>
            </a:r>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p>
          <a:p>
            <a:r>
              <a:rPr lang="en-IN" dirty="0"/>
              <a:t>What are </a:t>
            </a:r>
            <a:r>
              <a:rPr lang="en-IN" dirty="0" smtClean="0"/>
              <a:t>Key loggers?</a:t>
            </a:r>
          </a:p>
          <a:p>
            <a:r>
              <a:rPr lang="en-IN" dirty="0"/>
              <a:t>How </a:t>
            </a:r>
            <a:r>
              <a:rPr lang="en-IN" dirty="0" smtClean="0"/>
              <a:t>Key loggers Work</a:t>
            </a:r>
          </a:p>
          <a:p>
            <a:r>
              <a:rPr lang="en-IN" dirty="0"/>
              <a:t>Pros of </a:t>
            </a:r>
            <a:r>
              <a:rPr lang="en-IN" dirty="0" smtClean="0"/>
              <a:t>Key loggers</a:t>
            </a:r>
          </a:p>
          <a:p>
            <a:r>
              <a:rPr lang="en-IN" dirty="0"/>
              <a:t>Cons of </a:t>
            </a:r>
            <a:r>
              <a:rPr lang="en-IN" dirty="0" smtClean="0"/>
              <a:t>Key loggers</a:t>
            </a:r>
          </a:p>
          <a:p>
            <a:r>
              <a:rPr lang="en-IN" dirty="0"/>
              <a:t>Security </a:t>
            </a:r>
            <a:r>
              <a:rPr lang="en-IN" dirty="0" smtClean="0"/>
              <a:t>Implications</a:t>
            </a:r>
          </a:p>
          <a:p>
            <a:r>
              <a:rPr lang="en-IN" dirty="0"/>
              <a:t>Case </a:t>
            </a:r>
            <a:r>
              <a:rPr lang="en-IN" dirty="0" smtClean="0"/>
              <a:t>Studies</a:t>
            </a:r>
          </a:p>
          <a:p>
            <a:r>
              <a:rPr lang="en-IN" dirty="0" smtClean="0"/>
              <a:t>Conclusion</a:t>
            </a:r>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p>
          <a:p>
            <a:r>
              <a:rPr lang="en-US" dirty="0"/>
              <a:t>They can capture sensitive information such as passwords, credit card numbers, and other confidential data entered by users.</a:t>
            </a:r>
          </a:p>
          <a:p>
            <a:r>
              <a:rPr lang="en-US" dirty="0"/>
              <a:t>While some </a:t>
            </a:r>
            <a:r>
              <a:rPr lang="en-US" dirty="0" smtClean="0"/>
              <a:t>key loggers </a:t>
            </a:r>
            <a:r>
              <a:rPr lang="en-US" dirty="0"/>
              <a:t>serve legitimate purposes like employee monitoring, they are often used maliciously by cybercriminals.</a:t>
            </a:r>
          </a:p>
          <a:p>
            <a:r>
              <a:rPr lang="en-US" dirty="0"/>
              <a:t>The primary goal of </a:t>
            </a:r>
            <a:r>
              <a:rPr lang="en-US" dirty="0" smtClean="0"/>
              <a:t>key loggers </a:t>
            </a:r>
            <a:r>
              <a:rPr lang="en-US" dirty="0"/>
              <a:t>is to obtain valuable information for nefarious activities such as identity theft and financial fraud.</a:t>
            </a:r>
          </a:p>
          <a:p>
            <a:r>
              <a:rPr lang="en-US" dirty="0"/>
              <a:t>Detecting </a:t>
            </a:r>
            <a:r>
              <a:rPr lang="en-US" dirty="0" smtClean="0"/>
              <a:t>key loggers </a:t>
            </a:r>
            <a:r>
              <a:rPr lang="en-US" dirty="0"/>
              <a:t>can be challenging as they operate covertly and can remain undetected for extended periods.</a:t>
            </a:r>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p>
          <a:p>
            <a:r>
              <a:rPr lang="en-US" b="1" dirty="0"/>
              <a:t>Capture Keystrokes</a:t>
            </a:r>
            <a:r>
              <a:rPr lang="en-US" dirty="0"/>
              <a:t>: Once installed or activated, </a:t>
            </a:r>
            <a:r>
              <a:rPr lang="en-US" dirty="0" smtClean="0"/>
              <a:t>key loggers </a:t>
            </a:r>
            <a:r>
              <a:rPr lang="en-US" dirty="0"/>
              <a:t>monitor keyboard input, recording each key pressed by the user.</a:t>
            </a:r>
          </a:p>
          <a:p>
            <a:r>
              <a:rPr lang="en-US" b="1" dirty="0"/>
              <a:t>Logging Mechanism</a:t>
            </a:r>
            <a:r>
              <a:rPr lang="en-US" dirty="0"/>
              <a:t>: The captured keystrokes are then logged either locally on the device or remotely on a server controlled by the attacker.</a:t>
            </a:r>
          </a:p>
          <a:p>
            <a:r>
              <a:rPr lang="en-US" b="1" dirty="0"/>
              <a:t>Stealth Mode</a:t>
            </a:r>
            <a:r>
              <a:rPr lang="en-US" dirty="0"/>
              <a:t>: </a:t>
            </a:r>
            <a:r>
              <a:rPr lang="en-US" dirty="0" smtClean="0"/>
              <a:t>Key loggers </a:t>
            </a:r>
            <a:r>
              <a:rPr lang="en-US" dirty="0"/>
              <a:t>often operate stealthily, hiding their presence from users and security software to avoid detection.</a:t>
            </a:r>
          </a:p>
          <a:p>
            <a:r>
              <a:rPr lang="en-US" b="1" dirty="0"/>
              <a:t>Data Retrieval</a:t>
            </a:r>
            <a:r>
              <a:rPr lang="en-US" dirty="0"/>
              <a:t>: The recorded keystrokes may be periodically retrieved by the attacker, either through accessing the local log files or via remote transmission over the internet.</a:t>
            </a:r>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QuizShow</Template>
  <TotalTime>0</TotalTime>
  <Words>1343</Words>
  <Application>WPS Presentation</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2024-04-05T05:26:00Z</dcterms:created>
  <dcterms:modified xsi:type="dcterms:W3CDTF">2024-04-05T06:27:31Z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ICV">
    <vt:lpwstr>863CADB6060441DC89ACA46201F939C1_12</vt:lpwstr>
  </property>
  <property fmtid="{D5CDD505-2E9C-101B-9397-08002B2CF9AE}" pid="5" name="KSOProductBuildVer">
    <vt:lpwstr>1033-12.2.0.16731</vt:lpwstr>
  </property>
</Properties>
</file>