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2675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A8DC3-BA1C-4406-A940-F477B21E7F19}"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97967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727422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62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73958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90592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969302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75061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18268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25180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67447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A8DC3-BA1C-4406-A940-F477B21E7F19}"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156532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A8DC3-BA1C-4406-A940-F477B21E7F19}"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7502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196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2367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AA8DC3-BA1C-4406-A940-F477B21E7F19}" type="datetimeFigureOut">
              <a:rPr lang="en-IN" smtClean="0"/>
              <a:t>06-03-2022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19430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A8DC3-BA1C-4406-A940-F477B21E7F19}"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DA4B9-6F2B-42FB-AFE9-B7D884D9F8F3}" type="slidenum">
              <a:rPr lang="en-IN" smtClean="0"/>
              <a:t>‹#›</a:t>
            </a:fld>
            <a:endParaRPr lang="en-IN"/>
          </a:p>
        </p:txBody>
      </p:sp>
    </p:spTree>
    <p:extLst>
      <p:ext uri="{BB962C8B-B14F-4D97-AF65-F5344CB8AC3E}">
        <p14:creationId xmlns:p14="http://schemas.microsoft.com/office/powerpoint/2010/main" val="360221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AA8DC3-BA1C-4406-A940-F477B21E7F19}" type="datetimeFigureOut">
              <a:rPr lang="en-IN" smtClean="0"/>
              <a:t>06-03-2022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7DA4B9-6F2B-42FB-AFE9-B7D884D9F8F3}" type="slidenum">
              <a:rPr lang="en-IN" smtClean="0"/>
              <a:t>‹#›</a:t>
            </a:fld>
            <a:endParaRPr lang="en-IN"/>
          </a:p>
        </p:txBody>
      </p:sp>
    </p:spTree>
    <p:extLst>
      <p:ext uri="{BB962C8B-B14F-4D97-AF65-F5344CB8AC3E}">
        <p14:creationId xmlns:p14="http://schemas.microsoft.com/office/powerpoint/2010/main" val="3242432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eswa.2007.12.020" TargetMode="External"/><Relationship Id="rId2" Type="http://schemas.openxmlformats.org/officeDocument/2006/relationships/hyperlink" Target="https://doi.org/10.1109/ICACCAF.2018.8776802" TargetMode="External"/><Relationship Id="rId1" Type="http://schemas.openxmlformats.org/officeDocument/2006/relationships/slideLayout" Target="../slideLayouts/slideLayout2.xml"/><Relationship Id="rId4" Type="http://schemas.openxmlformats.org/officeDocument/2006/relationships/hyperlink" Target="https://www.kaggle.com/enpingzhao/credit-card-default-prediction/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2EA1-870E-4ADB-8785-488E49B8C7CB}"/>
              </a:ext>
            </a:extLst>
          </p:cNvPr>
          <p:cNvSpPr>
            <a:spLocks noGrp="1"/>
          </p:cNvSpPr>
          <p:nvPr>
            <p:ph type="ctrTitle"/>
          </p:nvPr>
        </p:nvSpPr>
        <p:spPr>
          <a:xfrm>
            <a:off x="1524000" y="439286"/>
            <a:ext cx="9144000" cy="1655763"/>
          </a:xfrm>
        </p:spPr>
        <p:txBody>
          <a:bodyPr>
            <a:normAutofit/>
          </a:bodyPr>
          <a:lstStyle/>
          <a:p>
            <a:pPr algn="ctr"/>
            <a:r>
              <a:rPr lang="en-IN" sz="3200" b="1" u="sng" dirty="0"/>
              <a:t>Credit Card Default Prediction using various ML Algorithms</a:t>
            </a:r>
          </a:p>
        </p:txBody>
      </p:sp>
      <p:sp>
        <p:nvSpPr>
          <p:cNvPr id="3" name="Subtitle 2">
            <a:extLst>
              <a:ext uri="{FF2B5EF4-FFF2-40B4-BE49-F238E27FC236}">
                <a16:creationId xmlns:a16="http://schemas.microsoft.com/office/drawing/2014/main" id="{3F8A4514-A070-437F-8081-866C53AC375F}"/>
              </a:ext>
            </a:extLst>
          </p:cNvPr>
          <p:cNvSpPr>
            <a:spLocks noGrp="1"/>
          </p:cNvSpPr>
          <p:nvPr>
            <p:ph type="subTitle" idx="1"/>
          </p:nvPr>
        </p:nvSpPr>
        <p:spPr>
          <a:xfrm>
            <a:off x="1524000" y="3602038"/>
            <a:ext cx="6926981" cy="1655762"/>
          </a:xfrm>
        </p:spPr>
        <p:txBody>
          <a:bodyPr>
            <a:normAutofit/>
          </a:bodyPr>
          <a:lstStyle/>
          <a:p>
            <a:pPr algn="l"/>
            <a:r>
              <a:rPr lang="en-IN" dirty="0"/>
              <a:t>MANAJIT MAHAPATRA : 21MDT0108</a:t>
            </a:r>
          </a:p>
          <a:p>
            <a:pPr algn="l"/>
            <a:r>
              <a:rPr lang="en-IN" dirty="0"/>
              <a:t>MUNJ BHAVESH PATEL : 21MDT0116</a:t>
            </a:r>
          </a:p>
          <a:p>
            <a:pPr algn="l"/>
            <a:r>
              <a:rPr lang="en-IN" dirty="0"/>
              <a:t>VISHAL PRASANNA.A    : 21MDT0147</a:t>
            </a:r>
          </a:p>
        </p:txBody>
      </p:sp>
    </p:spTree>
    <p:extLst>
      <p:ext uri="{BB962C8B-B14F-4D97-AF65-F5344CB8AC3E}">
        <p14:creationId xmlns:p14="http://schemas.microsoft.com/office/powerpoint/2010/main" val="55353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0D1-4577-4BEA-8321-C508F2D6C583}"/>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DAF01ABE-7BDC-45CA-8572-5E02861EA697}"/>
              </a:ext>
            </a:extLst>
          </p:cNvPr>
          <p:cNvSpPr>
            <a:spLocks noGrp="1"/>
          </p:cNvSpPr>
          <p:nvPr>
            <p:ph idx="1"/>
          </p:nvPr>
        </p:nvSpPr>
        <p:spPr/>
        <p:txBody>
          <a:bodyPr>
            <a:normAutofit lnSpcReduction="10000"/>
          </a:bodyPr>
          <a:lstStyle/>
          <a:p>
            <a:pPr algn="just"/>
            <a:r>
              <a:rPr lang="en-US" dirty="0"/>
              <a:t>The use of data analytics has allowed banks to mitigate their market imperfections as a result of their myriad challenges. By using analytics, banks are able to control the real-time information generated by their customers in a healthier manner.</a:t>
            </a:r>
          </a:p>
          <a:p>
            <a:pPr algn="just"/>
            <a:r>
              <a:rPr lang="en-US" dirty="0"/>
              <a:t>Using predictive and prescriptive analytics, banks are exploring a whole new horizon that was not possible with descriptive analytics in the past. Machine learning techniques are nowadays widely used in the banking sector.</a:t>
            </a:r>
          </a:p>
          <a:p>
            <a:pPr algn="just"/>
            <a:r>
              <a:rPr lang="en-US" dirty="0"/>
              <a:t>Our project aims to identify the correlation and prediction power of factors that contribute to default on credit cards and to make recommendations to the banking industry as a result. To reflect a client's credit rating and attributes, we have developed a credit-score model.</a:t>
            </a:r>
            <a:endParaRPr lang="en-IN" dirty="0"/>
          </a:p>
          <a:p>
            <a:pPr algn="just"/>
            <a:endParaRPr lang="en-US" dirty="0"/>
          </a:p>
          <a:p>
            <a:pPr algn="just"/>
            <a:endParaRPr lang="en-IN" dirty="0"/>
          </a:p>
        </p:txBody>
      </p:sp>
    </p:spTree>
    <p:extLst>
      <p:ext uri="{BB962C8B-B14F-4D97-AF65-F5344CB8AC3E}">
        <p14:creationId xmlns:p14="http://schemas.microsoft.com/office/powerpoint/2010/main" val="17660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7EFF-32B1-4CBC-B179-5A1840F02901}"/>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30D47595-DA2E-4CFD-AF23-B08C1E6E8B52}"/>
              </a:ext>
            </a:extLst>
          </p:cNvPr>
          <p:cNvSpPr>
            <a:spLocks noGrp="1"/>
          </p:cNvSpPr>
          <p:nvPr>
            <p:ph idx="1"/>
          </p:nvPr>
        </p:nvSpPr>
        <p:spPr/>
        <p:txBody>
          <a:bodyPr>
            <a:normAutofit/>
          </a:bodyPr>
          <a:lstStyle/>
          <a:p>
            <a:pPr algn="just"/>
            <a:r>
              <a:rPr lang="en-US" dirty="0"/>
              <a:t>In the banking industry, credit risk plays a major role. The main activities of banks are to provide loans, credit cards, investment products, and mortgages. Throughout the past few years, banks' credit card services have been booming. As credit card usage rises, banks have faced an escalating credit card default rate. By tapping into data analytics, we can tackle the current phenomenon and manage credit risk.</a:t>
            </a:r>
          </a:p>
        </p:txBody>
      </p:sp>
    </p:spTree>
    <p:extLst>
      <p:ext uri="{BB962C8B-B14F-4D97-AF65-F5344CB8AC3E}">
        <p14:creationId xmlns:p14="http://schemas.microsoft.com/office/powerpoint/2010/main" val="92609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9201-2020-4DDB-8FB6-5BE6B4E0BF49}"/>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C12735D-39EE-4F61-92B8-4B6EBE319935}"/>
              </a:ext>
            </a:extLst>
          </p:cNvPr>
          <p:cNvSpPr>
            <a:spLocks noGrp="1"/>
          </p:cNvSpPr>
          <p:nvPr>
            <p:ph idx="1"/>
          </p:nvPr>
        </p:nvSpPr>
        <p:spPr/>
        <p:txBody>
          <a:bodyPr/>
          <a:lstStyle/>
          <a:p>
            <a:pPr algn="just"/>
            <a:r>
              <a:rPr lang="en-US" dirty="0"/>
              <a:t>Credit cards have existed for decades, and they are a product of both changed consumer habits and higher earnings.</a:t>
            </a:r>
          </a:p>
          <a:p>
            <a:pPr algn="just"/>
            <a:r>
              <a:rPr lang="en-US" dirty="0"/>
              <a:t>There has been a significant increase in the number of card issuers, issuing banks, as well as transaction volumes.</a:t>
            </a:r>
          </a:p>
          <a:p>
            <a:pPr algn="just"/>
            <a:r>
              <a:rPr lang="en-US" dirty="0"/>
              <a:t>Even so, the increase in credit-card transactions has led to problems related to overdue amounts and delinquent rates of credit-card loans.</a:t>
            </a:r>
          </a:p>
          <a:p>
            <a:pPr algn="just"/>
            <a:r>
              <a:rPr lang="en-US" dirty="0"/>
              <a:t>This issue is critical to the future success of the industry.</a:t>
            </a:r>
          </a:p>
        </p:txBody>
      </p:sp>
    </p:spTree>
    <p:extLst>
      <p:ext uri="{BB962C8B-B14F-4D97-AF65-F5344CB8AC3E}">
        <p14:creationId xmlns:p14="http://schemas.microsoft.com/office/powerpoint/2010/main" val="326793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F2BF-8B44-4044-95B0-A9CD754B7C90}"/>
              </a:ext>
            </a:extLst>
          </p:cNvPr>
          <p:cNvSpPr>
            <a:spLocks noGrp="1"/>
          </p:cNvSpPr>
          <p:nvPr>
            <p:ph type="title"/>
          </p:nvPr>
        </p:nvSpPr>
        <p:spPr/>
        <p:txBody>
          <a:bodyPr/>
          <a:lstStyle/>
          <a:p>
            <a:pPr algn="ctr"/>
            <a:r>
              <a:rPr lang="en-IN" dirty="0"/>
              <a:t>LITERATURE REVIEW</a:t>
            </a:r>
          </a:p>
        </p:txBody>
      </p:sp>
      <p:sp>
        <p:nvSpPr>
          <p:cNvPr id="3" name="Content Placeholder 2">
            <a:extLst>
              <a:ext uri="{FF2B5EF4-FFF2-40B4-BE49-F238E27FC236}">
                <a16:creationId xmlns:a16="http://schemas.microsoft.com/office/drawing/2014/main" id="{02771CC8-4250-4634-B433-2930A6AD49ED}"/>
              </a:ext>
            </a:extLst>
          </p:cNvPr>
          <p:cNvSpPr>
            <a:spLocks noGrp="1"/>
          </p:cNvSpPr>
          <p:nvPr>
            <p:ph idx="1"/>
          </p:nvPr>
        </p:nvSpPr>
        <p:spPr>
          <a:xfrm>
            <a:off x="838200" y="1876925"/>
            <a:ext cx="10515600" cy="4300037"/>
          </a:xfrm>
        </p:spPr>
        <p:txBody>
          <a:bodyPr>
            <a:normAutofit/>
          </a:bodyPr>
          <a:lstStyle/>
          <a:p>
            <a:pPr algn="just"/>
            <a:r>
              <a:rPr lang="en-US" dirty="0"/>
              <a:t>In a report aimed towards predicting credit card defaults among banks, logistic regression, decision trees and random forests were used. It was found that random forest provided the best performance. The accuracy score surpassed 80% and its AUC score was 77%. </a:t>
            </a:r>
          </a:p>
          <a:p>
            <a:pPr algn="just"/>
            <a:r>
              <a:rPr lang="en-US" dirty="0"/>
              <a:t>Other papers examining KNN, logistic regression, DA, NB, NNs, and classification trees compare classification and predictive accuracy between them. It was found that there was little variation among the six methods in terms of error rates. In contrast, the lift curve area ratio of the six techniques differs significantly.</a:t>
            </a:r>
          </a:p>
          <a:p>
            <a:pPr algn="just"/>
            <a:endParaRPr lang="en-IN" dirty="0"/>
          </a:p>
        </p:txBody>
      </p:sp>
    </p:spTree>
    <p:extLst>
      <p:ext uri="{BB962C8B-B14F-4D97-AF65-F5344CB8AC3E}">
        <p14:creationId xmlns:p14="http://schemas.microsoft.com/office/powerpoint/2010/main" val="345440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BBDE-4009-4627-AA2B-B96F217D75F8}"/>
              </a:ext>
            </a:extLst>
          </p:cNvPr>
          <p:cNvSpPr>
            <a:spLocks noGrp="1"/>
          </p:cNvSpPr>
          <p:nvPr>
            <p:ph type="title"/>
          </p:nvPr>
        </p:nvSpPr>
        <p:spPr/>
        <p:txBody>
          <a:bodyPr/>
          <a:lstStyle/>
          <a:p>
            <a:pPr algn="ctr"/>
            <a:r>
              <a:rPr lang="en-IN" dirty="0"/>
              <a:t>FILLING THE GAP</a:t>
            </a:r>
          </a:p>
        </p:txBody>
      </p:sp>
      <p:sp>
        <p:nvSpPr>
          <p:cNvPr id="3" name="Content Placeholder 2">
            <a:extLst>
              <a:ext uri="{FF2B5EF4-FFF2-40B4-BE49-F238E27FC236}">
                <a16:creationId xmlns:a16="http://schemas.microsoft.com/office/drawing/2014/main" id="{B9A3BFFC-498C-403A-83EE-FC8F4014F1B6}"/>
              </a:ext>
            </a:extLst>
          </p:cNvPr>
          <p:cNvSpPr>
            <a:spLocks noGrp="1"/>
          </p:cNvSpPr>
          <p:nvPr>
            <p:ph idx="1"/>
          </p:nvPr>
        </p:nvSpPr>
        <p:spPr/>
        <p:txBody>
          <a:bodyPr>
            <a:normAutofit/>
          </a:bodyPr>
          <a:lstStyle/>
          <a:p>
            <a:pPr algn="just"/>
            <a:r>
              <a:rPr lang="en-US" dirty="0"/>
              <a:t>Banks can use machine learning to assess credit risk of customers before granting them credit card.</a:t>
            </a:r>
            <a:r>
              <a:rPr lang="en-IN" dirty="0"/>
              <a:t> </a:t>
            </a:r>
            <a:r>
              <a:rPr lang="en-US" dirty="0"/>
              <a:t>In order to stay competitive with their competitors, banks must stay innovative and creative in order to offer their clients valuable products and services.</a:t>
            </a:r>
            <a:r>
              <a:rPr lang="en-IN" dirty="0"/>
              <a:t> </a:t>
            </a:r>
            <a:r>
              <a:rPr lang="en-US" dirty="0"/>
              <a:t>Banks can better cater to their customer base using machine learning techniques.</a:t>
            </a:r>
            <a:endParaRPr lang="en-IN" dirty="0"/>
          </a:p>
          <a:p>
            <a:pPr algn="just"/>
            <a:r>
              <a:rPr lang="en-US" dirty="0"/>
              <a:t>Previously, the classification performance of algorithms such as logistic regression, KNN, ANN, DA, NB, NNs, and classification trees has been studied.</a:t>
            </a:r>
          </a:p>
        </p:txBody>
      </p:sp>
    </p:spTree>
    <p:extLst>
      <p:ext uri="{BB962C8B-B14F-4D97-AF65-F5344CB8AC3E}">
        <p14:creationId xmlns:p14="http://schemas.microsoft.com/office/powerpoint/2010/main" val="22983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3EE-0C4B-4407-98A6-6DB88F75A83F}"/>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6182D218-B308-4563-8848-9FDCA17C7837}"/>
              </a:ext>
            </a:extLst>
          </p:cNvPr>
          <p:cNvSpPr>
            <a:spLocks noGrp="1"/>
          </p:cNvSpPr>
          <p:nvPr>
            <p:ph idx="1"/>
          </p:nvPr>
        </p:nvSpPr>
        <p:spPr/>
        <p:txBody>
          <a:bodyPr/>
          <a:lstStyle/>
          <a:p>
            <a:pPr algn="just"/>
            <a:r>
              <a:rPr lang="en-US" dirty="0"/>
              <a:t>In this work, six different ML methods will be compared for the prediction of default probability among customers' default payments in Taiwan.</a:t>
            </a:r>
          </a:p>
          <a:p>
            <a:pPr algn="just"/>
            <a:r>
              <a:rPr lang="en-US" dirty="0"/>
              <a:t>As part of the current study, we will apply algorithms such as </a:t>
            </a:r>
            <a:r>
              <a:rPr lang="en-US" dirty="0" err="1"/>
              <a:t>XgRBF</a:t>
            </a:r>
            <a:r>
              <a:rPr lang="en-US" dirty="0"/>
              <a:t>, AdaBoost, LGBM Classifier, etc. and use metrics such as ROC-AUC curves and cross validation to compare the results obtained from the models with their results in previous studies.</a:t>
            </a:r>
            <a:endParaRPr lang="en-IN" dirty="0"/>
          </a:p>
        </p:txBody>
      </p:sp>
    </p:spTree>
    <p:extLst>
      <p:ext uri="{BB962C8B-B14F-4D97-AF65-F5344CB8AC3E}">
        <p14:creationId xmlns:p14="http://schemas.microsoft.com/office/powerpoint/2010/main" val="404181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2B6F-348E-4FE2-BB6A-ECCE940B7609}"/>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5AD77E07-9DC5-4E89-A171-90545B425451}"/>
              </a:ext>
            </a:extLst>
          </p:cNvPr>
          <p:cNvSpPr>
            <a:spLocks noGrp="1"/>
          </p:cNvSpPr>
          <p:nvPr>
            <p:ph idx="1"/>
          </p:nvPr>
        </p:nvSpPr>
        <p:spPr/>
        <p:txBody>
          <a:bodyPr>
            <a:normAutofit/>
          </a:bodyPr>
          <a:lstStyle/>
          <a:p>
            <a:r>
              <a:rPr lang="en-IN" dirty="0"/>
              <a:t>DOI : </a:t>
            </a:r>
            <a:r>
              <a:rPr lang="fr-FR" i="0" dirty="0">
                <a:solidFill>
                  <a:srgbClr val="333333"/>
                </a:solidFill>
                <a:effectLst/>
              </a:rPr>
              <a:t> </a:t>
            </a:r>
            <a:r>
              <a:rPr lang="fr-FR" b="0" i="0" u="none" strike="noStrike" dirty="0">
                <a:solidFill>
                  <a:srgbClr val="006699"/>
                </a:solidFill>
                <a:effectLst/>
                <a:hlinkClick r:id="rId2"/>
              </a:rPr>
              <a:t>10.1109/ICACCAF.2018.8776802</a:t>
            </a:r>
            <a:endParaRPr lang="fr-FR" b="0" i="0" u="none" strike="noStrike" dirty="0">
              <a:solidFill>
                <a:srgbClr val="006699"/>
              </a:solidFill>
              <a:effectLst/>
            </a:endParaRPr>
          </a:p>
          <a:p>
            <a:pPr marL="0" indent="0">
              <a:buNone/>
            </a:pPr>
            <a:endParaRPr lang="fr-FR" dirty="0">
              <a:solidFill>
                <a:srgbClr val="006699"/>
              </a:solidFill>
            </a:endParaRPr>
          </a:p>
          <a:p>
            <a:r>
              <a:rPr lang="en-IN" dirty="0"/>
              <a:t>DOI : </a:t>
            </a:r>
            <a:r>
              <a:rPr lang="en-IN" u="sng" dirty="0">
                <a:hlinkClick r:id="rId3"/>
              </a:rPr>
              <a:t>https://doi.org/10.1016/j.eswa.2007.12.020</a:t>
            </a:r>
            <a:endParaRPr lang="en-IN" u="sng" dirty="0"/>
          </a:p>
          <a:p>
            <a:pPr marL="0" indent="0">
              <a:buNone/>
            </a:pPr>
            <a:endParaRPr lang="en-IN" u="sng" dirty="0"/>
          </a:p>
          <a:p>
            <a:r>
              <a:rPr lang="en-IN" dirty="0"/>
              <a:t>DATASET : </a:t>
            </a:r>
            <a:r>
              <a:rPr lang="en-IN" dirty="0">
                <a:hlinkClick r:id="rId4"/>
              </a:rPr>
              <a:t>https://www.kaggle.com/enpingzhao/credit-card-default-prediction/data</a:t>
            </a:r>
            <a:endParaRPr lang="en-IN" dirty="0"/>
          </a:p>
        </p:txBody>
      </p:sp>
    </p:spTree>
    <p:extLst>
      <p:ext uri="{BB962C8B-B14F-4D97-AF65-F5344CB8AC3E}">
        <p14:creationId xmlns:p14="http://schemas.microsoft.com/office/powerpoint/2010/main" val="3478941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615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Credit Card Default Prediction using various ML Algorithms</vt:lpstr>
      <vt:lpstr>OBJECTIVE</vt:lpstr>
      <vt:lpstr>ABSTRACT</vt:lpstr>
      <vt:lpstr>INTRODUCTION</vt:lpstr>
      <vt:lpstr>LITERATURE REVIEW</vt:lpstr>
      <vt:lpstr>FILLING THE GAP</vt:lpstr>
      <vt:lpstr>PROBLEM STATEMENT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 using various ML Algorithms</dc:title>
  <dc:creator>Munj Patel</dc:creator>
  <cp:lastModifiedBy>Munj Patel</cp:lastModifiedBy>
  <cp:revision>6</cp:revision>
  <dcterms:created xsi:type="dcterms:W3CDTF">2022-03-06T06:21:45Z</dcterms:created>
  <dcterms:modified xsi:type="dcterms:W3CDTF">2022-03-06T09:07:07Z</dcterms:modified>
</cp:coreProperties>
</file>