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65" r:id="rId5"/>
    <p:sldId id="266" r:id="rId6"/>
    <p:sldId id="268" r:id="rId7"/>
    <p:sldId id="267" r:id="rId8"/>
    <p:sldId id="279" r:id="rId9"/>
    <p:sldId id="280" r:id="rId10"/>
    <p:sldId id="281" r:id="rId11"/>
    <p:sldId id="269" r:id="rId12"/>
    <p:sldId id="272" r:id="rId13"/>
    <p:sldId id="283" r:id="rId14"/>
    <p:sldId id="273" r:id="rId15"/>
    <p:sldId id="275" r:id="rId16"/>
    <p:sldId id="276" r:id="rId17"/>
    <p:sldId id="277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E8E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28" autoAdjust="0"/>
  </p:normalViewPr>
  <p:slideViewPr>
    <p:cSldViewPr snapToGrid="0">
      <p:cViewPr varScale="1">
        <p:scale>
          <a:sx n="60" d="100"/>
          <a:sy n="60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9AAED-4808-450F-B301-17769008AA45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08E4-E80E-4199-B735-8611B5D97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89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Mérési</a:t>
            </a:r>
            <a:r>
              <a:rPr lang="en-US" sz="1200" dirty="0"/>
              <a:t> </a:t>
            </a:r>
            <a:r>
              <a:rPr lang="en-US" sz="1200" dirty="0" err="1"/>
              <a:t>feladat</a:t>
            </a:r>
            <a:r>
              <a:rPr lang="en-US" sz="1200" dirty="0"/>
              <a:t>: </a:t>
            </a:r>
            <a:r>
              <a:rPr lang="en-US" sz="1200" dirty="0" err="1"/>
              <a:t>Szenzorok</a:t>
            </a:r>
            <a:r>
              <a:rPr lang="en-US" sz="1200" dirty="0"/>
              <a:t> </a:t>
            </a:r>
            <a:r>
              <a:rPr lang="en-US" sz="1200" dirty="0" err="1"/>
              <a:t>kihelyezése</a:t>
            </a:r>
            <a:r>
              <a:rPr lang="en-US" sz="1200" dirty="0"/>
              <a:t> </a:t>
            </a: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területre</a:t>
            </a:r>
            <a:r>
              <a:rPr lang="en-US" sz="1200" dirty="0"/>
              <a:t>. A </a:t>
            </a:r>
            <a:r>
              <a:rPr lang="en-US" sz="1200" dirty="0" err="1"/>
              <a:t>szenzorok</a:t>
            </a:r>
            <a:r>
              <a:rPr lang="en-US" sz="1200" dirty="0"/>
              <a:t> </a:t>
            </a:r>
            <a:r>
              <a:rPr lang="en-US" sz="1200" dirty="0" err="1"/>
              <a:t>akkumulátorról</a:t>
            </a:r>
            <a:r>
              <a:rPr lang="en-US" sz="1200" dirty="0"/>
              <a:t> </a:t>
            </a:r>
            <a:r>
              <a:rPr lang="en-US" sz="1200" dirty="0" err="1"/>
              <a:t>kapják</a:t>
            </a:r>
            <a:r>
              <a:rPr lang="en-US" sz="1200" dirty="0"/>
              <a:t> a </a:t>
            </a:r>
            <a:r>
              <a:rPr lang="en-US" sz="1200" dirty="0" err="1"/>
              <a:t>tápellátást</a:t>
            </a:r>
            <a:r>
              <a:rPr lang="en-US" sz="1200" dirty="0"/>
              <a:t>, </a:t>
            </a:r>
            <a:r>
              <a:rPr lang="en-US" sz="1200" dirty="0" err="1"/>
              <a:t>ez</a:t>
            </a:r>
            <a:r>
              <a:rPr lang="en-US" sz="1200" dirty="0"/>
              <a:t> </a:t>
            </a:r>
            <a:r>
              <a:rPr lang="en-US" sz="1200" dirty="0" err="1"/>
              <a:t>egyértelműen</a:t>
            </a:r>
            <a:r>
              <a:rPr lang="en-US" sz="1200" dirty="0"/>
              <a:t> </a:t>
            </a:r>
            <a:r>
              <a:rPr lang="en-US" sz="1200" dirty="0" err="1"/>
              <a:t>véges</a:t>
            </a:r>
            <a:r>
              <a:rPr lang="en-US" sz="1200" dirty="0"/>
              <a:t>. </a:t>
            </a:r>
          </a:p>
          <a:p>
            <a:r>
              <a:rPr lang="en-US" sz="1200" dirty="0"/>
              <a:t>A </a:t>
            </a:r>
            <a:r>
              <a:rPr lang="en-US" sz="1200" dirty="0" err="1"/>
              <a:t>célunk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robot </a:t>
            </a:r>
            <a:r>
              <a:rPr lang="en-US" sz="1200" dirty="0" err="1"/>
              <a:t>segítségével</a:t>
            </a:r>
            <a:r>
              <a:rPr lang="en-US" sz="1200" dirty="0"/>
              <a:t> </a:t>
            </a:r>
            <a:r>
              <a:rPr lang="en-US" sz="1200" dirty="0" err="1"/>
              <a:t>újratöltsük</a:t>
            </a:r>
            <a:r>
              <a:rPr lang="en-US" sz="1200" dirty="0"/>
              <a:t>, </a:t>
            </a:r>
            <a:r>
              <a:rPr lang="en-US" sz="1200" dirty="0" err="1"/>
              <a:t>vagy</a:t>
            </a:r>
            <a:r>
              <a:rPr lang="en-US" sz="1200" dirty="0"/>
              <a:t> </a:t>
            </a:r>
            <a:r>
              <a:rPr lang="en-US" sz="1200" dirty="0" err="1"/>
              <a:t>kicseréljük</a:t>
            </a:r>
            <a:r>
              <a:rPr lang="en-US" sz="1200" dirty="0"/>
              <a:t> a </a:t>
            </a:r>
            <a:r>
              <a:rPr lang="en-US" sz="1200" dirty="0" err="1"/>
              <a:t>szenzorok</a:t>
            </a:r>
            <a:r>
              <a:rPr lang="en-US" sz="1200" dirty="0"/>
              <a:t> </a:t>
            </a:r>
            <a:r>
              <a:rPr lang="en-US" sz="1200" dirty="0" err="1"/>
              <a:t>akkumulátorát</a:t>
            </a:r>
            <a:r>
              <a:rPr lang="en-US" sz="120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48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60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800" dirty="0"/>
              <a:t>Mikor a</a:t>
            </a:r>
            <a:r>
              <a:rPr lang="en-US" sz="4800" dirty="0"/>
              <a:t> robot </a:t>
            </a:r>
            <a:r>
              <a:rPr lang="en-US" sz="4800" dirty="0" err="1"/>
              <a:t>egy</a:t>
            </a:r>
            <a:r>
              <a:rPr lang="en-US" sz="4800" dirty="0"/>
              <a:t> </a:t>
            </a:r>
            <a:r>
              <a:rPr lang="en-US" sz="4800" dirty="0" err="1"/>
              <a:t>adott</a:t>
            </a:r>
            <a:r>
              <a:rPr lang="en-US" sz="4800" dirty="0"/>
              <a:t> </a:t>
            </a:r>
            <a:r>
              <a:rPr lang="en-US" sz="4800" dirty="0" err="1"/>
              <a:t>szenzortól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annak</a:t>
            </a:r>
            <a:r>
              <a:rPr lang="en-US" sz="4800" dirty="0"/>
              <a:t> </a:t>
            </a:r>
            <a:r>
              <a:rPr lang="en-US" sz="4800" dirty="0" err="1"/>
              <a:t>feltöltésétől</a:t>
            </a:r>
            <a:r>
              <a:rPr lang="en-US" sz="4800" dirty="0"/>
              <a:t> </a:t>
            </a:r>
            <a:r>
              <a:rPr lang="en-US" sz="4800" dirty="0" err="1"/>
              <a:t>visszaér</a:t>
            </a:r>
            <a:r>
              <a:rPr lang="en-US" sz="4800" dirty="0"/>
              <a:t> </a:t>
            </a:r>
            <a:r>
              <a:rPr lang="en-US" sz="4800" dirty="0" err="1"/>
              <a:t>ugyanoda</a:t>
            </a:r>
            <a:r>
              <a:rPr lang="hu-HU" sz="4800" dirty="0"/>
              <a:t>, az érintett szenzorok sorozatát </a:t>
            </a:r>
            <a:r>
              <a:rPr lang="hu-HU" sz="4800" dirty="0" err="1"/>
              <a:t>tounak</a:t>
            </a:r>
            <a:r>
              <a:rPr lang="hu-HU" sz="4800" dirty="0"/>
              <a:t> hívjuk.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4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800" dirty="0"/>
              <a:t>Egy adott szenzor két töltése közt a belőle indult </a:t>
            </a:r>
            <a:r>
              <a:rPr lang="hu-HU" sz="4800" dirty="0" err="1"/>
              <a:t>tourok</a:t>
            </a:r>
            <a:r>
              <a:rPr lang="hu-HU" sz="4800" dirty="0"/>
              <a:t> sorozatát </a:t>
            </a:r>
            <a:r>
              <a:rPr lang="hu-HU" sz="4800" dirty="0" err="1"/>
              <a:t>roundnak</a:t>
            </a:r>
            <a:r>
              <a:rPr lang="hu-HU" sz="4800" dirty="0"/>
              <a:t> hívjuk. Tehát egy </a:t>
            </a:r>
            <a:r>
              <a:rPr lang="hu-HU" sz="4800" dirty="0" err="1"/>
              <a:t>round</a:t>
            </a:r>
            <a:r>
              <a:rPr lang="hu-HU" sz="4800" dirty="0"/>
              <a:t> több </a:t>
            </a:r>
            <a:r>
              <a:rPr lang="hu-HU" sz="4800" dirty="0" err="1"/>
              <a:t>tourt</a:t>
            </a:r>
            <a:r>
              <a:rPr lang="hu-HU" sz="4800" dirty="0"/>
              <a:t> is tartalmazhat.</a:t>
            </a:r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42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600" dirty="0" err="1"/>
              <a:t>Stabilnak</a:t>
            </a:r>
            <a:r>
              <a:rPr lang="en-US" sz="6600" dirty="0"/>
              <a:t> </a:t>
            </a:r>
            <a:r>
              <a:rPr lang="en-US" sz="6600" dirty="0" err="1"/>
              <a:t>nevezzük</a:t>
            </a:r>
            <a:r>
              <a:rPr lang="en-US" sz="6600" dirty="0"/>
              <a:t> a </a:t>
            </a:r>
            <a:r>
              <a:rPr lang="en-US" sz="6600" dirty="0" err="1"/>
              <a:t>rendszert</a:t>
            </a:r>
            <a:r>
              <a:rPr lang="en-US" sz="6600" dirty="0"/>
              <a:t>, ha </a:t>
            </a:r>
            <a:r>
              <a:rPr lang="en-US" sz="6600" dirty="0" err="1"/>
              <a:t>minden</a:t>
            </a:r>
            <a:r>
              <a:rPr lang="en-US" sz="6600" dirty="0"/>
              <a:t> </a:t>
            </a:r>
            <a:r>
              <a:rPr lang="en-US" sz="6600" dirty="0" err="1"/>
              <a:t>roundban</a:t>
            </a:r>
            <a:r>
              <a:rPr lang="en-US" sz="6600" dirty="0"/>
              <a:t> </a:t>
            </a:r>
            <a:r>
              <a:rPr lang="en-US" sz="6600" dirty="0" err="1"/>
              <a:t>ugyanabban</a:t>
            </a:r>
            <a:r>
              <a:rPr lang="en-US" sz="6600" dirty="0"/>
              <a:t> a </a:t>
            </a:r>
            <a:r>
              <a:rPr lang="en-US" sz="6600" dirty="0" err="1"/>
              <a:t>sorrendben</a:t>
            </a:r>
            <a:r>
              <a:rPr lang="en-US" sz="6600" dirty="0"/>
              <a:t> </a:t>
            </a:r>
            <a:r>
              <a:rPr lang="en-US" sz="6600" dirty="0" err="1"/>
              <a:t>vannak</a:t>
            </a:r>
            <a:r>
              <a:rPr lang="en-US" sz="6600" dirty="0"/>
              <a:t> a </a:t>
            </a:r>
            <a:r>
              <a:rPr lang="en-US" sz="6600" dirty="0" err="1"/>
              <a:t>szenzorok</a:t>
            </a:r>
            <a:r>
              <a:rPr lang="en-US" sz="6600" dirty="0"/>
              <a:t> </a:t>
            </a:r>
            <a:r>
              <a:rPr lang="en-US" sz="6600" dirty="0" err="1"/>
              <a:t>töltve</a:t>
            </a:r>
            <a:endParaRPr lang="hu-HU" sz="6600" dirty="0"/>
          </a:p>
          <a:p>
            <a:r>
              <a:rPr lang="en-US" dirty="0"/>
              <a:t>Ha </a:t>
            </a:r>
            <a:r>
              <a:rPr lang="en-US" dirty="0" err="1"/>
              <a:t>stabil</a:t>
            </a:r>
            <a:r>
              <a:rPr lang="en-US" dirty="0"/>
              <a:t> a </a:t>
            </a:r>
            <a:r>
              <a:rPr lang="en-US" dirty="0" err="1"/>
              <a:t>rendszer</a:t>
            </a:r>
            <a:endParaRPr lang="en-US" dirty="0"/>
          </a:p>
          <a:p>
            <a:pPr lvl="1"/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roundban</a:t>
            </a:r>
            <a:r>
              <a:rPr lang="en-US" dirty="0"/>
              <a:t> </a:t>
            </a:r>
            <a:r>
              <a:rPr lang="en-US" dirty="0" err="1"/>
              <a:t>szerepel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hu-HU" dirty="0"/>
              <a:t>szenzor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permutációja</a:t>
            </a:r>
            <a:endParaRPr lang="en-US" dirty="0"/>
          </a:p>
          <a:p>
            <a:pPr lvl="1"/>
            <a:r>
              <a:rPr lang="en-US" dirty="0"/>
              <a:t>Minden round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ciklikus</a:t>
            </a:r>
            <a:r>
              <a:rPr lang="en-US" dirty="0"/>
              <a:t> </a:t>
            </a:r>
            <a:r>
              <a:rPr lang="en-US" dirty="0" err="1"/>
              <a:t>eltolásából</a:t>
            </a:r>
            <a:r>
              <a:rPr lang="en-US" dirty="0"/>
              <a:t> </a:t>
            </a:r>
            <a:r>
              <a:rPr lang="en-US" dirty="0" err="1"/>
              <a:t>megkapható</a:t>
            </a:r>
            <a:endParaRPr lang="en-US" dirty="0"/>
          </a:p>
          <a:p>
            <a:pPr lvl="1"/>
            <a:r>
              <a:rPr lang="en-US" dirty="0"/>
              <a:t>Minden round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szenzorból</a:t>
            </a:r>
            <a:r>
              <a:rPr lang="en-US" dirty="0"/>
              <a:t> </a:t>
            </a:r>
            <a:r>
              <a:rPr lang="en-US" dirty="0" err="1"/>
              <a:t>ugyanannyi</a:t>
            </a:r>
            <a:r>
              <a:rPr lang="en-US" dirty="0"/>
              <a:t> </a:t>
            </a:r>
            <a:r>
              <a:rPr lang="en-US" dirty="0" err="1"/>
              <a:t>tourból</a:t>
            </a:r>
            <a:r>
              <a:rPr lang="en-US" dirty="0"/>
              <a:t> </a:t>
            </a:r>
            <a:r>
              <a:rPr lang="en-US" dirty="0" err="1"/>
              <a:t>áll</a:t>
            </a:r>
            <a:endParaRPr lang="en-US" dirty="0"/>
          </a:p>
          <a:p>
            <a:endParaRPr lang="en-US" sz="6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958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00" dirty="0"/>
              <a:t>Ha a </a:t>
            </a:r>
            <a:r>
              <a:rPr lang="en-US" sz="8800" dirty="0" err="1"/>
              <a:t>szenzorok</a:t>
            </a:r>
            <a:r>
              <a:rPr lang="en-US" sz="8800" dirty="0"/>
              <a:t> </a:t>
            </a:r>
            <a:r>
              <a:rPr lang="en-US" sz="8800" dirty="0" err="1"/>
              <a:t>száma</a:t>
            </a:r>
            <a:r>
              <a:rPr lang="en-US" sz="8800" dirty="0"/>
              <a:t> </a:t>
            </a:r>
            <a:r>
              <a:rPr lang="en-US" sz="8800" dirty="0" err="1"/>
              <a:t>nagyobb</a:t>
            </a:r>
            <a:r>
              <a:rPr lang="en-US" sz="8800" dirty="0"/>
              <a:t> mint (2*∆ / ρ) +1  - </a:t>
            </a:r>
            <a:r>
              <a:rPr lang="en-US" sz="8800" dirty="0" err="1"/>
              <a:t>ahol</a:t>
            </a:r>
            <a:r>
              <a:rPr lang="en-US" sz="8800" dirty="0"/>
              <a:t> ∆ </a:t>
            </a:r>
            <a:r>
              <a:rPr lang="en-US" sz="8800" dirty="0" err="1"/>
              <a:t>az</a:t>
            </a:r>
            <a:r>
              <a:rPr lang="en-US" sz="8800" dirty="0"/>
              <a:t> </a:t>
            </a:r>
            <a:r>
              <a:rPr lang="en-US" sz="8800" dirty="0" err="1"/>
              <a:t>akkumulátor</a:t>
            </a:r>
            <a:r>
              <a:rPr lang="en-US" sz="8800" dirty="0"/>
              <a:t> </a:t>
            </a:r>
            <a:r>
              <a:rPr lang="en-US" sz="8800" dirty="0" err="1"/>
              <a:t>üzemideje</a:t>
            </a:r>
            <a:r>
              <a:rPr lang="en-US" sz="8800" dirty="0"/>
              <a:t>, ρ </a:t>
            </a:r>
            <a:r>
              <a:rPr lang="en-US" sz="8800" dirty="0" err="1"/>
              <a:t>pedig</a:t>
            </a:r>
            <a:r>
              <a:rPr lang="en-US" sz="8800" dirty="0"/>
              <a:t> a </a:t>
            </a:r>
            <a:r>
              <a:rPr lang="en-US" sz="8800" dirty="0" err="1"/>
              <a:t>töltéshez</a:t>
            </a:r>
            <a:r>
              <a:rPr lang="en-US" sz="8800" dirty="0"/>
              <a:t> </a:t>
            </a:r>
            <a:r>
              <a:rPr lang="en-US" sz="8800" dirty="0" err="1"/>
              <a:t>szükséges</a:t>
            </a:r>
            <a:r>
              <a:rPr lang="en-US" sz="8800" dirty="0"/>
              <a:t> </a:t>
            </a:r>
            <a:r>
              <a:rPr lang="en-US" sz="8800" dirty="0" err="1"/>
              <a:t>idő</a:t>
            </a:r>
            <a:r>
              <a:rPr lang="en-US" sz="8800" dirty="0"/>
              <a:t> - </a:t>
            </a:r>
            <a:r>
              <a:rPr lang="en-US" sz="8800" dirty="0" err="1"/>
              <a:t>akkor</a:t>
            </a:r>
            <a:r>
              <a:rPr lang="en-US" sz="8800" dirty="0"/>
              <a:t> </a:t>
            </a:r>
            <a:r>
              <a:rPr lang="en-US" sz="8800" dirty="0" err="1"/>
              <a:t>véges</a:t>
            </a:r>
            <a:r>
              <a:rPr lang="en-US" sz="8800" dirty="0"/>
              <a:t> </a:t>
            </a:r>
            <a:r>
              <a:rPr lang="en-US" sz="8800" dirty="0" err="1"/>
              <a:t>időn</a:t>
            </a:r>
            <a:r>
              <a:rPr lang="en-US" sz="8800" dirty="0"/>
              <a:t> </a:t>
            </a:r>
            <a:r>
              <a:rPr lang="en-US" sz="8800" dirty="0" err="1"/>
              <a:t>belül</a:t>
            </a:r>
            <a:r>
              <a:rPr lang="en-US" sz="8800" dirty="0"/>
              <a:t> </a:t>
            </a:r>
            <a:r>
              <a:rPr lang="en-US" sz="8800" dirty="0" err="1"/>
              <a:t>stabilizálódik</a:t>
            </a:r>
            <a:r>
              <a:rPr lang="en-US" sz="8800" dirty="0"/>
              <a:t> </a:t>
            </a:r>
            <a:r>
              <a:rPr lang="en-US" sz="8800" dirty="0" err="1"/>
              <a:t>az</a:t>
            </a:r>
            <a:r>
              <a:rPr lang="en-US" sz="8800" dirty="0"/>
              <a:t> LIC </a:t>
            </a:r>
            <a:r>
              <a:rPr lang="en-US" sz="8800" dirty="0" err="1"/>
              <a:t>rendszer</a:t>
            </a:r>
            <a:endParaRPr lang="hu-HU" sz="8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73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00" dirty="0"/>
              <a:t>Ha a </a:t>
            </a:r>
            <a:r>
              <a:rPr lang="en-US" sz="9600" dirty="0" err="1"/>
              <a:t>szenzorok</a:t>
            </a:r>
            <a:r>
              <a:rPr lang="en-US" sz="9600" dirty="0"/>
              <a:t> </a:t>
            </a:r>
            <a:r>
              <a:rPr lang="en-US" sz="9600" dirty="0" err="1"/>
              <a:t>száma</a:t>
            </a:r>
            <a:r>
              <a:rPr lang="en-US" sz="9600" dirty="0"/>
              <a:t> </a:t>
            </a:r>
            <a:r>
              <a:rPr lang="en-US" sz="9600" dirty="0" err="1"/>
              <a:t>nagyobb</a:t>
            </a:r>
            <a:r>
              <a:rPr lang="en-US" sz="9600" dirty="0"/>
              <a:t> mint (2*∆ / ρ) +1 , </a:t>
            </a:r>
            <a:r>
              <a:rPr lang="en-US" sz="9600" dirty="0" err="1"/>
              <a:t>akkor</a:t>
            </a:r>
            <a:r>
              <a:rPr lang="en-US" sz="9600" dirty="0"/>
              <a:t> van </a:t>
            </a:r>
            <a:r>
              <a:rPr lang="en-US" sz="9600" dirty="0" err="1"/>
              <a:t>olyan</a:t>
            </a:r>
            <a:r>
              <a:rPr lang="en-US" sz="9600" dirty="0"/>
              <a:t> t </a:t>
            </a:r>
            <a:r>
              <a:rPr lang="en-US" sz="9600" dirty="0" err="1"/>
              <a:t>idő</a:t>
            </a:r>
            <a:r>
              <a:rPr lang="en-US" sz="9600" dirty="0"/>
              <a:t> </a:t>
            </a:r>
            <a:r>
              <a:rPr lang="en-US" sz="9600" dirty="0" err="1"/>
              <a:t>amelynél</a:t>
            </a:r>
            <a:r>
              <a:rPr lang="en-US" sz="9600" dirty="0"/>
              <a:t> ∀ t’ &gt; t- re</a:t>
            </a:r>
            <a:r>
              <a:rPr lang="hu-HU" sz="9600" dirty="0"/>
              <a:t>:</a:t>
            </a:r>
          </a:p>
          <a:p>
            <a:pPr lvl="1"/>
            <a:r>
              <a:rPr lang="en-US" sz="9600" dirty="0"/>
              <a:t>Coverage(LIC, t’ ) = Coverage(OPTIMAL, t’ );</a:t>
            </a:r>
          </a:p>
          <a:p>
            <a:pPr lvl="1"/>
            <a:r>
              <a:rPr lang="en-US" sz="9600" dirty="0" err="1"/>
              <a:t>És</a:t>
            </a:r>
            <a:r>
              <a:rPr lang="en-US" sz="9600" dirty="0"/>
              <a:t> ∀x node-ra : </a:t>
            </a:r>
            <a:r>
              <a:rPr lang="hu-HU" sz="9600" dirty="0" err="1"/>
              <a:t>Disconnect</a:t>
            </a:r>
            <a:r>
              <a:rPr lang="hu-HU" sz="9600" dirty="0"/>
              <a:t>(LIC, t</a:t>
            </a:r>
            <a:r>
              <a:rPr lang="en-US" sz="9600" dirty="0"/>
              <a:t>’</a:t>
            </a:r>
            <a:r>
              <a:rPr lang="hu-HU" sz="9600" dirty="0"/>
              <a:t> , x) = </a:t>
            </a:r>
            <a:r>
              <a:rPr lang="hu-HU" sz="9600" dirty="0" err="1"/>
              <a:t>Disconnect</a:t>
            </a:r>
            <a:r>
              <a:rPr lang="hu-HU" sz="9600" dirty="0"/>
              <a:t>(OPTIMAL, t</a:t>
            </a:r>
            <a:r>
              <a:rPr lang="en-US" sz="9600" dirty="0"/>
              <a:t>’</a:t>
            </a:r>
            <a:r>
              <a:rPr lang="hu-HU" sz="9600" dirty="0"/>
              <a:t> , x)</a:t>
            </a:r>
          </a:p>
          <a:p>
            <a:endParaRPr lang="hu-HU" sz="8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81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8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7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/>
              <a:t>Ez az </a:t>
            </a:r>
            <a:r>
              <a:rPr lang="hu-HU" sz="2400" dirty="0" err="1"/>
              <a:t>ú.n</a:t>
            </a:r>
            <a:r>
              <a:rPr lang="hu-HU" sz="2400" dirty="0"/>
              <a:t>. OPTIMAL módszer (ami nevéből adódóan az optimális bejárást adja)</a:t>
            </a:r>
          </a:p>
          <a:p>
            <a:r>
              <a:rPr lang="en-US" sz="2400" dirty="0"/>
              <a:t>A robot </a:t>
            </a:r>
            <a:r>
              <a:rPr lang="en-US" sz="2400" dirty="0" err="1"/>
              <a:t>folyamatosan</a:t>
            </a:r>
            <a:r>
              <a:rPr lang="en-US" sz="2400" dirty="0"/>
              <a:t> </a:t>
            </a:r>
            <a:r>
              <a:rPr lang="en-US" sz="2400" dirty="0" err="1"/>
              <a:t>tud</a:t>
            </a:r>
            <a:r>
              <a:rPr lang="en-US" sz="2400" dirty="0"/>
              <a:t> </a:t>
            </a:r>
            <a:r>
              <a:rPr lang="en-US" sz="2400" dirty="0" err="1"/>
              <a:t>minden</a:t>
            </a:r>
            <a:r>
              <a:rPr lang="en-US" sz="2400" dirty="0"/>
              <a:t> </a:t>
            </a:r>
            <a:r>
              <a:rPr lang="en-US" sz="2400" dirty="0" err="1"/>
              <a:t>szenzor</a:t>
            </a:r>
            <a:r>
              <a:rPr lang="en-US" sz="2400" dirty="0"/>
              <a:t> </a:t>
            </a:r>
            <a:r>
              <a:rPr lang="en-US" sz="2400" dirty="0" err="1"/>
              <a:t>töltöttségi</a:t>
            </a:r>
            <a:r>
              <a:rPr lang="en-US" sz="2400" dirty="0"/>
              <a:t> </a:t>
            </a:r>
            <a:r>
              <a:rPr lang="en-US" sz="2400" dirty="0" err="1"/>
              <a:t>állapotáról</a:t>
            </a:r>
            <a:r>
              <a:rPr lang="en-US" sz="2400" dirty="0"/>
              <a:t>, </a:t>
            </a:r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kiszámolja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kell</a:t>
            </a:r>
            <a:r>
              <a:rPr lang="en-US" sz="2400" dirty="0"/>
              <a:t> </a:t>
            </a:r>
            <a:r>
              <a:rPr lang="en-US" sz="2400" dirty="0" err="1"/>
              <a:t>mennie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Centralizált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Problémák</a:t>
            </a:r>
            <a:r>
              <a:rPr lang="en-US" sz="2400" dirty="0"/>
              <a:t> :</a:t>
            </a:r>
          </a:p>
          <a:p>
            <a:pPr lvl="1"/>
            <a:r>
              <a:rPr lang="en-US" sz="2400" dirty="0" err="1"/>
              <a:t>Korlátolt</a:t>
            </a:r>
            <a:r>
              <a:rPr lang="en-US" sz="2400" dirty="0"/>
              <a:t> a </a:t>
            </a:r>
            <a:r>
              <a:rPr lang="en-US" sz="2400" dirty="0" err="1"/>
              <a:t>lefedhető</a:t>
            </a:r>
            <a:r>
              <a:rPr lang="en-US" sz="2400" dirty="0"/>
              <a:t> </a:t>
            </a:r>
            <a:r>
              <a:rPr lang="en-US" sz="2400" dirty="0" err="1"/>
              <a:t>terület</a:t>
            </a:r>
            <a:r>
              <a:rPr lang="en-US" sz="2400" dirty="0"/>
              <a:t> a </a:t>
            </a:r>
            <a:r>
              <a:rPr lang="en-US" sz="2400" dirty="0" err="1"/>
              <a:t>kommunikáció</a:t>
            </a:r>
            <a:r>
              <a:rPr lang="en-US" sz="2400" dirty="0"/>
              <a:t> </a:t>
            </a:r>
            <a:r>
              <a:rPr lang="en-US" sz="2400" dirty="0" err="1"/>
              <a:t>hatótávolsága</a:t>
            </a:r>
            <a:r>
              <a:rPr lang="en-US" sz="2400" dirty="0"/>
              <a:t> </a:t>
            </a:r>
            <a:r>
              <a:rPr lang="en-US" sz="2400" dirty="0" err="1"/>
              <a:t>miatt</a:t>
            </a:r>
            <a:r>
              <a:rPr lang="en-US" sz="2400" dirty="0"/>
              <a:t> → </a:t>
            </a:r>
            <a:r>
              <a:rPr lang="en-US" sz="2400" dirty="0" err="1"/>
              <a:t>költséges</a:t>
            </a:r>
            <a:r>
              <a:rPr lang="en-US" sz="2400" dirty="0"/>
              <a:t> </a:t>
            </a:r>
            <a:r>
              <a:rPr lang="en-US" sz="2400" dirty="0" err="1"/>
              <a:t>bővíteni</a:t>
            </a:r>
            <a:endParaRPr lang="en-US" sz="2400" dirty="0"/>
          </a:p>
          <a:p>
            <a:pPr lvl="1"/>
            <a:r>
              <a:rPr lang="en-US" sz="2400" dirty="0"/>
              <a:t>Nagy </a:t>
            </a:r>
            <a:r>
              <a:rPr lang="en-US" sz="2400" dirty="0" err="1"/>
              <a:t>számításigény</a:t>
            </a:r>
            <a:r>
              <a:rPr lang="en-US" sz="2400" dirty="0"/>
              <a:t> a </a:t>
            </a:r>
            <a:r>
              <a:rPr lang="en-US" sz="2400" dirty="0" err="1"/>
              <a:t>robotnál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74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sz="3200" dirty="0"/>
              <a:t>Több korábbi módszer is létezett, melyek ehhez hasonló témaköröket feszegettek.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err="1"/>
              <a:t>Nem</a:t>
            </a:r>
            <a:r>
              <a:rPr lang="en-US" sz="3200" dirty="0"/>
              <a:t> </a:t>
            </a:r>
            <a:r>
              <a:rPr lang="en-US" sz="3200" dirty="0" err="1"/>
              <a:t>akkor</a:t>
            </a:r>
            <a:r>
              <a:rPr lang="en-US" sz="3200" dirty="0"/>
              <a:t> </a:t>
            </a:r>
            <a:r>
              <a:rPr lang="en-US" sz="3200" dirty="0" err="1"/>
              <a:t>tölt</a:t>
            </a:r>
            <a:r>
              <a:rPr lang="en-US" sz="3200" dirty="0"/>
              <a:t>, </a:t>
            </a:r>
            <a:r>
              <a:rPr lang="en-US" sz="3200" dirty="0" err="1"/>
              <a:t>amikor</a:t>
            </a:r>
            <a:r>
              <a:rPr lang="en-US" sz="3200" dirty="0"/>
              <a:t> </a:t>
            </a:r>
            <a:r>
              <a:rPr lang="en-US" sz="3200" dirty="0" err="1"/>
              <a:t>szükség</a:t>
            </a:r>
            <a:r>
              <a:rPr lang="en-US" sz="3200" dirty="0"/>
              <a:t> van </a:t>
            </a:r>
            <a:r>
              <a:rPr lang="en-US" sz="3200" dirty="0" err="1"/>
              <a:t>rá</a:t>
            </a:r>
            <a:r>
              <a:rPr lang="en-US" sz="3200" dirty="0"/>
              <a:t>, fix </a:t>
            </a:r>
            <a:r>
              <a:rPr lang="en-US" sz="3200" dirty="0" err="1"/>
              <a:t>sorrendben</a:t>
            </a:r>
            <a:r>
              <a:rPr lang="en-US" sz="3200" dirty="0"/>
              <a:t> </a:t>
            </a:r>
            <a:r>
              <a:rPr lang="en-US" sz="3200" dirty="0" err="1"/>
              <a:t>tölt</a:t>
            </a:r>
            <a:r>
              <a:rPr lang="en-US" sz="3200" dirty="0"/>
              <a:t>, </a:t>
            </a:r>
            <a:r>
              <a:rPr lang="en-US" sz="3200" dirty="0" err="1"/>
              <a:t>emiatt</a:t>
            </a:r>
            <a:r>
              <a:rPr lang="en-US" sz="3200" dirty="0"/>
              <a:t> </a:t>
            </a:r>
            <a:r>
              <a:rPr lang="en-US" sz="3200" dirty="0" err="1"/>
              <a:t>véges</a:t>
            </a:r>
            <a:r>
              <a:rPr lang="en-US" sz="3200" dirty="0"/>
              <a:t> </a:t>
            </a:r>
            <a:r>
              <a:rPr lang="en-US" sz="3200" dirty="0" err="1"/>
              <a:t>mennyiségű</a:t>
            </a:r>
            <a:r>
              <a:rPr lang="en-US" sz="3200" dirty="0"/>
              <a:t> </a:t>
            </a:r>
            <a:r>
              <a:rPr lang="en-US" sz="3200" dirty="0" err="1"/>
              <a:t>energia</a:t>
            </a:r>
            <a:r>
              <a:rPr lang="en-US" sz="3200" dirty="0"/>
              <a:t> </a:t>
            </a:r>
            <a:r>
              <a:rPr lang="en-US" sz="3200" dirty="0" err="1"/>
              <a:t>juttatható</a:t>
            </a:r>
            <a:r>
              <a:rPr lang="en-US" sz="3200" dirty="0"/>
              <a:t> el a </a:t>
            </a:r>
            <a:r>
              <a:rPr lang="en-US" sz="3200" dirty="0" err="1"/>
              <a:t>rendszerhez</a:t>
            </a:r>
            <a:endParaRPr lang="hu-HU" sz="3200" dirty="0"/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 err="1"/>
              <a:t>Arra</a:t>
            </a:r>
            <a:r>
              <a:rPr lang="en-US" sz="3200" dirty="0"/>
              <a:t> </a:t>
            </a:r>
            <a:r>
              <a:rPr lang="en-US" sz="3200" dirty="0" err="1"/>
              <a:t>fókuszál</a:t>
            </a:r>
            <a:r>
              <a:rPr lang="en-US" sz="3200" dirty="0"/>
              <a:t>, </a:t>
            </a:r>
            <a:r>
              <a:rPr lang="en-US" sz="3200" dirty="0" err="1"/>
              <a:t>hogy</a:t>
            </a:r>
            <a:r>
              <a:rPr lang="en-US" sz="3200" dirty="0"/>
              <a:t> a </a:t>
            </a:r>
            <a:r>
              <a:rPr lang="en-US" sz="3200" dirty="0" err="1"/>
              <a:t>lehető</a:t>
            </a:r>
            <a:r>
              <a:rPr lang="en-US" sz="3200" dirty="0"/>
              <a:t> </a:t>
            </a:r>
            <a:r>
              <a:rPr lang="en-US" sz="3200" dirty="0" err="1"/>
              <a:t>legkésőbb</a:t>
            </a:r>
            <a:r>
              <a:rPr lang="en-US" sz="3200" dirty="0"/>
              <a:t> </a:t>
            </a:r>
            <a:r>
              <a:rPr lang="en-US" sz="3200" dirty="0" err="1"/>
              <a:t>essen</a:t>
            </a:r>
            <a:r>
              <a:rPr lang="en-US" sz="3200" dirty="0"/>
              <a:t> </a:t>
            </a:r>
            <a:r>
              <a:rPr lang="en-US" sz="3200" dirty="0" err="1"/>
              <a:t>ki</a:t>
            </a:r>
            <a:r>
              <a:rPr lang="en-US" sz="3200" dirty="0"/>
              <a:t> </a:t>
            </a:r>
            <a:r>
              <a:rPr lang="en-US" sz="3200" dirty="0" err="1"/>
              <a:t>egy</a:t>
            </a:r>
            <a:r>
              <a:rPr lang="en-US" sz="3200" dirty="0"/>
              <a:t> </a:t>
            </a:r>
            <a:r>
              <a:rPr lang="en-US" sz="3200" dirty="0" err="1"/>
              <a:t>szenzor</a:t>
            </a:r>
            <a:r>
              <a:rPr lang="en-US" sz="3200" dirty="0"/>
              <a:t>, </a:t>
            </a:r>
            <a:r>
              <a:rPr lang="en-US" sz="3200" dirty="0" err="1"/>
              <a:t>viszont</a:t>
            </a:r>
            <a:r>
              <a:rPr lang="en-US" sz="3200" dirty="0"/>
              <a:t> </a:t>
            </a:r>
            <a:r>
              <a:rPr lang="en-US" sz="3200" dirty="0" err="1"/>
              <a:t>emiatt</a:t>
            </a:r>
            <a:r>
              <a:rPr lang="en-US" sz="3200" dirty="0"/>
              <a:t> a robot </a:t>
            </a:r>
            <a:r>
              <a:rPr lang="en-US" sz="3200" dirty="0" err="1"/>
              <a:t>folyamatosan</a:t>
            </a:r>
            <a:r>
              <a:rPr lang="en-US" sz="3200" dirty="0"/>
              <a:t> </a:t>
            </a:r>
            <a:r>
              <a:rPr lang="en-US" sz="3200" dirty="0" err="1"/>
              <a:t>mozgásban</a:t>
            </a:r>
            <a:r>
              <a:rPr lang="en-US" sz="3200" dirty="0"/>
              <a:t> van</a:t>
            </a:r>
            <a:endParaRPr lang="hu-HU" sz="3200" dirty="0"/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400" dirty="0"/>
              <a:t>   </a:t>
            </a:r>
            <a:r>
              <a:rPr lang="en-US" sz="2400" dirty="0" err="1"/>
              <a:t>Csak</a:t>
            </a:r>
            <a:r>
              <a:rPr lang="en-US" sz="2400" dirty="0"/>
              <a:t> </a:t>
            </a:r>
            <a:r>
              <a:rPr lang="en-US" sz="2400" dirty="0" err="1"/>
              <a:t>lineáris</a:t>
            </a:r>
            <a:r>
              <a:rPr lang="en-US" sz="2400" dirty="0"/>
              <a:t> </a:t>
            </a:r>
            <a:r>
              <a:rPr lang="en-US" sz="2400" dirty="0" err="1"/>
              <a:t>szenzorhálóban</a:t>
            </a:r>
            <a:r>
              <a:rPr lang="en-US" sz="2400" dirty="0"/>
              <a:t> </a:t>
            </a:r>
            <a:r>
              <a:rPr lang="en-US" sz="2400" dirty="0" err="1"/>
              <a:t>működik</a:t>
            </a:r>
            <a:endParaRPr lang="hu-HU" sz="24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24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3200" dirty="0"/>
          </a:p>
          <a:p>
            <a:pPr lvl="1"/>
            <a:endParaRPr lang="hu-HU" sz="3200" dirty="0"/>
          </a:p>
          <a:p>
            <a:pPr lvl="1"/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71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dirty="0" err="1"/>
              <a:t>szenzorokat</a:t>
            </a:r>
            <a:r>
              <a:rPr lang="en-US" sz="3600" dirty="0"/>
              <a:t> </a:t>
            </a:r>
            <a:r>
              <a:rPr lang="en-US" sz="3600" dirty="0" err="1"/>
              <a:t>valamilyen</a:t>
            </a:r>
            <a:r>
              <a:rPr lang="en-US" sz="3600" dirty="0"/>
              <a:t> </a:t>
            </a:r>
            <a:r>
              <a:rPr lang="en-US" sz="3600" b="1" dirty="0" err="1"/>
              <a:t>ciklikus</a:t>
            </a:r>
            <a:r>
              <a:rPr lang="en-US" sz="3600" dirty="0"/>
              <a:t> </a:t>
            </a:r>
            <a:r>
              <a:rPr lang="en-US" sz="3600" dirty="0" err="1"/>
              <a:t>rendszerbe</a:t>
            </a:r>
            <a:r>
              <a:rPr lang="en-US" sz="3600" dirty="0"/>
              <a:t> </a:t>
            </a:r>
            <a:r>
              <a:rPr lang="en-US" sz="3600" dirty="0" err="1"/>
              <a:t>helyezzük</a:t>
            </a:r>
            <a:r>
              <a:rPr lang="en-US" sz="3600" dirty="0"/>
              <a:t> </a:t>
            </a:r>
            <a:r>
              <a:rPr lang="hu-HU" sz="3600" dirty="0"/>
              <a:t>-&gt; ez nem tényleges kör, hanem egymásutániság berendezése, tehát akárhogy elhelyezkedhetnek (persze általában könnyű körszerű dolgot rajzolni, mert a szenzorok egy </a:t>
            </a:r>
            <a:r>
              <a:rPr lang="hu-HU" sz="3600" dirty="0" err="1"/>
              <a:t>kb</a:t>
            </a:r>
            <a:r>
              <a:rPr lang="hu-HU" sz="3600" dirty="0"/>
              <a:t> konvex területet próbálnak lefedni). Néha ez nem sikerül, erről majd később.</a:t>
            </a:r>
          </a:p>
          <a:p>
            <a:endParaRPr lang="hu-HU" sz="3600" dirty="0"/>
          </a:p>
          <a:p>
            <a:r>
              <a:rPr lang="hu-HU" sz="3600" dirty="0"/>
              <a:t>A robot haladási irányát fixáljuk ezen a „körön”. Mindegy, mi történik, ő ebben az irányban fog mozogni.</a:t>
            </a:r>
          </a:p>
          <a:p>
            <a:endParaRPr lang="hu-HU" sz="3600" dirty="0"/>
          </a:p>
          <a:p>
            <a:r>
              <a:rPr lang="hu-HU" sz="3600" dirty="0"/>
              <a:t>A szenzorok ezzel az iránnyal ellentétesen fognak információt továbbítani.</a:t>
            </a:r>
          </a:p>
          <a:p>
            <a:endParaRPr lang="hu-HU" sz="3600" dirty="0"/>
          </a:p>
          <a:p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41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Ezek a szenzorok</a:t>
            </a:r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5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Ez a szenzorok hatótávolsága</a:t>
            </a:r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5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Ezek a szomszédságok (a kör)</a:t>
            </a:r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50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Egy szenzor, mikor merülni kezd (a töltöttsége egy küszöbérték alá esik), jelet küld az őt megelőző szenzornak.</a:t>
            </a:r>
          </a:p>
          <a:p>
            <a:r>
              <a:rPr lang="hu-HU" sz="3600" dirty="0"/>
              <a:t>Ha egy szenzor jelet kap, két lehetőség van.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Az egyik, hogy ő maga nincs merülőben. Ekkor szimplán </a:t>
            </a:r>
            <a:r>
              <a:rPr lang="hu-HU" sz="3600" dirty="0" err="1"/>
              <a:t>tovvábítja</a:t>
            </a:r>
            <a:r>
              <a:rPr lang="hu-HU" sz="3600" dirty="0"/>
              <a:t> a jelet,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Ha ő is merülőben van, akkor már küldött jelet a robotnak, tehát ahelyett, hogy ezt továbbítani, csak elrakja, hogy mikor a robot odaér, szóljon neki, hogy menjen tovább, ne álljon meg.</a:t>
            </a:r>
          </a:p>
          <a:p>
            <a:endParaRPr lang="hu-HU" sz="3600" dirty="0"/>
          </a:p>
          <a:p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54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3600" dirty="0"/>
              <a:t>A robot nem mozog, nyugalmi helyzetben ül. Ha kap egy jelet, hogy valaki merülni kezdett, elindul a haladási irányába a kör mentén.</a:t>
            </a:r>
          </a:p>
          <a:p>
            <a:endParaRPr lang="hu-HU" sz="3600" dirty="0"/>
          </a:p>
          <a:p>
            <a:r>
              <a:rPr lang="hu-HU" sz="3600" dirty="0"/>
              <a:t>Ha a robot sikeresen feltöltött egy szenzort, megnézi, hogy a szenzor tárol-e bármi információt későbbi igényről. Ha nem, nyugalmi helyzetbe helyezi magát. Ha igen, továbbmegy a következő merülő szenzorig.</a:t>
            </a:r>
          </a:p>
          <a:p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C08E4-E80E-4199-B735-8611B5D970B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38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0C8-F34D-4B9D-A5A6-55B3A2B2E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 Slab" pitchFamily="2" charset="0"/>
                <a:ea typeface="Roboto Slab" pitchFamily="2" charset="0"/>
              </a:rPr>
              <a:t>Vezeték nélküli szenzorok hálózatának hatékony feltöltése mobil robottal</a:t>
            </a:r>
            <a:endParaRPr lang="hu-HU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4604C-DAAE-402F-8C71-C43E0673F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(D. Benjamin, G. Viktor, K. Péter)</a:t>
            </a:r>
            <a:endParaRPr lang="hu-H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0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ELLENTÉTES KÖRÖK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2E96C98B-8D95-4E50-9E23-199C81C291BE}"/>
              </a:ext>
            </a:extLst>
          </p:cNvPr>
          <p:cNvGrpSpPr/>
          <p:nvPr/>
        </p:nvGrpSpPr>
        <p:grpSpPr>
          <a:xfrm>
            <a:off x="528588" y="2020503"/>
            <a:ext cx="2199372" cy="2199372"/>
            <a:chOff x="528588" y="2020503"/>
            <a:chExt cx="2199372" cy="2199372"/>
          </a:xfrm>
        </p:grpSpPr>
        <p:sp>
          <p:nvSpPr>
            <p:cNvPr id="3" name="Ellipszis 2">
              <a:extLst>
                <a:ext uri="{FF2B5EF4-FFF2-40B4-BE49-F238E27FC236}">
                  <a16:creationId xmlns:a16="http://schemas.microsoft.com/office/drawing/2014/main" id="{02AE5353-7C12-4E85-8512-CF48E6F2BBB2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0BB1AA2C-8762-4760-AE45-1EBD12E63BF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0E993B2-1C16-4BE3-BB8E-FFED57893E2E}"/>
              </a:ext>
            </a:extLst>
          </p:cNvPr>
          <p:cNvGrpSpPr/>
          <p:nvPr/>
        </p:nvGrpSpPr>
        <p:grpSpPr>
          <a:xfrm>
            <a:off x="1475874" y="3773103"/>
            <a:ext cx="2199372" cy="2199372"/>
            <a:chOff x="528588" y="2020503"/>
            <a:chExt cx="2199372" cy="2199372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1D25D3F9-D574-4FFA-8F4B-B8103702299E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238C7AFA-129A-486E-8EA6-8E59D6341A8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1103376-5AB5-4D2A-A218-A793A304AC07}"/>
              </a:ext>
            </a:extLst>
          </p:cNvPr>
          <p:cNvGrpSpPr/>
          <p:nvPr/>
        </p:nvGrpSpPr>
        <p:grpSpPr>
          <a:xfrm>
            <a:off x="3454668" y="3826443"/>
            <a:ext cx="2199372" cy="2199372"/>
            <a:chOff x="528588" y="2020503"/>
            <a:chExt cx="2199372" cy="2199372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C0328B0B-A30E-4D84-98BC-7B33F1571BD6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915DC123-FED5-4352-97EA-D5AA0C9949C3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1CF2BA64-52BD-42C9-91BE-4A7BD9328EA0}"/>
              </a:ext>
            </a:extLst>
          </p:cNvPr>
          <p:cNvGrpSpPr/>
          <p:nvPr/>
        </p:nvGrpSpPr>
        <p:grpSpPr>
          <a:xfrm>
            <a:off x="5433462" y="3529263"/>
            <a:ext cx="2199372" cy="2199372"/>
            <a:chOff x="528588" y="2020503"/>
            <a:chExt cx="2199372" cy="2199372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C2EAC9A-CF47-4FC8-8252-F3507413BBE5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5BD541D2-A377-4992-A3F2-9B2E8A166B41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7DE379B9-0640-4F22-8509-13C80F3E54D9}"/>
              </a:ext>
            </a:extLst>
          </p:cNvPr>
          <p:cNvGrpSpPr/>
          <p:nvPr/>
        </p:nvGrpSpPr>
        <p:grpSpPr>
          <a:xfrm>
            <a:off x="7412256" y="3762675"/>
            <a:ext cx="2199372" cy="2199372"/>
            <a:chOff x="528588" y="2020503"/>
            <a:chExt cx="2199372" cy="2199372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B68DF7F-5E64-4C21-BD1E-0E189E282224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801DC9BE-C97B-478C-A5F2-CB76A7A0E9A0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12BEE5AF-C6DF-45A6-90A2-64F14E7AD6EA}"/>
              </a:ext>
            </a:extLst>
          </p:cNvPr>
          <p:cNvGrpSpPr/>
          <p:nvPr/>
        </p:nvGrpSpPr>
        <p:grpSpPr>
          <a:xfrm>
            <a:off x="2414739" y="2325050"/>
            <a:ext cx="2199372" cy="2199372"/>
            <a:chOff x="528588" y="2020503"/>
            <a:chExt cx="2199372" cy="2199372"/>
          </a:xfrm>
        </p:grpSpPr>
        <p:sp>
          <p:nvSpPr>
            <p:cNvPr id="37" name="Ellipszis 36">
              <a:extLst>
                <a:ext uri="{FF2B5EF4-FFF2-40B4-BE49-F238E27FC236}">
                  <a16:creationId xmlns:a16="http://schemas.microsoft.com/office/drawing/2014/main" id="{2CB6B804-1191-42E3-A7DA-29A9F1E4D171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Ellipszis 37">
              <a:extLst>
                <a:ext uri="{FF2B5EF4-FFF2-40B4-BE49-F238E27FC236}">
                  <a16:creationId xmlns:a16="http://schemas.microsoft.com/office/drawing/2014/main" id="{DBF74D2C-8287-4FBE-BA91-5413E4E2D3D1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952A37C-E1C9-4A91-8CEA-18DD58A02B40}"/>
              </a:ext>
            </a:extLst>
          </p:cNvPr>
          <p:cNvGrpSpPr/>
          <p:nvPr/>
        </p:nvGrpSpPr>
        <p:grpSpPr>
          <a:xfrm>
            <a:off x="4148490" y="1823661"/>
            <a:ext cx="2199372" cy="2199372"/>
            <a:chOff x="528588" y="2020503"/>
            <a:chExt cx="2199372" cy="2199372"/>
          </a:xfrm>
        </p:grpSpPr>
        <p:sp>
          <p:nvSpPr>
            <p:cNvPr id="40" name="Ellipszis 39">
              <a:extLst>
                <a:ext uri="{FF2B5EF4-FFF2-40B4-BE49-F238E27FC236}">
                  <a16:creationId xmlns:a16="http://schemas.microsoft.com/office/drawing/2014/main" id="{AD750F87-7343-4A3E-A28E-B69DAEE24E4C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Ellipszis 40">
              <a:extLst>
                <a:ext uri="{FF2B5EF4-FFF2-40B4-BE49-F238E27FC236}">
                  <a16:creationId xmlns:a16="http://schemas.microsoft.com/office/drawing/2014/main" id="{F27DE035-8B64-4DA1-B199-AFEDE25A1262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ACB08682-9A62-4C0D-8190-F89E0FCA1045}"/>
              </a:ext>
            </a:extLst>
          </p:cNvPr>
          <p:cNvGrpSpPr/>
          <p:nvPr/>
        </p:nvGrpSpPr>
        <p:grpSpPr>
          <a:xfrm>
            <a:off x="6135705" y="2057073"/>
            <a:ext cx="2199372" cy="2199372"/>
            <a:chOff x="528588" y="2020503"/>
            <a:chExt cx="2199372" cy="2199372"/>
          </a:xfrm>
        </p:grpSpPr>
        <p:sp>
          <p:nvSpPr>
            <p:cNvPr id="43" name="Ellipszis 42">
              <a:extLst>
                <a:ext uri="{FF2B5EF4-FFF2-40B4-BE49-F238E27FC236}">
                  <a16:creationId xmlns:a16="http://schemas.microsoft.com/office/drawing/2014/main" id="{00513759-E992-46DC-97FD-281E673A67A0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Ellipszis 43">
              <a:extLst>
                <a:ext uri="{FF2B5EF4-FFF2-40B4-BE49-F238E27FC236}">
                  <a16:creationId xmlns:a16="http://schemas.microsoft.com/office/drawing/2014/main" id="{C15B22F0-FCCF-4DD5-9799-6BBB43EC7A18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AE10B69E-90EA-40F7-A246-FD283B675107}"/>
              </a:ext>
            </a:extLst>
          </p:cNvPr>
          <p:cNvGrpSpPr/>
          <p:nvPr/>
        </p:nvGrpSpPr>
        <p:grpSpPr>
          <a:xfrm>
            <a:off x="7774008" y="2073516"/>
            <a:ext cx="2199372" cy="2199372"/>
            <a:chOff x="528588" y="2020503"/>
            <a:chExt cx="2199372" cy="2199372"/>
          </a:xfrm>
        </p:grpSpPr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3CAEBB28-E7AC-44C0-B0C4-461E2873577C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Ellipszis 46">
              <a:extLst>
                <a:ext uri="{FF2B5EF4-FFF2-40B4-BE49-F238E27FC236}">
                  <a16:creationId xmlns:a16="http://schemas.microsoft.com/office/drawing/2014/main" id="{A100A85F-C211-4B43-BD5D-016A47CEF76C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D23E4040-0F34-4B25-A7AA-E930F6065EDB}"/>
              </a:ext>
            </a:extLst>
          </p:cNvPr>
          <p:cNvGrpSpPr/>
          <p:nvPr/>
        </p:nvGrpSpPr>
        <p:grpSpPr>
          <a:xfrm>
            <a:off x="9180701" y="3429000"/>
            <a:ext cx="2199372" cy="2199372"/>
            <a:chOff x="528588" y="2020503"/>
            <a:chExt cx="2199372" cy="2199372"/>
          </a:xfrm>
        </p:grpSpPr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00F3DF7-9C23-4887-9372-198062E48971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60E4BF30-0737-462B-B6C5-4424F02DA43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37380F4B-E6FC-4CFE-81E8-3B12714C25BE}"/>
              </a:ext>
            </a:extLst>
          </p:cNvPr>
          <p:cNvCxnSpPr>
            <a:cxnSpLocks/>
          </p:cNvCxnSpPr>
          <p:nvPr/>
        </p:nvCxnSpPr>
        <p:spPr>
          <a:xfrm>
            <a:off x="1638300" y="3120189"/>
            <a:ext cx="942072" cy="1775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627D3A59-E01B-4CCD-AE68-A5D33505C5D2}"/>
              </a:ext>
            </a:extLst>
          </p:cNvPr>
          <p:cNvCxnSpPr>
            <a:cxnSpLocks/>
          </p:cNvCxnSpPr>
          <p:nvPr/>
        </p:nvCxnSpPr>
        <p:spPr>
          <a:xfrm>
            <a:off x="1638300" y="3120189"/>
            <a:ext cx="1885950" cy="308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ED48C322-CF9F-4657-898D-A40D4D7A1123}"/>
              </a:ext>
            </a:extLst>
          </p:cNvPr>
          <p:cNvCxnSpPr>
            <a:cxnSpLocks/>
          </p:cNvCxnSpPr>
          <p:nvPr/>
        </p:nvCxnSpPr>
        <p:spPr>
          <a:xfrm flipV="1">
            <a:off x="3524250" y="2924175"/>
            <a:ext cx="1724025" cy="5048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7979DA93-A1D2-4138-ABA8-57D1DA9B66E7}"/>
              </a:ext>
            </a:extLst>
          </p:cNvPr>
          <p:cNvCxnSpPr>
            <a:cxnSpLocks/>
          </p:cNvCxnSpPr>
          <p:nvPr/>
        </p:nvCxnSpPr>
        <p:spPr>
          <a:xfrm>
            <a:off x="5248275" y="2914650"/>
            <a:ext cx="1990725" cy="238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E963BF94-575F-4873-8D3A-FC33D4BFB56F}"/>
              </a:ext>
            </a:extLst>
          </p:cNvPr>
          <p:cNvCxnSpPr>
            <a:cxnSpLocks/>
          </p:cNvCxnSpPr>
          <p:nvPr/>
        </p:nvCxnSpPr>
        <p:spPr>
          <a:xfrm>
            <a:off x="7239000" y="3162300"/>
            <a:ext cx="1657350" cy="95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B13AEA58-5BFB-42F9-8C16-DEDB47E0F911}"/>
              </a:ext>
            </a:extLst>
          </p:cNvPr>
          <p:cNvCxnSpPr>
            <a:cxnSpLocks/>
          </p:cNvCxnSpPr>
          <p:nvPr/>
        </p:nvCxnSpPr>
        <p:spPr>
          <a:xfrm>
            <a:off x="8886825" y="3181350"/>
            <a:ext cx="1390650" cy="1323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51E62D2A-93E5-4013-B902-18741FC4E841}"/>
              </a:ext>
            </a:extLst>
          </p:cNvPr>
          <p:cNvCxnSpPr>
            <a:cxnSpLocks/>
          </p:cNvCxnSpPr>
          <p:nvPr/>
        </p:nvCxnSpPr>
        <p:spPr>
          <a:xfrm flipV="1">
            <a:off x="8515350" y="4514850"/>
            <a:ext cx="1781175" cy="3524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532D01B1-2423-4B1A-B7F3-6A0EB6DA4837}"/>
              </a:ext>
            </a:extLst>
          </p:cNvPr>
          <p:cNvCxnSpPr>
            <a:cxnSpLocks/>
          </p:cNvCxnSpPr>
          <p:nvPr/>
        </p:nvCxnSpPr>
        <p:spPr>
          <a:xfrm>
            <a:off x="6543675" y="4619625"/>
            <a:ext cx="1971675" cy="238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B179FC69-781B-4053-AB2D-6744FB409284}"/>
              </a:ext>
            </a:extLst>
          </p:cNvPr>
          <p:cNvCxnSpPr>
            <a:cxnSpLocks/>
          </p:cNvCxnSpPr>
          <p:nvPr/>
        </p:nvCxnSpPr>
        <p:spPr>
          <a:xfrm flipV="1">
            <a:off x="4562475" y="4638675"/>
            <a:ext cx="1981200" cy="285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6F2672F5-CF4E-4548-B9F5-AF53F3665E79}"/>
              </a:ext>
            </a:extLst>
          </p:cNvPr>
          <p:cNvCxnSpPr>
            <a:cxnSpLocks/>
          </p:cNvCxnSpPr>
          <p:nvPr/>
        </p:nvCxnSpPr>
        <p:spPr>
          <a:xfrm>
            <a:off x="2571750" y="4886325"/>
            <a:ext cx="1990725" cy="38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IGÉNYES SZENZOROK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Szenzor merül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Jelet küld</a:t>
            </a:r>
          </a:p>
          <a:p>
            <a:pPr lvl="1"/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Szenzor jelet kap</a:t>
            </a:r>
          </a:p>
          <a:p>
            <a:pPr lvl="1">
              <a:spcAft>
                <a:spcPts val="2400"/>
              </a:spcAft>
            </a:pP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Továbbítja VAGY megtartja</a:t>
            </a:r>
          </a:p>
        </p:txBody>
      </p:sp>
    </p:spTree>
    <p:extLst>
      <p:ext uri="{BB962C8B-B14F-4D97-AF65-F5344CB8AC3E}">
        <p14:creationId xmlns:p14="http://schemas.microsoft.com/office/powerpoint/2010/main" val="30804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Robot 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 nyugalmi helyzetben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Jelet kap, elindul</a:t>
            </a:r>
          </a:p>
          <a:p>
            <a:pPr lvl="1"/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 töltött valakit</a:t>
            </a:r>
          </a:p>
          <a:p>
            <a:pPr lvl="1">
              <a:spcAft>
                <a:spcPts val="2400"/>
              </a:spcAft>
            </a:pP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Megáll VAGY továbbmegy</a:t>
            </a:r>
          </a:p>
        </p:txBody>
      </p:sp>
    </p:spTree>
    <p:extLst>
      <p:ext uri="{BB962C8B-B14F-4D97-AF65-F5344CB8AC3E}">
        <p14:creationId xmlns:p14="http://schemas.microsoft.com/office/powerpoint/2010/main" val="1935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ELLENTÉTES KÖRÖK</a:t>
            </a: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02AE5353-7C12-4E85-8512-CF48E6F2BBB2}"/>
              </a:ext>
            </a:extLst>
          </p:cNvPr>
          <p:cNvSpPr/>
          <p:nvPr/>
        </p:nvSpPr>
        <p:spPr>
          <a:xfrm>
            <a:off x="528588" y="2020503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1D25D3F9-D574-4FFA-8F4B-B8103702299E}"/>
              </a:ext>
            </a:extLst>
          </p:cNvPr>
          <p:cNvSpPr/>
          <p:nvPr/>
        </p:nvSpPr>
        <p:spPr>
          <a:xfrm>
            <a:off x="1475874" y="3773103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C0328B0B-A30E-4D84-98BC-7B33F1571BD6}"/>
              </a:ext>
            </a:extLst>
          </p:cNvPr>
          <p:cNvSpPr/>
          <p:nvPr/>
        </p:nvSpPr>
        <p:spPr>
          <a:xfrm>
            <a:off x="3454668" y="3826443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EC2EAC9A-CF47-4FC8-8252-F3507413BBE5}"/>
              </a:ext>
            </a:extLst>
          </p:cNvPr>
          <p:cNvSpPr/>
          <p:nvPr/>
        </p:nvSpPr>
        <p:spPr>
          <a:xfrm>
            <a:off x="5433462" y="3529263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0B68DF7F-5E64-4C21-BD1E-0E189E282224}"/>
              </a:ext>
            </a:extLst>
          </p:cNvPr>
          <p:cNvSpPr/>
          <p:nvPr/>
        </p:nvSpPr>
        <p:spPr>
          <a:xfrm>
            <a:off x="7412256" y="3762675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2CB6B804-1191-42E3-A7DA-29A9F1E4D171}"/>
              </a:ext>
            </a:extLst>
          </p:cNvPr>
          <p:cNvSpPr/>
          <p:nvPr/>
        </p:nvSpPr>
        <p:spPr>
          <a:xfrm>
            <a:off x="2414739" y="2325050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AD750F87-7343-4A3E-A28E-B69DAEE24E4C}"/>
              </a:ext>
            </a:extLst>
          </p:cNvPr>
          <p:cNvSpPr/>
          <p:nvPr/>
        </p:nvSpPr>
        <p:spPr>
          <a:xfrm>
            <a:off x="4148490" y="1823661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00513759-E992-46DC-97FD-281E673A67A0}"/>
              </a:ext>
            </a:extLst>
          </p:cNvPr>
          <p:cNvSpPr/>
          <p:nvPr/>
        </p:nvSpPr>
        <p:spPr>
          <a:xfrm>
            <a:off x="6135705" y="2057073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3CAEBB28-E7AC-44C0-B0C4-461E2873577C}"/>
              </a:ext>
            </a:extLst>
          </p:cNvPr>
          <p:cNvSpPr/>
          <p:nvPr/>
        </p:nvSpPr>
        <p:spPr>
          <a:xfrm>
            <a:off x="7774008" y="2073516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400F3DF7-9C23-4887-9372-198062E48971}"/>
              </a:ext>
            </a:extLst>
          </p:cNvPr>
          <p:cNvSpPr/>
          <p:nvPr/>
        </p:nvSpPr>
        <p:spPr>
          <a:xfrm>
            <a:off x="9180701" y="3429000"/>
            <a:ext cx="2199372" cy="2199372"/>
          </a:xfrm>
          <a:prstGeom prst="ellipse">
            <a:avLst/>
          </a:prstGeom>
          <a:solidFill>
            <a:srgbClr val="CA3E8E">
              <a:alpha val="1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37380F4B-E6FC-4CFE-81E8-3B12714C25BE}"/>
              </a:ext>
            </a:extLst>
          </p:cNvPr>
          <p:cNvCxnSpPr>
            <a:cxnSpLocks/>
          </p:cNvCxnSpPr>
          <p:nvPr/>
        </p:nvCxnSpPr>
        <p:spPr>
          <a:xfrm>
            <a:off x="1638300" y="3120189"/>
            <a:ext cx="942072" cy="1775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627D3A59-E01B-4CCD-AE68-A5D33505C5D2}"/>
              </a:ext>
            </a:extLst>
          </p:cNvPr>
          <p:cNvCxnSpPr>
            <a:cxnSpLocks/>
          </p:cNvCxnSpPr>
          <p:nvPr/>
        </p:nvCxnSpPr>
        <p:spPr>
          <a:xfrm>
            <a:off x="1638300" y="3120189"/>
            <a:ext cx="1885950" cy="308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ED48C322-CF9F-4657-898D-A40D4D7A1123}"/>
              </a:ext>
            </a:extLst>
          </p:cNvPr>
          <p:cNvCxnSpPr>
            <a:cxnSpLocks/>
          </p:cNvCxnSpPr>
          <p:nvPr/>
        </p:nvCxnSpPr>
        <p:spPr>
          <a:xfrm flipV="1">
            <a:off x="3524250" y="2924175"/>
            <a:ext cx="1724025" cy="5048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7979DA93-A1D2-4138-ABA8-57D1DA9B66E7}"/>
              </a:ext>
            </a:extLst>
          </p:cNvPr>
          <p:cNvCxnSpPr>
            <a:cxnSpLocks/>
          </p:cNvCxnSpPr>
          <p:nvPr/>
        </p:nvCxnSpPr>
        <p:spPr>
          <a:xfrm>
            <a:off x="5248275" y="2914650"/>
            <a:ext cx="1990725" cy="238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E963BF94-575F-4873-8D3A-FC33D4BFB56F}"/>
              </a:ext>
            </a:extLst>
          </p:cNvPr>
          <p:cNvCxnSpPr>
            <a:cxnSpLocks/>
          </p:cNvCxnSpPr>
          <p:nvPr/>
        </p:nvCxnSpPr>
        <p:spPr>
          <a:xfrm>
            <a:off x="7239000" y="3162300"/>
            <a:ext cx="1657350" cy="95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B13AEA58-5BFB-42F9-8C16-DEDB47E0F911}"/>
              </a:ext>
            </a:extLst>
          </p:cNvPr>
          <p:cNvCxnSpPr>
            <a:cxnSpLocks/>
          </p:cNvCxnSpPr>
          <p:nvPr/>
        </p:nvCxnSpPr>
        <p:spPr>
          <a:xfrm>
            <a:off x="8886825" y="3181350"/>
            <a:ext cx="1390650" cy="1323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51E62D2A-93E5-4013-B902-18741FC4E841}"/>
              </a:ext>
            </a:extLst>
          </p:cNvPr>
          <p:cNvCxnSpPr>
            <a:cxnSpLocks/>
          </p:cNvCxnSpPr>
          <p:nvPr/>
        </p:nvCxnSpPr>
        <p:spPr>
          <a:xfrm flipV="1">
            <a:off x="8515350" y="4514850"/>
            <a:ext cx="1781175" cy="3524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532D01B1-2423-4B1A-B7F3-6A0EB6DA4837}"/>
              </a:ext>
            </a:extLst>
          </p:cNvPr>
          <p:cNvCxnSpPr>
            <a:cxnSpLocks/>
          </p:cNvCxnSpPr>
          <p:nvPr/>
        </p:nvCxnSpPr>
        <p:spPr>
          <a:xfrm>
            <a:off x="6543675" y="4619625"/>
            <a:ext cx="1971675" cy="238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B179FC69-781B-4053-AB2D-6744FB409284}"/>
              </a:ext>
            </a:extLst>
          </p:cNvPr>
          <p:cNvCxnSpPr>
            <a:cxnSpLocks/>
          </p:cNvCxnSpPr>
          <p:nvPr/>
        </p:nvCxnSpPr>
        <p:spPr>
          <a:xfrm flipV="1">
            <a:off x="4562475" y="4638675"/>
            <a:ext cx="1981200" cy="285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6F2672F5-CF4E-4548-B9F5-AF53F3665E79}"/>
              </a:ext>
            </a:extLst>
          </p:cNvPr>
          <p:cNvCxnSpPr>
            <a:cxnSpLocks/>
          </p:cNvCxnSpPr>
          <p:nvPr/>
        </p:nvCxnSpPr>
        <p:spPr>
          <a:xfrm>
            <a:off x="2571750" y="4886325"/>
            <a:ext cx="1990725" cy="38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zis 5">
            <a:extLst>
              <a:ext uri="{FF2B5EF4-FFF2-40B4-BE49-F238E27FC236}">
                <a16:creationId xmlns:a16="http://schemas.microsoft.com/office/drawing/2014/main" id="{0BB1AA2C-8762-4760-AE45-1EBD12E63BFA}"/>
              </a:ext>
            </a:extLst>
          </p:cNvPr>
          <p:cNvSpPr/>
          <p:nvPr/>
        </p:nvSpPr>
        <p:spPr>
          <a:xfrm>
            <a:off x="1475874" y="296778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238C7AFA-129A-486E-8EA6-8E59D6341A8A}"/>
              </a:ext>
            </a:extLst>
          </p:cNvPr>
          <p:cNvSpPr/>
          <p:nvPr/>
        </p:nvSpPr>
        <p:spPr>
          <a:xfrm>
            <a:off x="2423160" y="472038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915DC123-FED5-4352-97EA-D5AA0C9949C3}"/>
              </a:ext>
            </a:extLst>
          </p:cNvPr>
          <p:cNvSpPr/>
          <p:nvPr/>
        </p:nvSpPr>
        <p:spPr>
          <a:xfrm>
            <a:off x="4401954" y="477372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BD541D2-A377-4992-A3F2-9B2E8A166B41}"/>
              </a:ext>
            </a:extLst>
          </p:cNvPr>
          <p:cNvSpPr/>
          <p:nvPr/>
        </p:nvSpPr>
        <p:spPr>
          <a:xfrm>
            <a:off x="6380748" y="44765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801DC9BE-C97B-478C-A5F2-CB76A7A0E9A0}"/>
              </a:ext>
            </a:extLst>
          </p:cNvPr>
          <p:cNvSpPr/>
          <p:nvPr/>
        </p:nvSpPr>
        <p:spPr>
          <a:xfrm>
            <a:off x="8359542" y="470996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DBF74D2C-8287-4FBE-BA91-5413E4E2D3D1}"/>
              </a:ext>
            </a:extLst>
          </p:cNvPr>
          <p:cNvSpPr/>
          <p:nvPr/>
        </p:nvSpPr>
        <p:spPr>
          <a:xfrm>
            <a:off x="3362025" y="32723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F27DE035-8B64-4DA1-B199-AFEDE25A1262}"/>
              </a:ext>
            </a:extLst>
          </p:cNvPr>
          <p:cNvSpPr/>
          <p:nvPr/>
        </p:nvSpPr>
        <p:spPr>
          <a:xfrm>
            <a:off x="5095776" y="27709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C15B22F0-FCCF-4DD5-9799-6BBB43EC7A18}"/>
              </a:ext>
            </a:extLst>
          </p:cNvPr>
          <p:cNvSpPr/>
          <p:nvPr/>
        </p:nvSpPr>
        <p:spPr>
          <a:xfrm>
            <a:off x="7082991" y="30043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A100A85F-C211-4B43-BD5D-016A47CEF76C}"/>
              </a:ext>
            </a:extLst>
          </p:cNvPr>
          <p:cNvSpPr/>
          <p:nvPr/>
        </p:nvSpPr>
        <p:spPr>
          <a:xfrm>
            <a:off x="8721294" y="302080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Ellipszis 49">
            <a:extLst>
              <a:ext uri="{FF2B5EF4-FFF2-40B4-BE49-F238E27FC236}">
                <a16:creationId xmlns:a16="http://schemas.microsoft.com/office/drawing/2014/main" id="{60E4BF30-0737-462B-B6C5-4424F02DA43A}"/>
              </a:ext>
            </a:extLst>
          </p:cNvPr>
          <p:cNvSpPr/>
          <p:nvPr/>
        </p:nvSpPr>
        <p:spPr>
          <a:xfrm>
            <a:off x="10127987" y="43762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 descr="A képen fényképezőgép, torta, motorkerékpár, ülő látható&#10;&#10;Automatikusan generált leírás">
            <a:extLst>
              <a:ext uri="{FF2B5EF4-FFF2-40B4-BE49-F238E27FC236}">
                <a16:creationId xmlns:a16="http://schemas.microsoft.com/office/drawing/2014/main" id="{A6543AE4-D78A-48D9-9FEA-253961E35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788" y="2070722"/>
            <a:ext cx="633528" cy="654331"/>
          </a:xfrm>
          <a:prstGeom prst="rect">
            <a:avLst/>
          </a:prstGeom>
        </p:spPr>
      </p:pic>
      <p:sp>
        <p:nvSpPr>
          <p:cNvPr id="12" name="Nyíl: sávnyíl 11">
            <a:extLst>
              <a:ext uri="{FF2B5EF4-FFF2-40B4-BE49-F238E27FC236}">
                <a16:creationId xmlns:a16="http://schemas.microsoft.com/office/drawing/2014/main" id="{53FB31BA-C919-484F-AEC6-AD7141D67197}"/>
              </a:ext>
            </a:extLst>
          </p:cNvPr>
          <p:cNvSpPr/>
          <p:nvPr/>
        </p:nvSpPr>
        <p:spPr>
          <a:xfrm rot="10225832">
            <a:off x="5271764" y="4347687"/>
            <a:ext cx="609567" cy="852083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7" name="Nyíl: sávnyíl 56">
            <a:extLst>
              <a:ext uri="{FF2B5EF4-FFF2-40B4-BE49-F238E27FC236}">
                <a16:creationId xmlns:a16="http://schemas.microsoft.com/office/drawing/2014/main" id="{07FED900-D1A8-4265-A3E2-964D8B509611}"/>
              </a:ext>
            </a:extLst>
          </p:cNvPr>
          <p:cNvSpPr/>
          <p:nvPr/>
        </p:nvSpPr>
        <p:spPr>
          <a:xfrm rot="10800000">
            <a:off x="3328358" y="4469808"/>
            <a:ext cx="609567" cy="852083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9" name="Nyíl: sávnyíl 58">
            <a:extLst>
              <a:ext uri="{FF2B5EF4-FFF2-40B4-BE49-F238E27FC236}">
                <a16:creationId xmlns:a16="http://schemas.microsoft.com/office/drawing/2014/main" id="{B67EBA52-306C-4BBB-879F-80F4A945052F}"/>
              </a:ext>
            </a:extLst>
          </p:cNvPr>
          <p:cNvSpPr/>
          <p:nvPr/>
        </p:nvSpPr>
        <p:spPr>
          <a:xfrm rot="14061740">
            <a:off x="1906236" y="3697031"/>
            <a:ext cx="609567" cy="852083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0" name="Nyíl: sávnyíl 59">
            <a:extLst>
              <a:ext uri="{FF2B5EF4-FFF2-40B4-BE49-F238E27FC236}">
                <a16:creationId xmlns:a16="http://schemas.microsoft.com/office/drawing/2014/main" id="{C87DD522-4811-4D92-A999-4EDFDCDD4003}"/>
              </a:ext>
            </a:extLst>
          </p:cNvPr>
          <p:cNvSpPr/>
          <p:nvPr/>
        </p:nvSpPr>
        <p:spPr>
          <a:xfrm rot="422479">
            <a:off x="2271571" y="2849791"/>
            <a:ext cx="609567" cy="852083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9" name="Nyíl: sávnyíl 38">
            <a:extLst>
              <a:ext uri="{FF2B5EF4-FFF2-40B4-BE49-F238E27FC236}">
                <a16:creationId xmlns:a16="http://schemas.microsoft.com/office/drawing/2014/main" id="{67C8E0A1-8ED5-4C1D-970C-D840B4BAC128}"/>
              </a:ext>
            </a:extLst>
          </p:cNvPr>
          <p:cNvSpPr/>
          <p:nvPr/>
        </p:nvSpPr>
        <p:spPr>
          <a:xfrm rot="20809357">
            <a:off x="4090702" y="2705435"/>
            <a:ext cx="609567" cy="852083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F8E0942-81F2-44FD-8823-85CC6CA19261}"/>
              </a:ext>
            </a:extLst>
          </p:cNvPr>
          <p:cNvSpPr txBox="1"/>
          <p:nvPr/>
        </p:nvSpPr>
        <p:spPr>
          <a:xfrm>
            <a:off x="3201204" y="3085986"/>
            <a:ext cx="74892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C946553-386F-4EF4-8A5D-DD90B7907619}"/>
              </a:ext>
            </a:extLst>
          </p:cNvPr>
          <p:cNvSpPr txBox="1"/>
          <p:nvPr/>
        </p:nvSpPr>
        <p:spPr>
          <a:xfrm>
            <a:off x="1313550" y="2789665"/>
            <a:ext cx="74892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F14DC38-007B-424B-B7EC-397699B2F7F3}"/>
              </a:ext>
            </a:extLst>
          </p:cNvPr>
          <p:cNvSpPr txBox="1"/>
          <p:nvPr/>
        </p:nvSpPr>
        <p:spPr>
          <a:xfrm>
            <a:off x="2265747" y="4524422"/>
            <a:ext cx="74892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43BDF9A-5EBE-4846-A43B-99E9D87BCC09}"/>
              </a:ext>
            </a:extLst>
          </p:cNvPr>
          <p:cNvSpPr txBox="1"/>
          <p:nvPr/>
        </p:nvSpPr>
        <p:spPr>
          <a:xfrm>
            <a:off x="4237841" y="4603462"/>
            <a:ext cx="74892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2A49F26-CBF6-4634-9EA8-B9FAD8295570}"/>
              </a:ext>
            </a:extLst>
          </p:cNvPr>
          <p:cNvSpPr txBox="1"/>
          <p:nvPr/>
        </p:nvSpPr>
        <p:spPr>
          <a:xfrm>
            <a:off x="6201098" y="4052777"/>
            <a:ext cx="29527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pic>
        <p:nvPicPr>
          <p:cNvPr id="16" name="mgswarning">
            <a:hlinkClick r:id="" action="ppaction://media"/>
            <a:extLst>
              <a:ext uri="{FF2B5EF4-FFF2-40B4-BE49-F238E27FC236}">
                <a16:creationId xmlns:a16="http://schemas.microsoft.com/office/drawing/2014/main" id="{1295A8F6-32C9-4517-AC5F-9F27D1CE68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2991" y="70993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00185 L -0.00144 0.00185 C -0.00534 0.00139 -0.00925 0.00092 -0.01316 0.00046 C -0.01537 2.96296E-6 -0.02162 -0.00324 -0.02331 -0.00371 C -0.02461 -0.00417 -0.02579 -0.0051 -0.02722 -0.0051 C -0.03125 -0.00602 -0.03555 -0.00602 -0.03972 -0.00648 C -0.04779 -0.00602 -0.05586 -0.00602 -0.06394 -0.0051 C -0.06472 -0.0051 -0.06537 -0.00417 -0.06628 -0.00371 C -0.06823 -0.00278 -0.07253 -0.00093 -0.07253 -0.00093 C -0.07383 0.00046 -0.075 0.00208 -0.07644 0.00324 C -0.07891 0.00532 -0.08191 0.00578 -0.08425 0.00879 C -0.08816 0.01389 -0.08607 0.01227 -0.0905 0.01435 C -0.09584 0.0206 -0.09336 0.01875 -0.09753 0.02129 C -0.10118 0.02777 -0.09883 0.0243 -0.10456 0.03102 L -0.10691 0.03379 C -0.11042 0.04328 -0.10821 0.04097 -0.11237 0.04352 C -0.11433 0.05393 -0.11146 0.04143 -0.1155 0.05046 C -0.11589 0.05139 -0.11576 0.05324 -0.11628 0.05463 C -0.1168 0.05625 -0.11784 0.05717 -0.11862 0.05879 C -0.1198 0.06134 -0.12097 0.06551 -0.12175 0.06852 C -0.12227 0.0706 -0.12266 0.07315 -0.12331 0.07546 C -0.12396 0.07777 -0.12487 0.07986 -0.12566 0.0824 C -0.12592 0.08356 -0.12605 0.08518 -0.12644 0.08657 C -0.12683 0.08796 -0.12761 0.08912 -0.128 0.09074 C -0.12865 0.09328 -0.12865 0.09652 -0.12956 0.09907 C -0.13204 0.10555 -0.13073 0.10162 -0.13269 0.11157 L -0.13347 0.11574 L -0.13425 0.1199 C -0.13529 0.11898 -0.13646 0.11852 -0.13737 0.11713 C -0.13868 0.11458 -0.13946 0.11157 -0.1405 0.10879 L -0.14675 0.09213 C -0.14727 0.09074 -0.14753 0.08889 -0.14831 0.08796 L -0.15066 0.08518 C -0.15092 0.08379 -0.15092 0.08194 -0.15144 0.08102 C -0.15196 0.07963 -0.153 0.07916 -0.15378 0.07824 C -0.15456 0.07685 -0.15547 0.07546 -0.15612 0.07407 C -0.15677 0.07222 -0.15677 0.0699 -0.15769 0.06852 C -0.15847 0.0669 -0.15977 0.0669 -0.16081 0.06574 C -0.16159 0.06458 -0.16224 0.06273 -0.16316 0.06157 C -0.16407 0.05995 -0.16524 0.05902 -0.16628 0.0574 C -0.16693 0.05602 -0.16706 0.0544 -0.16784 0.05324 C -0.16927 0.05046 -0.17162 0.0493 -0.17331 0.04768 C -0.17774 0.04259 -0.17487 0.04444 -0.17878 0.04074 C -0.17969 0.03958 -0.18086 0.03889 -0.18191 0.03796 C -0.18855 0.03078 -0.18412 0.03333 -0.18972 0.03102 C -0.19128 0.02916 -0.19258 0.02639 -0.19441 0.02546 C -0.19519 0.025 -0.19597 0.02453 -0.19675 0.02407 C -0.19753 0.02315 -0.19818 0.02176 -0.19909 0.02129 C -0.2 0.02037 -0.20534 0.01875 -0.20612 0.01852 C -0.20717 0.01805 -0.20821 0.01759 -0.20925 0.01713 C -0.21263 0.01527 -0.21055 0.01574 -0.21472 0.01435 C -0.21615 0.01365 -0.21784 0.01342 -0.21941 0.01296 C -0.22071 0.0125 -0.22201 0.01203 -0.22331 0.01157 C -0.22904 0.01203 -0.23477 0.0118 -0.2405 0.01296 C -0.24558 0.01389 -0.24401 0.01527 -0.24753 0.01852 C -0.24818 0.01898 -0.24909 0.01898 -0.24987 0.0199 C -0.25144 0.02152 -0.253 0.02361 -0.25456 0.02546 L -0.25925 0.03102 L -0.26159 0.03379 L -0.26394 0.03657 C -0.26446 0.03796 -0.26472 0.03935 -0.2655 0.04074 C -0.26615 0.0419 -0.26719 0.04213 -0.26784 0.04352 L -0.27253 0.05602 C -0.27305 0.0574 -0.27331 0.05879 -0.27409 0.06018 L -0.27644 0.06435 C -0.27839 0.07477 -0.27539 0.06227 -0.27956 0.07129 C -0.27995 0.07222 -0.27995 0.07407 -0.28034 0.07546 C -0.28073 0.07685 -0.28151 0.07801 -0.28191 0.07963 C -0.28464 0.09051 -0.28151 0.08565 -0.28581 0.09074 L -0.28894 0.0824 C -0.28946 0.08102 -0.28972 0.07916 -0.2905 0.07824 L -0.29284 0.07546 C -0.29441 0.07129 -0.29414 0.07083 -0.29675 0.06852 C -0.2974 0.06782 -0.29831 0.06782 -0.29909 0.06713 C -0.30066 0.06527 -0.30196 0.0625 -0.30378 0.06157 C -0.30912 0.05833 -0.30248 0.06203 -0.31003 0.05879 C -0.31081 0.05833 -0.31146 0.05764 -0.31237 0.0574 C -0.31459 0.05671 -0.31706 0.05648 -0.31941 0.05602 C -0.32839 0.0574 -0.33151 0.05671 -0.33816 0.06018 C -0.33894 0.06041 -0.33972 0.06088 -0.3405 0.06157 C -0.34128 0.06227 -0.34193 0.06365 -0.34284 0.06435 C -0.34427 0.06551 -0.3461 0.06527 -0.34753 0.06713 C -0.3517 0.07199 -0.34896 0.06898 -0.35612 0.07546 L -0.35925 0.07824 L -0.36237 0.08102 C -0.36654 0.09213 -0.36107 0.0787 -0.36628 0.08796 C -0.36693 0.08912 -0.36719 0.09074 -0.36784 0.09213 C -0.37071 0.09791 -0.37071 0.09583 -0.37253 0.10185 C -0.37357 0.10532 -0.37566 0.11296 -0.37566 0.11296 C -0.37722 0.12731 -0.375 0.11203 -0.37878 0.12685 C -0.37917 0.12847 -0.37917 0.13055 -0.37956 0.1324 C -0.37995 0.13518 -0.3806 0.13773 -0.38112 0.14074 C -0.38295 0.15139 -0.38308 0.15509 -0.38581 0.16713 C -0.38633 0.16944 -0.38698 0.17152 -0.38737 0.17407 C -0.38802 0.17847 -0.38881 0.18796 -0.38881 0.18796 C -0.38868 0.20509 -0.38894 0.22222 -0.38816 0.23935 C -0.38789 0.24352 -0.38633 0.24745 -0.38581 0.25185 C -0.3849 0.25764 -0.38477 0.25926 -0.38347 0.26574 C -0.38269 0.26898 -0.38164 0.27199 -0.38112 0.27546 C -0.37982 0.28171 -0.37943 0.28865 -0.378 0.2949 C -0.37123 0.32268 -0.37969 0.28796 -0.37331 0.31296 C -0.3724 0.31597 -0.37188 0.31944 -0.37097 0.32268 C -0.37006 0.32546 -0.36875 0.32801 -0.36784 0.33102 C -0.36719 0.33264 -0.3668 0.33472 -0.36628 0.33657 C -0.3655 0.33842 -0.36459 0.34004 -0.36394 0.34213 C -0.36329 0.34328 -0.36289 0.3449 -0.36237 0.34629 C -0.36159 0.34768 -0.36081 0.34907 -0.36003 0.35046 C -0.35704 0.35486 -0.3556 0.35671 -0.35222 0.36018 C -0.35066 0.36157 -0.34896 0.36273 -0.34753 0.36435 C -0.34558 0.36597 -0.34388 0.36828 -0.34206 0.3699 C -0.3405 0.37106 -0.33894 0.37176 -0.33737 0.37268 L -0.33034 0.37685 C -0.32878 0.37777 -0.32709 0.37824 -0.32566 0.37963 C -0.31615 0.38796 -0.325 0.38078 -0.30847 0.38935 C -0.29467 0.39629 -0.30131 0.39421 -0.28894 0.39629 C -0.26823 0.39375 -0.2836 0.39652 -0.27331 0.39352 C -0.27175 0.39305 -0.26485 0.39143 -0.26316 0.39074 C -0.25938 0.38889 -0.25795 0.38727 -0.25456 0.38518 C -0.253 0.38402 -0.25144 0.38333 -0.24987 0.3824 C -0.24649 0.37777 -0.24662 0.37777 -0.24284 0.37407 C -0.2418 0.37291 -0.24063 0.37222 -0.23972 0.37129 C -0.23881 0.37037 -0.23816 0.36921 -0.23737 0.36852 C -0.23086 0.36273 -0.23933 0.37222 -0.23269 0.36435 C -0.23568 0.37245 -0.23607 0.37176 -0.23737 0.38102 L -0.23894 0.39213 C -0.23868 0.40926 -0.23868 0.42639 -0.23816 0.44352 C -0.23802 0.44583 -0.23659 0.45486 -0.23581 0.45879 C -0.23529 0.46111 -0.23464 0.46319 -0.23425 0.46574 C -0.2306 0.48472 -0.23659 0.45694 -0.23191 0.47685 C -0.23151 0.47801 -0.23138 0.47963 -0.23112 0.48102 C -0.2293 0.48727 -0.22969 0.4831 -0.22722 0.48935 C -0.22631 0.49143 -0.22579 0.49398 -0.22487 0.49629 C -0.22058 0.50602 -0.22305 0.49791 -0.21862 0.50602 C -0.21784 0.50717 -0.21771 0.50902 -0.21706 0.51018 C -0.21615 0.51134 -0.21485 0.5118 -0.21394 0.51296 C -0.21276 0.51412 -0.21185 0.51597 -0.21081 0.51713 C -0.20951 0.51828 -0.20808 0.51875 -0.20691 0.5199 C -0.20547 0.52106 -0.2043 0.52268 -0.203 0.52407 C -0.20157 0.52523 -0.1987 0.52615 -0.19753 0.52685 C -0.19584 0.52754 -0.19441 0.5287 -0.19284 0.52963 C -0.19128 0.53055 -0.18972 0.53217 -0.18816 0.5324 C -0.17266 0.53402 -0.17969 0.5331 -0.16706 0.53518 C -0.16602 0.53495 -0.14154 0.53356 -0.13659 0.5324 C -0.1349 0.53194 -0.13347 0.53009 -0.13191 0.52963 C -0.13008 0.5287 -0.12826 0.5287 -0.12644 0.52824 C -0.12539 0.52731 -0.12435 0.52615 -0.12331 0.52546 C -0.12123 0.52384 -0.1181 0.52199 -0.11628 0.5199 C -0.11407 0.51713 -0.11198 0.51435 -0.11003 0.51157 C -0.1086 0.50972 -0.10704 0.50833 -0.10612 0.50602 C -0.10365 0.4993 -0.10274 0.49629 -0.09987 0.49074 C -0.09883 0.48865 -0.09779 0.48703 -0.09675 0.48518 C -0.09414 0.47152 -0.09597 0.47916 -0.0905 0.46296 C -0.08972 0.46065 -0.08855 0.45856 -0.08816 0.45602 C -0.08763 0.45324 -0.08724 0.45023 -0.08659 0.44768 C -0.08373 0.43657 -0.08373 0.44375 -0.08112 0.42963 C -0.07917 0.41967 -0.08047 0.42361 -0.078 0.41713 C -0.0767 0.40578 -0.07787 0.41435 -0.07566 0.40324 C -0.075 0.40046 -0.07461 0.39745 -0.07409 0.3949 C -0.07136 0.38264 -0.07344 0.3956 -0.07175 0.38379 C -0.07097 0.38426 -0.06993 0.38426 -0.06941 0.38518 C -0.06719 0.38796 -0.06745 0.39398 -0.06628 0.39768 C -0.06446 0.40277 -0.06081 0.41412 -0.05847 0.4199 C -0.05691 0.42361 -0.0556 0.42754 -0.05378 0.43102 C -0.05274 0.43287 -0.0517 0.43472 -0.05066 0.43657 C -0.04662 0.44282 -0.04037 0.44977 -0.03659 0.45463 C -0.03151 0.46065 -0.03529 0.45764 -0.02878 0.46157 C -0.02774 0.46296 -0.02683 0.46458 -0.02566 0.46574 C -0.02383 0.46713 -0.02188 0.46736 -0.02019 0.46852 C -0.01849 0.46921 -0.01706 0.4706 -0.0155 0.47129 L -0.01159 0.47268 C -0.00052 0.47615 -0.01263 0.47199 -0.003 0.47546 L 0.03684 0.47407 C 0.03854 0.47384 0.03997 0.47315 0.04153 0.47268 C 0.04544 0.47129 0.04778 0.47037 0.05169 0.46852 C 0.05364 0.46759 0.05533 0.4662 0.05716 0.46574 C 0.05924 0.46481 0.06132 0.46481 0.06341 0.46435 C 0.0651 0.46296 0.06888 0.46065 0.07044 0.45879 C 0.07187 0.45694 0.07317 0.45509 0.07434 0.45324 C 0.07526 0.45185 0.07617 0.45046 0.07669 0.44907 C 0.07747 0.44722 0.0776 0.44514 0.07825 0.44352 C 0.0819 0.43379 0.0819 0.43426 0.08528 0.42824 C 0.0858 0.42592 0.08619 0.42338 0.08684 0.42129 C 0.0875 0.41921 0.08854 0.41759 0.08919 0.41574 C 0.08984 0.41435 0.09036 0.41296 0.09075 0.41157 C 0.09609 0.39421 0.09192 0.40578 0.09544 0.39629 C 0.09778 0.38032 0.09466 0.4 0.09778 0.38657 C 0.0983 0.38472 0.0983 0.38264 0.09856 0.38102 C 0.09908 0.37847 0.09974 0.37639 0.10013 0.37407 C 0.10104 0.36921 0.10195 0.36134 0.10247 0.35602 C 0.10338 0.34699 0.10325 0.35 0.10325 0.34352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41" dur="5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mediacall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71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03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39" grpId="0" animBg="1"/>
      <p:bldP spid="39" grpId="1" animBg="1"/>
      <p:bldP spid="9" grpId="0"/>
      <p:bldP spid="9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FOGALMAK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Tour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robot körbeér</a:t>
            </a:r>
          </a:p>
          <a:p>
            <a:pPr marL="324000" lvl="1" indent="0">
              <a:buNone/>
            </a:pPr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Round</a:t>
            </a:r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Két töltés közti </a:t>
            </a:r>
            <a:r>
              <a:rPr lang="hu-HU" sz="32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tourok</a:t>
            </a:r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5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FOGALMAK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Stabil rendszer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Minden </a:t>
            </a:r>
            <a:r>
              <a:rPr lang="hu-HU" sz="32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roundban</a:t>
            </a: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fix sorrend</a:t>
            </a:r>
          </a:p>
          <a:p>
            <a:pPr lvl="1"/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Stabil rendszerben: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Minden </a:t>
            </a:r>
            <a:r>
              <a:rPr lang="hu-HU" sz="32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roundban</a:t>
            </a: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összes szenzor</a:t>
            </a:r>
          </a:p>
          <a:p>
            <a:pPr lvl="1"/>
            <a:r>
              <a:rPr lang="hu-HU" sz="32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Roundok</a:t>
            </a: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megkaphatók egymásból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Tourok száma megegyezik</a:t>
            </a:r>
          </a:p>
          <a:p>
            <a:pPr lvl="1"/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FOGALMAK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∆ :	Akkumulátor üzemidő</a:t>
            </a:r>
          </a:p>
          <a:p>
            <a:r>
              <a:rPr lang="el-GR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ρ</a:t>
            </a:r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	Töltés ideje </a:t>
            </a:r>
          </a:p>
          <a:p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Rendszer biztosan stabilizálódik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Szenzorok száma &gt; </a:t>
            </a:r>
            <a:r>
              <a:rPr lang="el-GR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(2*∆ / ρ) +1</a:t>
            </a:r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2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LIC VS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Szenzorok száma elég nagy</a:t>
            </a:r>
          </a:p>
          <a:p>
            <a:pPr lvl="1"/>
            <a:r>
              <a:rPr lang="hu-HU" sz="3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Megegyezik a lefedésük</a:t>
            </a:r>
          </a:p>
          <a:p>
            <a:pPr marL="324000" lvl="1" indent="0">
              <a:buNone/>
            </a:pPr>
            <a:r>
              <a:rPr lang="hu-HU" sz="3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Coverage(LIC, t’ ) = Coverage(OPTIMAL, t’ )</a:t>
            </a:r>
          </a:p>
          <a:p>
            <a:pPr marL="324000" lvl="1" indent="0">
              <a:buNone/>
            </a:pPr>
            <a:endParaRPr lang="hu-HU" sz="30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hu-HU" sz="3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Megegyezik a vakfoltok hossza</a:t>
            </a:r>
          </a:p>
          <a:p>
            <a:pPr marL="324000" lvl="1" indent="0">
              <a:buNone/>
            </a:pPr>
            <a:r>
              <a:rPr lang="hu-HU" sz="3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Disconnect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(LIC, t’ , x) =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Disconnect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(OPTIMAL, t’ , x)</a:t>
            </a:r>
          </a:p>
        </p:txBody>
      </p:sp>
    </p:spTree>
    <p:extLst>
      <p:ext uri="{BB962C8B-B14F-4D97-AF65-F5344CB8AC3E}">
        <p14:creationId xmlns:p14="http://schemas.microsoft.com/office/powerpoint/2010/main" val="67817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>
                <a:latin typeface="Roboto Slab" pitchFamily="2" charset="0"/>
                <a:ea typeface="Roboto Slab" pitchFamily="2" charset="0"/>
              </a:rPr>
              <a:t>FORRÁSOK</a:t>
            </a:r>
            <a:endParaRPr lang="hu-HU" sz="40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Effective Energy Restoration of Wireless Sensor Networks by a Mobile Robot</a:t>
            </a:r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https://www.jstage.jst.go.jp/article/ijnc/10/2/10_62/_pdf</a:t>
            </a:r>
          </a:p>
          <a:p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C. M.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Angelopoulos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Nikoletseas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T. P.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Raptis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Raptopoulos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F.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Vasilakis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“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Improving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sensor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performance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wireless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energy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”, Int. Journal of Ad Hoc and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Ubiquitous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Computing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20, no. 3, 159-171, 2015. </a:t>
            </a:r>
          </a:p>
          <a:p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Leonardo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Militano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Milan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Erdelj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Antonella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Molinaro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Nathalie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Mitton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Antonio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Iera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Recharging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Replacing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Sensor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Mobile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Robots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Network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Maintenance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Telecommunication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Systems, Springer 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Verlag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hu-HU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Germany</a:t>
            </a:r>
            <a:r>
              <a:rPr lang="hu-HU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 2016. ffhal-01242236f </a:t>
            </a:r>
          </a:p>
          <a:p>
            <a:r>
              <a:rPr lang="en-US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E. Omar, P. </a:t>
            </a:r>
            <a:r>
              <a:rPr lang="en-US" sz="20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Flocchini</a:t>
            </a:r>
            <a:r>
              <a:rPr lang="en-US" sz="20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and N. Santoro, “Energy restoration in a linear sensor network”, Proc. 15th IEEE International Conference on Computer Systems and Applications, 1–8, 2018.</a:t>
            </a:r>
          </a:p>
          <a:p>
            <a:endParaRPr lang="hu-HU" sz="20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hu-HU" sz="34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434-ACDD-4B41-9B65-909AFEF9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Roboto Slab" pitchFamily="2" charset="0"/>
                <a:ea typeface="Roboto Slab" pitchFamily="2" charset="0"/>
              </a:rPr>
              <a:t>Bevezetés</a:t>
            </a:r>
            <a:endParaRPr lang="hu-HU" b="1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Roboto Slab" pitchFamily="2" charset="0"/>
                <a:ea typeface="Roboto Slab" pitchFamily="2" charset="0"/>
              </a:rPr>
              <a:t>A </a:t>
            </a:r>
            <a:r>
              <a:rPr lang="en-US" sz="4000" b="1" dirty="0" err="1">
                <a:latin typeface="Roboto Slab" pitchFamily="2" charset="0"/>
                <a:ea typeface="Roboto Slab" pitchFamily="2" charset="0"/>
              </a:rPr>
              <a:t>Probléma</a:t>
            </a:r>
            <a:endParaRPr lang="hu-HU" sz="4000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Akkumulátoros szenzorok</a:t>
            </a:r>
          </a:p>
          <a:p>
            <a:endParaRPr lang="hu-HU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 tölti fel őket?</a:t>
            </a:r>
          </a:p>
          <a:p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Megoldás: robotok</a:t>
            </a:r>
          </a:p>
        </p:txBody>
      </p:sp>
    </p:spTree>
    <p:extLst>
      <p:ext uri="{BB962C8B-B14F-4D97-AF65-F5344CB8AC3E}">
        <p14:creationId xmlns:p14="http://schemas.microsoft.com/office/powerpoint/2010/main" val="253805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FEJJEL A FALNAK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 mindenről tud</a:t>
            </a:r>
          </a:p>
          <a:p>
            <a:endParaRPr lang="hu-HU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Centralizált</a:t>
            </a:r>
          </a:p>
          <a:p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Drága</a:t>
            </a:r>
          </a:p>
        </p:txBody>
      </p:sp>
    </p:spTree>
    <p:extLst>
      <p:ext uri="{BB962C8B-B14F-4D97-AF65-F5344CB8AC3E}">
        <p14:creationId xmlns:p14="http://schemas.microsoft.com/office/powerpoint/2010/main" val="23897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Decentralizált MÓDSZEREK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Fix sorrend, igénylés nélkül</a:t>
            </a:r>
          </a:p>
          <a:p>
            <a:pPr lvl="1">
              <a:spcAft>
                <a:spcPts val="1200"/>
              </a:spcAft>
            </a:pP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Angelopoulos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Folyamatos robotmozgás</a:t>
            </a:r>
          </a:p>
          <a:p>
            <a:pPr lvl="1">
              <a:spcAft>
                <a:spcPts val="1200"/>
              </a:spcAft>
            </a:pP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Militano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Lineáris szenzorhálózatok</a:t>
            </a:r>
          </a:p>
          <a:p>
            <a:pPr lvl="1"/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Omar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sz="2400" dirty="0" err="1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</a:t>
            </a:r>
            <a:r>
              <a:rPr lang="hu-HU" sz="24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10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434-ACDD-4B41-9B65-909AFEF9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 Slab" pitchFamily="2" charset="0"/>
                <a:ea typeface="Roboto Slab" pitchFamily="2" charset="0"/>
              </a:rPr>
              <a:t>Local Information and Communication	</a:t>
            </a:r>
            <a:endParaRPr lang="hu-HU" b="1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0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ELLENTÉTES KÖRÖK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F26A-237C-4B40-B7FD-66A99DC5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5104"/>
          </a:xfrm>
        </p:spPr>
        <p:txBody>
          <a:bodyPr anchor="t">
            <a:normAutofit/>
          </a:bodyPr>
          <a:lstStyle/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Szenzorok körbe helyezve</a:t>
            </a:r>
          </a:p>
          <a:p>
            <a:pPr lvl="1"/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Mindenki a szomszédokkal kommunikál</a:t>
            </a:r>
          </a:p>
          <a:p>
            <a:pPr lvl="1"/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 haladási iránya fix</a:t>
            </a:r>
          </a:p>
          <a:p>
            <a:endParaRPr lang="hu-HU" sz="320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u-HU" sz="320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Információ ellentétesen megy</a:t>
            </a:r>
          </a:p>
        </p:txBody>
      </p:sp>
    </p:spTree>
    <p:extLst>
      <p:ext uri="{BB962C8B-B14F-4D97-AF65-F5344CB8AC3E}">
        <p14:creationId xmlns:p14="http://schemas.microsoft.com/office/powerpoint/2010/main" val="335153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ELLENTÉTES KÖRÖK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BB1AA2C-8762-4760-AE45-1EBD12E63BFA}"/>
              </a:ext>
            </a:extLst>
          </p:cNvPr>
          <p:cNvSpPr/>
          <p:nvPr/>
        </p:nvSpPr>
        <p:spPr>
          <a:xfrm>
            <a:off x="1475874" y="296778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238C7AFA-129A-486E-8EA6-8E59D6341A8A}"/>
              </a:ext>
            </a:extLst>
          </p:cNvPr>
          <p:cNvSpPr/>
          <p:nvPr/>
        </p:nvSpPr>
        <p:spPr>
          <a:xfrm>
            <a:off x="2423160" y="472038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915DC123-FED5-4352-97EA-D5AA0C9949C3}"/>
              </a:ext>
            </a:extLst>
          </p:cNvPr>
          <p:cNvSpPr/>
          <p:nvPr/>
        </p:nvSpPr>
        <p:spPr>
          <a:xfrm>
            <a:off x="4401954" y="477372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BD541D2-A377-4992-A3F2-9B2E8A166B41}"/>
              </a:ext>
            </a:extLst>
          </p:cNvPr>
          <p:cNvSpPr/>
          <p:nvPr/>
        </p:nvSpPr>
        <p:spPr>
          <a:xfrm>
            <a:off x="6380748" y="44765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801DC9BE-C97B-478C-A5F2-CB76A7A0E9A0}"/>
              </a:ext>
            </a:extLst>
          </p:cNvPr>
          <p:cNvSpPr/>
          <p:nvPr/>
        </p:nvSpPr>
        <p:spPr>
          <a:xfrm>
            <a:off x="8359542" y="470996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DBF74D2C-8287-4FBE-BA91-5413E4E2D3D1}"/>
              </a:ext>
            </a:extLst>
          </p:cNvPr>
          <p:cNvSpPr/>
          <p:nvPr/>
        </p:nvSpPr>
        <p:spPr>
          <a:xfrm>
            <a:off x="3362025" y="32723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F27DE035-8B64-4DA1-B199-AFEDE25A1262}"/>
              </a:ext>
            </a:extLst>
          </p:cNvPr>
          <p:cNvSpPr/>
          <p:nvPr/>
        </p:nvSpPr>
        <p:spPr>
          <a:xfrm>
            <a:off x="5095776" y="27709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C15B22F0-FCCF-4DD5-9799-6BBB43EC7A18}"/>
              </a:ext>
            </a:extLst>
          </p:cNvPr>
          <p:cNvSpPr/>
          <p:nvPr/>
        </p:nvSpPr>
        <p:spPr>
          <a:xfrm>
            <a:off x="7082991" y="30043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A100A85F-C211-4B43-BD5D-016A47CEF76C}"/>
              </a:ext>
            </a:extLst>
          </p:cNvPr>
          <p:cNvSpPr/>
          <p:nvPr/>
        </p:nvSpPr>
        <p:spPr>
          <a:xfrm>
            <a:off x="8721294" y="302080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Ellipszis 49">
            <a:extLst>
              <a:ext uri="{FF2B5EF4-FFF2-40B4-BE49-F238E27FC236}">
                <a16:creationId xmlns:a16="http://schemas.microsoft.com/office/drawing/2014/main" id="{60E4BF30-0737-462B-B6C5-4424F02DA43A}"/>
              </a:ext>
            </a:extLst>
          </p:cNvPr>
          <p:cNvSpPr/>
          <p:nvPr/>
        </p:nvSpPr>
        <p:spPr>
          <a:xfrm>
            <a:off x="10127987" y="43762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2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FE26-0639-46A8-9B50-603A581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Roboto Slab" pitchFamily="2" charset="0"/>
                <a:ea typeface="Roboto Slab" pitchFamily="2" charset="0"/>
              </a:rPr>
              <a:t>ELLENTÉTES KÖRÖK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2E96C98B-8D95-4E50-9E23-199C81C291BE}"/>
              </a:ext>
            </a:extLst>
          </p:cNvPr>
          <p:cNvGrpSpPr/>
          <p:nvPr/>
        </p:nvGrpSpPr>
        <p:grpSpPr>
          <a:xfrm>
            <a:off x="528588" y="2020503"/>
            <a:ext cx="2199372" cy="2199372"/>
            <a:chOff x="528588" y="2020503"/>
            <a:chExt cx="2199372" cy="2199372"/>
          </a:xfrm>
        </p:grpSpPr>
        <p:sp>
          <p:nvSpPr>
            <p:cNvPr id="3" name="Ellipszis 2">
              <a:extLst>
                <a:ext uri="{FF2B5EF4-FFF2-40B4-BE49-F238E27FC236}">
                  <a16:creationId xmlns:a16="http://schemas.microsoft.com/office/drawing/2014/main" id="{02AE5353-7C12-4E85-8512-CF48E6F2BBB2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0BB1AA2C-8762-4760-AE45-1EBD12E63BF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0E993B2-1C16-4BE3-BB8E-FFED57893E2E}"/>
              </a:ext>
            </a:extLst>
          </p:cNvPr>
          <p:cNvGrpSpPr/>
          <p:nvPr/>
        </p:nvGrpSpPr>
        <p:grpSpPr>
          <a:xfrm>
            <a:off x="1475874" y="3773103"/>
            <a:ext cx="2199372" cy="2199372"/>
            <a:chOff x="528588" y="2020503"/>
            <a:chExt cx="2199372" cy="2199372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1D25D3F9-D574-4FFA-8F4B-B8103702299E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238C7AFA-129A-486E-8EA6-8E59D6341A8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1103376-5AB5-4D2A-A218-A793A304AC07}"/>
              </a:ext>
            </a:extLst>
          </p:cNvPr>
          <p:cNvGrpSpPr/>
          <p:nvPr/>
        </p:nvGrpSpPr>
        <p:grpSpPr>
          <a:xfrm>
            <a:off x="3454668" y="3826443"/>
            <a:ext cx="2199372" cy="2199372"/>
            <a:chOff x="528588" y="2020503"/>
            <a:chExt cx="2199372" cy="2199372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C0328B0B-A30E-4D84-98BC-7B33F1571BD6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915DC123-FED5-4352-97EA-D5AA0C9949C3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1CF2BA64-52BD-42C9-91BE-4A7BD9328EA0}"/>
              </a:ext>
            </a:extLst>
          </p:cNvPr>
          <p:cNvGrpSpPr/>
          <p:nvPr/>
        </p:nvGrpSpPr>
        <p:grpSpPr>
          <a:xfrm>
            <a:off x="5433462" y="3529263"/>
            <a:ext cx="2199372" cy="2199372"/>
            <a:chOff x="528588" y="2020503"/>
            <a:chExt cx="2199372" cy="2199372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C2EAC9A-CF47-4FC8-8252-F3507413BBE5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5BD541D2-A377-4992-A3F2-9B2E8A166B41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7DE379B9-0640-4F22-8509-13C80F3E54D9}"/>
              </a:ext>
            </a:extLst>
          </p:cNvPr>
          <p:cNvGrpSpPr/>
          <p:nvPr/>
        </p:nvGrpSpPr>
        <p:grpSpPr>
          <a:xfrm>
            <a:off x="7412256" y="3762675"/>
            <a:ext cx="2199372" cy="2199372"/>
            <a:chOff x="528588" y="2020503"/>
            <a:chExt cx="2199372" cy="2199372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B68DF7F-5E64-4C21-BD1E-0E189E282224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801DC9BE-C97B-478C-A5F2-CB76A7A0E9A0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12BEE5AF-C6DF-45A6-90A2-64F14E7AD6EA}"/>
              </a:ext>
            </a:extLst>
          </p:cNvPr>
          <p:cNvGrpSpPr/>
          <p:nvPr/>
        </p:nvGrpSpPr>
        <p:grpSpPr>
          <a:xfrm>
            <a:off x="2414739" y="2325050"/>
            <a:ext cx="2199372" cy="2199372"/>
            <a:chOff x="528588" y="2020503"/>
            <a:chExt cx="2199372" cy="2199372"/>
          </a:xfrm>
        </p:grpSpPr>
        <p:sp>
          <p:nvSpPr>
            <p:cNvPr id="37" name="Ellipszis 36">
              <a:extLst>
                <a:ext uri="{FF2B5EF4-FFF2-40B4-BE49-F238E27FC236}">
                  <a16:creationId xmlns:a16="http://schemas.microsoft.com/office/drawing/2014/main" id="{2CB6B804-1191-42E3-A7DA-29A9F1E4D171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Ellipszis 37">
              <a:extLst>
                <a:ext uri="{FF2B5EF4-FFF2-40B4-BE49-F238E27FC236}">
                  <a16:creationId xmlns:a16="http://schemas.microsoft.com/office/drawing/2014/main" id="{DBF74D2C-8287-4FBE-BA91-5413E4E2D3D1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952A37C-E1C9-4A91-8CEA-18DD58A02B40}"/>
              </a:ext>
            </a:extLst>
          </p:cNvPr>
          <p:cNvGrpSpPr/>
          <p:nvPr/>
        </p:nvGrpSpPr>
        <p:grpSpPr>
          <a:xfrm>
            <a:off x="4148490" y="1823661"/>
            <a:ext cx="2199372" cy="2199372"/>
            <a:chOff x="528588" y="2020503"/>
            <a:chExt cx="2199372" cy="2199372"/>
          </a:xfrm>
        </p:grpSpPr>
        <p:sp>
          <p:nvSpPr>
            <p:cNvPr id="40" name="Ellipszis 39">
              <a:extLst>
                <a:ext uri="{FF2B5EF4-FFF2-40B4-BE49-F238E27FC236}">
                  <a16:creationId xmlns:a16="http://schemas.microsoft.com/office/drawing/2014/main" id="{AD750F87-7343-4A3E-A28E-B69DAEE24E4C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Ellipszis 40">
              <a:extLst>
                <a:ext uri="{FF2B5EF4-FFF2-40B4-BE49-F238E27FC236}">
                  <a16:creationId xmlns:a16="http://schemas.microsoft.com/office/drawing/2014/main" id="{F27DE035-8B64-4DA1-B199-AFEDE25A1262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ACB08682-9A62-4C0D-8190-F89E0FCA1045}"/>
              </a:ext>
            </a:extLst>
          </p:cNvPr>
          <p:cNvGrpSpPr/>
          <p:nvPr/>
        </p:nvGrpSpPr>
        <p:grpSpPr>
          <a:xfrm>
            <a:off x="6135705" y="2057073"/>
            <a:ext cx="2199372" cy="2199372"/>
            <a:chOff x="528588" y="2020503"/>
            <a:chExt cx="2199372" cy="2199372"/>
          </a:xfrm>
        </p:grpSpPr>
        <p:sp>
          <p:nvSpPr>
            <p:cNvPr id="43" name="Ellipszis 42">
              <a:extLst>
                <a:ext uri="{FF2B5EF4-FFF2-40B4-BE49-F238E27FC236}">
                  <a16:creationId xmlns:a16="http://schemas.microsoft.com/office/drawing/2014/main" id="{00513759-E992-46DC-97FD-281E673A67A0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Ellipszis 43">
              <a:extLst>
                <a:ext uri="{FF2B5EF4-FFF2-40B4-BE49-F238E27FC236}">
                  <a16:creationId xmlns:a16="http://schemas.microsoft.com/office/drawing/2014/main" id="{C15B22F0-FCCF-4DD5-9799-6BBB43EC7A18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AE10B69E-90EA-40F7-A246-FD283B675107}"/>
              </a:ext>
            </a:extLst>
          </p:cNvPr>
          <p:cNvGrpSpPr/>
          <p:nvPr/>
        </p:nvGrpSpPr>
        <p:grpSpPr>
          <a:xfrm>
            <a:off x="7774008" y="2073516"/>
            <a:ext cx="2199372" cy="2199372"/>
            <a:chOff x="528588" y="2020503"/>
            <a:chExt cx="2199372" cy="2199372"/>
          </a:xfrm>
        </p:grpSpPr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3CAEBB28-E7AC-44C0-B0C4-461E2873577C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Ellipszis 46">
              <a:extLst>
                <a:ext uri="{FF2B5EF4-FFF2-40B4-BE49-F238E27FC236}">
                  <a16:creationId xmlns:a16="http://schemas.microsoft.com/office/drawing/2014/main" id="{A100A85F-C211-4B43-BD5D-016A47CEF76C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D23E4040-0F34-4B25-A7AA-E930F6065EDB}"/>
              </a:ext>
            </a:extLst>
          </p:cNvPr>
          <p:cNvGrpSpPr/>
          <p:nvPr/>
        </p:nvGrpSpPr>
        <p:grpSpPr>
          <a:xfrm>
            <a:off x="9180701" y="3429000"/>
            <a:ext cx="2199372" cy="2199372"/>
            <a:chOff x="528588" y="2020503"/>
            <a:chExt cx="2199372" cy="2199372"/>
          </a:xfrm>
        </p:grpSpPr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00F3DF7-9C23-4887-9372-198062E48971}"/>
                </a:ext>
              </a:extLst>
            </p:cNvPr>
            <p:cNvSpPr/>
            <p:nvPr/>
          </p:nvSpPr>
          <p:spPr>
            <a:xfrm>
              <a:off x="528588" y="2020503"/>
              <a:ext cx="2199372" cy="2199372"/>
            </a:xfrm>
            <a:prstGeom prst="ellipse">
              <a:avLst/>
            </a:prstGeom>
            <a:solidFill>
              <a:srgbClr val="CA3E8E">
                <a:alpha val="12157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60E4BF30-0737-462B-B6C5-4424F02DA43A}"/>
                </a:ext>
              </a:extLst>
            </p:cNvPr>
            <p:cNvSpPr/>
            <p:nvPr/>
          </p:nvSpPr>
          <p:spPr>
            <a:xfrm>
              <a:off x="1475874" y="29677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554827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290</TotalTime>
  <Words>988</Words>
  <Application>Microsoft Office PowerPoint</Application>
  <PresentationFormat>Szélesvásznú</PresentationFormat>
  <Paragraphs>140</Paragraphs>
  <Slides>18</Slides>
  <Notes>15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Roboto</vt:lpstr>
      <vt:lpstr>Roboto Slab</vt:lpstr>
      <vt:lpstr>Wingdings 2</vt:lpstr>
      <vt:lpstr>Dividend</vt:lpstr>
      <vt:lpstr>Vezeték nélküli szenzorok hálózatának hatékony feltöltése mobil robottal</vt:lpstr>
      <vt:lpstr>Bevezetés</vt:lpstr>
      <vt:lpstr>A Probléma</vt:lpstr>
      <vt:lpstr>FEJJEL A FALNAK</vt:lpstr>
      <vt:lpstr>Decentralizált MÓDSZEREK</vt:lpstr>
      <vt:lpstr>Local Information and Communication </vt:lpstr>
      <vt:lpstr>ELLENTÉTES KÖRÖK</vt:lpstr>
      <vt:lpstr>ELLENTÉTES KÖRÖK</vt:lpstr>
      <vt:lpstr>ELLENTÉTES KÖRÖK</vt:lpstr>
      <vt:lpstr>ELLENTÉTES KÖRÖK</vt:lpstr>
      <vt:lpstr>IGÉNYES SZENZOROK</vt:lpstr>
      <vt:lpstr>Robot inas</vt:lpstr>
      <vt:lpstr>ELLENTÉTES KÖRÖK</vt:lpstr>
      <vt:lpstr>FOGALMAK</vt:lpstr>
      <vt:lpstr>FOGALMAK</vt:lpstr>
      <vt:lpstr>FOGALMAK</vt:lpstr>
      <vt:lpstr>LIC VS OPTIMAL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 nélküli szenzorok hálózatának hatékony feltöltése mobilis robottal</dc:title>
  <dc:creator>Benjámin Dorogi</dc:creator>
  <cp:lastModifiedBy>Gerely Viktor</cp:lastModifiedBy>
  <cp:revision>30</cp:revision>
  <dcterms:created xsi:type="dcterms:W3CDTF">2020-10-11T11:46:03Z</dcterms:created>
  <dcterms:modified xsi:type="dcterms:W3CDTF">2020-10-12T17:28:59Z</dcterms:modified>
</cp:coreProperties>
</file>