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1"/>
  </p:notesMasterIdLst>
  <p:sldIdLst>
    <p:sldId id="256" r:id="rId3"/>
    <p:sldId id="262" r:id="rId4"/>
    <p:sldId id="257" r:id="rId5"/>
    <p:sldId id="266" r:id="rId6"/>
    <p:sldId id="267" r:id="rId7"/>
    <p:sldId id="263" r:id="rId8"/>
    <p:sldId id="268" r:id="rId9"/>
    <p:sldId id="269" r:id="rId10"/>
    <p:sldId id="270" r:id="rId11"/>
    <p:sldId id="271" r:id="rId12"/>
    <p:sldId id="272" r:id="rId13"/>
    <p:sldId id="273" r:id="rId14"/>
    <p:sldId id="274" r:id="rId15"/>
    <p:sldId id="279" r:id="rId16"/>
    <p:sldId id="275" r:id="rId17"/>
    <p:sldId id="277"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нүүр" id="{E75E278A-FF0E-49A4-B170-79828D63BBAD}">
          <p14:sldIdLst>
            <p14:sldId id="256"/>
          </p14:sldIdLst>
        </p14:section>
        <p14:section name="бүлэг-1" id="{B9B51309-D148-4332-87C2-07BE32FBCA3B}">
          <p14:sldIdLst>
            <p14:sldId id="262"/>
            <p14:sldId id="257"/>
            <p14:sldId id="266"/>
            <p14:sldId id="267"/>
          </p14:sldIdLst>
        </p14:section>
        <p14:section name="бүлэг-2" id="{2CC34DB2-6590-42C0-AD4B-A04C6060184E}">
          <p14:sldIdLst>
            <p14:sldId id="263"/>
            <p14:sldId id="268"/>
            <p14:sldId id="269"/>
            <p14:sldId id="270"/>
            <p14:sldId id="271"/>
            <p14:sldId id="272"/>
          </p14:sldIdLst>
        </p14:section>
        <p14:section name="бүлэг-3" id="{27414170-07F7-4201-A1FE-717BBABCBBF6}">
          <p14:sldIdLst>
            <p14:sldId id="273"/>
            <p14:sldId id="274"/>
            <p14:sldId id="279"/>
            <p14:sldId id="275"/>
            <p14:sldId id="277"/>
          </p14:sldIdLst>
        </p14:section>
        <p14:section name="дүгнэлт" id="{F6F803AD-8309-4D19-A108-AEDA1752667B}">
          <p14:sldIdLst>
            <p14:sldId id="280"/>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3" autoAdjust="0"/>
    <p:restoredTop sz="94280" autoAdjust="0"/>
  </p:normalViewPr>
  <p:slideViewPr>
    <p:cSldViewPr snapToGrid="0">
      <p:cViewPr varScale="1">
        <p:scale>
          <a:sx n="74" d="100"/>
          <a:sy n="74"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8511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87410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51312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298070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67611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22568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5/29/2018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654" y="309479"/>
            <a:ext cx="10515600" cy="2387600"/>
          </a:xfrm>
        </p:spPr>
        <p:txBody>
          <a:bodyPr/>
          <a:lstStyle/>
          <a:p>
            <a:pPr algn="ctr"/>
            <a:r>
              <a:rPr lang="mn-MN" dirty="0" smtClean="0"/>
              <a:t>Хичээлийн хуудас</a:t>
            </a:r>
            <a:endParaRPr lang="en-US" dirty="0"/>
          </a:p>
        </p:txBody>
      </p:sp>
      <p:sp>
        <p:nvSpPr>
          <p:cNvPr id="3" name="Subtitle 2"/>
          <p:cNvSpPr>
            <a:spLocks noGrp="1"/>
          </p:cNvSpPr>
          <p:nvPr>
            <p:ph type="subTitle" idx="1"/>
          </p:nvPr>
        </p:nvSpPr>
        <p:spPr>
          <a:xfrm>
            <a:off x="4493655" y="5123489"/>
            <a:ext cx="6705599" cy="1084130"/>
          </a:xfrm>
        </p:spPr>
        <p:txBody>
          <a:bodyPr>
            <a:normAutofit fontScale="77500" lnSpcReduction="20000"/>
          </a:bodyPr>
          <a:lstStyle/>
          <a:p>
            <a:pPr algn="r"/>
            <a:r>
              <a:rPr lang="mn-MN" dirty="0" smtClean="0"/>
              <a:t>Удирдагч багш: Т.Золбоо</a:t>
            </a:r>
          </a:p>
          <a:p>
            <a:pPr algn="r"/>
            <a:r>
              <a:rPr lang="mn-MN" dirty="0" smtClean="0"/>
              <a:t>Гүйцэтгэсэн: Ц.Сарангоо</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1706779"/>
            <a:ext cx="4508715" cy="2187227"/>
          </a:xfrm>
        </p:spPr>
        <p:txBody>
          <a:bodyPr/>
          <a:lstStyle/>
          <a:p>
            <a:pPr algn="ctr"/>
            <a:r>
              <a:rPr lang="mn-MN" dirty="0"/>
              <a:t>Функциональ шаардлага</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mn-MN" dirty="0"/>
              <a:t>Админ</a:t>
            </a:r>
            <a:r>
              <a:rPr lang="mn-MN" dirty="0" smtClean="0"/>
              <a:t>:</a:t>
            </a:r>
          </a:p>
          <a:p>
            <a:pPr marL="342900" indent="-342900">
              <a:buFont typeface="Arial" panose="020B0604020202020204" pitchFamily="34" charset="0"/>
              <a:buChar char="•"/>
            </a:pPr>
            <a:r>
              <a:rPr lang="mn-MN" dirty="0" smtClean="0"/>
              <a:t>Оюутан бүртгэх</a:t>
            </a:r>
          </a:p>
          <a:p>
            <a:pPr marL="342900" indent="-342900">
              <a:buFont typeface="Arial" panose="020B0604020202020204" pitchFamily="34" charset="0"/>
              <a:buChar char="•"/>
            </a:pPr>
            <a:r>
              <a:rPr lang="mn-MN" dirty="0" smtClean="0"/>
              <a:t>Багш бүртгэх</a:t>
            </a:r>
          </a:p>
          <a:p>
            <a:pPr marL="342900" indent="-342900">
              <a:buFont typeface="Arial" panose="020B0604020202020204" pitchFamily="34" charset="0"/>
              <a:buChar char="•"/>
            </a:pPr>
            <a:r>
              <a:rPr lang="mn-MN" dirty="0" smtClean="0"/>
              <a:t>СА-ы ажилтан бүртгэх</a:t>
            </a:r>
          </a:p>
          <a:p>
            <a:pPr marL="342900" indent="-342900">
              <a:buFont typeface="Arial" panose="020B0604020202020204" pitchFamily="34" charset="0"/>
              <a:buChar char="•"/>
            </a:pPr>
            <a:r>
              <a:rPr lang="mn-MN" dirty="0" smtClean="0"/>
              <a:t>Тайлан гаргах</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513997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1706779"/>
            <a:ext cx="4508715" cy="2187227"/>
          </a:xfrm>
        </p:spPr>
        <p:txBody>
          <a:bodyPr/>
          <a:lstStyle/>
          <a:p>
            <a:pPr algn="ctr"/>
            <a:r>
              <a:rPr lang="mn-MN" dirty="0" smtClean="0"/>
              <a:t>Функциональ бус </a:t>
            </a:r>
            <a:r>
              <a:rPr lang="mn-MN" dirty="0"/>
              <a:t>шаардлага</a:t>
            </a:r>
            <a:endParaRPr lang="en-US" dirty="0"/>
          </a:p>
        </p:txBody>
      </p:sp>
      <p:sp>
        <p:nvSpPr>
          <p:cNvPr id="3" name="Text Placeholder 2"/>
          <p:cNvSpPr>
            <a:spLocks noGrp="1"/>
          </p:cNvSpPr>
          <p:nvPr>
            <p:ph type="body" idx="1"/>
          </p:nvPr>
        </p:nvSpPr>
        <p:spPr>
          <a:xfrm>
            <a:off x="5640946" y="2170420"/>
            <a:ext cx="6551054" cy="3148555"/>
          </a:xfrm>
        </p:spPr>
        <p:txBody>
          <a:bodyPr>
            <a:noAutofit/>
          </a:bodyPr>
          <a:lstStyle/>
          <a:p>
            <a:pPr marL="342900" indent="-342900">
              <a:buFont typeface="Arial" panose="020B0604020202020204" pitchFamily="34" charset="0"/>
              <a:buChar char="•"/>
            </a:pPr>
            <a:r>
              <a:rPr lang="mn-MN" dirty="0"/>
              <a:t>Интерфейс энгийн бөгөөд хэрэглэхэд ойлгомжтой </a:t>
            </a:r>
            <a:r>
              <a:rPr lang="mn-MN" dirty="0" smtClean="0"/>
              <a:t>байх.</a:t>
            </a:r>
          </a:p>
          <a:p>
            <a:pPr marL="342900" indent="-342900">
              <a:buFont typeface="Arial" panose="020B0604020202020204" pitchFamily="34" charset="0"/>
              <a:buChar char="•"/>
            </a:pPr>
            <a:r>
              <a:rPr lang="mn-MN" dirty="0"/>
              <a:t>Бүх төрлийн төхөөрөмжөөс үзэхэд тохиромжтой хэлбэрээр харагддаг байх буюу загвар нь </a:t>
            </a:r>
            <a:r>
              <a:rPr lang="mn-MN" dirty="0" smtClean="0"/>
              <a:t>респонсив</a:t>
            </a:r>
            <a:r>
              <a:rPr lang="en-US" dirty="0" smtClean="0"/>
              <a:t> </a:t>
            </a:r>
            <a:r>
              <a:rPr lang="mn-MN" dirty="0" smtClean="0"/>
              <a:t>байх.</a:t>
            </a:r>
          </a:p>
          <a:p>
            <a:pPr marL="342900" indent="-342900">
              <a:buFont typeface="Arial" panose="020B0604020202020204" pitchFamily="34" charset="0"/>
              <a:buChar char="•"/>
            </a:pPr>
            <a:endParaRPr lang="mn-MN" dirty="0" smtClean="0"/>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4274861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n-MN" dirty="0"/>
              <a:t>Юзкейс диаграм</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27" y="1350535"/>
            <a:ext cx="7058025" cy="5264374"/>
          </a:xfrm>
          <a:prstGeom prst="rect">
            <a:avLst/>
          </a:prstGeom>
        </p:spPr>
      </p:pic>
    </p:spTree>
    <p:extLst>
      <p:ext uri="{BB962C8B-B14F-4D97-AF65-F5344CB8AC3E}">
        <p14:creationId xmlns:p14="http://schemas.microsoft.com/office/powerpoint/2010/main" val="2572419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n-MN" dirty="0"/>
              <a:t>Үйл ажиллагааны диаграм</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8860" y="1228437"/>
            <a:ext cx="10985679" cy="5629563"/>
          </a:xfrm>
        </p:spPr>
      </p:pic>
    </p:spTree>
    <p:extLst>
      <p:ext uri="{BB962C8B-B14F-4D97-AF65-F5344CB8AC3E}">
        <p14:creationId xmlns:p14="http://schemas.microsoft.com/office/powerpoint/2010/main" val="4224057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n-MN" dirty="0"/>
              <a:t>Д</a:t>
            </a:r>
            <a:r>
              <a:rPr lang="mn-MN" dirty="0" smtClean="0"/>
              <a:t>арааллын </a:t>
            </a:r>
            <a:r>
              <a:rPr lang="mn-MN" dirty="0"/>
              <a:t>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434" y="1208868"/>
            <a:ext cx="10868696" cy="6214056"/>
          </a:xfrm>
        </p:spPr>
      </p:pic>
    </p:spTree>
    <p:extLst>
      <p:ext uri="{BB962C8B-B14F-4D97-AF65-F5344CB8AC3E}">
        <p14:creationId xmlns:p14="http://schemas.microsoft.com/office/powerpoint/2010/main" val="1946973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n-MN" dirty="0"/>
              <a:t>Д</a:t>
            </a:r>
            <a:r>
              <a:rPr lang="mn-MN" dirty="0" smtClean="0"/>
              <a:t>арааллын </a:t>
            </a:r>
            <a:r>
              <a:rPr lang="mn-MN" dirty="0"/>
              <a:t>диаграм</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5003" y="1318589"/>
            <a:ext cx="10766737" cy="5223878"/>
          </a:xfrm>
        </p:spPr>
      </p:pic>
    </p:spTree>
    <p:extLst>
      <p:ext uri="{BB962C8B-B14F-4D97-AF65-F5344CB8AC3E}">
        <p14:creationId xmlns:p14="http://schemas.microsoft.com/office/powerpoint/2010/main" val="2242499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ӨЕС</a:t>
            </a:r>
            <a:r>
              <a:rPr lang="mn-MN" dirty="0" smtClean="0"/>
              <a:t>:</a:t>
            </a:r>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112134" y="614219"/>
            <a:ext cx="9517489" cy="5747944"/>
          </a:xfrm>
        </p:spPr>
      </p:pic>
    </p:spTree>
    <p:extLst>
      <p:ext uri="{BB962C8B-B14F-4D97-AF65-F5344CB8AC3E}">
        <p14:creationId xmlns:p14="http://schemas.microsoft.com/office/powerpoint/2010/main" val="215669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909"/>
            <a:ext cx="10744200" cy="888643"/>
          </a:xfrm>
        </p:spPr>
        <p:txBody>
          <a:bodyPr/>
          <a:lstStyle/>
          <a:p>
            <a:pPr algn="ctr"/>
            <a:r>
              <a:rPr lang="mn-MN" dirty="0" smtClean="0"/>
              <a:t>Дүгнэлт</a:t>
            </a:r>
            <a:endParaRPr lang="en-US" dirty="0"/>
          </a:p>
        </p:txBody>
      </p:sp>
      <p:sp>
        <p:nvSpPr>
          <p:cNvPr id="3" name="TextBox 2"/>
          <p:cNvSpPr txBox="1"/>
          <p:nvPr/>
        </p:nvSpPr>
        <p:spPr>
          <a:xfrm>
            <a:off x="399244" y="1405993"/>
            <a:ext cx="11449319" cy="4031873"/>
          </a:xfrm>
          <a:prstGeom prst="rect">
            <a:avLst/>
          </a:prstGeom>
          <a:noFill/>
        </p:spPr>
        <p:txBody>
          <a:bodyPr wrap="square" rtlCol="0">
            <a:spAutoFit/>
          </a:bodyPr>
          <a:lstStyle/>
          <a:p>
            <a:pPr algn="just"/>
            <a:r>
              <a:rPr lang="mn-MN" sz="3200" dirty="0">
                <a:solidFill>
                  <a:schemeClr val="bg1">
                    <a:lumMod val="50000"/>
                  </a:schemeClr>
                </a:solidFill>
              </a:rPr>
              <a:t>Мэдээллийн технологи хөгжиж байгаа энэ үед сургуульд хичээлийн веб хуудас үүсгэх нь суралцах зөв арга хэлбэр болж байна. Энэхүү вебийг хийхэд дараах ажлуудыг хийж гүйцэтгэлээ:</a:t>
            </a:r>
          </a:p>
          <a:p>
            <a:pPr marL="457200" indent="-457200" algn="just">
              <a:buFont typeface="Arial" panose="020B0604020202020204" pitchFamily="34" charset="0"/>
              <a:buChar char="•"/>
            </a:pPr>
            <a:r>
              <a:rPr lang="mn-MN" sz="3200" dirty="0">
                <a:solidFill>
                  <a:schemeClr val="bg1">
                    <a:lumMod val="50000"/>
                  </a:schemeClr>
                </a:solidFill>
              </a:rPr>
              <a:t>Тухайн вебийн талаар судалгаа хийсэн. Өгөгдлийн сан болон вебийн дотоод үйл ажиллагааг дүрслэн гаргасан.</a:t>
            </a:r>
          </a:p>
          <a:p>
            <a:pPr marL="457200" indent="-457200" algn="just">
              <a:buFont typeface="Arial" panose="020B0604020202020204" pitchFamily="34" charset="0"/>
              <a:buChar char="•"/>
            </a:pPr>
            <a:r>
              <a:rPr lang="mn-MN" sz="3200" dirty="0">
                <a:solidFill>
                  <a:schemeClr val="bg1">
                    <a:lumMod val="50000"/>
                  </a:schemeClr>
                </a:solidFill>
              </a:rPr>
              <a:t>Код бичих орчиноо бэлдэх, судалгаа шинжилгээ хийсэн.</a:t>
            </a:r>
          </a:p>
          <a:p>
            <a:endParaRPr lang="en-US" sz="3200" dirty="0">
              <a:solidFill>
                <a:schemeClr val="bg1">
                  <a:lumMod val="50000"/>
                </a:schemeClr>
              </a:solidFill>
            </a:endParaRPr>
          </a:p>
        </p:txBody>
      </p:sp>
    </p:spTree>
    <p:extLst>
      <p:ext uri="{BB962C8B-B14F-4D97-AF65-F5344CB8AC3E}">
        <p14:creationId xmlns:p14="http://schemas.microsoft.com/office/powerpoint/2010/main" val="661211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mn-MN" sz="4000" dirty="0" smtClean="0"/>
              <a:t>Анхаарал </a:t>
            </a:r>
            <a:r>
              <a:rPr lang="mn-MN" sz="4000" dirty="0" smtClean="0"/>
              <a:t>хандуулсан та бүхэнд </a:t>
            </a:r>
            <a:r>
              <a:rPr lang="mn-MN" sz="4000" dirty="0" smtClean="0"/>
              <a:t>баярлалаа</a:t>
            </a:r>
            <a:endParaRPr lang="en-US" sz="4000" dirty="0"/>
          </a:p>
        </p:txBody>
      </p:sp>
    </p:spTree>
    <p:extLst>
      <p:ext uri="{BB962C8B-B14F-4D97-AF65-F5344CB8AC3E}">
        <p14:creationId xmlns:p14="http://schemas.microsoft.com/office/powerpoint/2010/main" val="165316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38636"/>
            <a:ext cx="10749367" cy="1208868"/>
          </a:xfrm>
        </p:spPr>
        <p:txBody>
          <a:bodyPr/>
          <a:lstStyle/>
          <a:p>
            <a:pPr algn="ctr"/>
            <a:r>
              <a:rPr lang="mn-MN" dirty="0" smtClean="0"/>
              <a:t>Зорилго</a:t>
            </a:r>
            <a:endParaRPr lang="en-US" dirty="0"/>
          </a:p>
        </p:txBody>
      </p:sp>
      <p:sp>
        <p:nvSpPr>
          <p:cNvPr id="3" name="Content Placeholder 2"/>
          <p:cNvSpPr>
            <a:spLocks noGrp="1"/>
          </p:cNvSpPr>
          <p:nvPr>
            <p:ph idx="1"/>
          </p:nvPr>
        </p:nvSpPr>
        <p:spPr>
          <a:xfrm>
            <a:off x="838200" y="1825624"/>
            <a:ext cx="10276268" cy="4447761"/>
          </a:xfrm>
        </p:spPr>
        <p:txBody>
          <a:bodyPr>
            <a:normAutofit/>
          </a:bodyPr>
          <a:lstStyle/>
          <a:p>
            <a:pPr algn="just"/>
            <a:r>
              <a:rPr lang="mn-MN" sz="3600" dirty="0"/>
              <a:t>Их сургуулийн оюутан, багш, сургалтын албаны ажилтанд зориулсан хичээлийн хуудас үүсгэж ажиллах, суралцах боломжийг хөнгөвчилнө.</a:t>
            </a:r>
            <a:endParaRPr lang="en-US" sz="3600"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n-MN" dirty="0" smtClean="0"/>
              <a:t>Зорилт</a:t>
            </a:r>
            <a:endParaRPr lang="en-US" dirty="0"/>
          </a:p>
        </p:txBody>
      </p:sp>
      <p:sp>
        <p:nvSpPr>
          <p:cNvPr id="3" name="Content Placeholder 2"/>
          <p:cNvSpPr>
            <a:spLocks noGrp="1"/>
          </p:cNvSpPr>
          <p:nvPr>
            <p:ph idx="1"/>
          </p:nvPr>
        </p:nvSpPr>
        <p:spPr>
          <a:xfrm>
            <a:off x="838200" y="1825625"/>
            <a:ext cx="10289146" cy="4433752"/>
          </a:xfrm>
        </p:spPr>
        <p:txBody>
          <a:bodyPr>
            <a:normAutofit/>
          </a:bodyPr>
          <a:lstStyle/>
          <a:p>
            <a:pPr marL="285750" indent="-285750">
              <a:buFont typeface="Arial" panose="020B0604020202020204" pitchFamily="34" charset="0"/>
              <a:buChar char="•"/>
            </a:pPr>
            <a:r>
              <a:rPr lang="mn-MN" sz="3600" dirty="0"/>
              <a:t>Сэдвийн хүрээнд судалгаа </a:t>
            </a:r>
            <a:r>
              <a:rPr lang="mn-MN" sz="3600" dirty="0" smtClean="0"/>
              <a:t>хийх</a:t>
            </a:r>
            <a:endParaRPr lang="en-US" sz="3600" dirty="0" smtClean="0"/>
          </a:p>
          <a:p>
            <a:pPr marL="285750" indent="-285750">
              <a:buFont typeface="Arial" panose="020B0604020202020204" pitchFamily="34" charset="0"/>
              <a:buChar char="•"/>
            </a:pPr>
            <a:r>
              <a:rPr lang="mn-MN" sz="3600" dirty="0"/>
              <a:t>Хийгдэх үйлдэлд шаардлага тодорхойлох</a:t>
            </a:r>
            <a:endParaRPr lang="en-US" sz="36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t>Ижил төстэй монгол систем</a:t>
            </a:r>
            <a:endParaRPr lang="en-US"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1672666"/>
            <a:ext cx="5018468" cy="4657256"/>
          </a:xfrm>
        </p:spPr>
      </p:pic>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62163" y="1672666"/>
            <a:ext cx="5396247" cy="4657256"/>
          </a:xfrm>
        </p:spPr>
      </p:pic>
    </p:spTree>
    <p:extLst>
      <p:ext uri="{BB962C8B-B14F-4D97-AF65-F5344CB8AC3E}">
        <p14:creationId xmlns:p14="http://schemas.microsoft.com/office/powerpoint/2010/main" val="28658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Ижил төстэй гадаад систем</a:t>
            </a:r>
            <a:endParaRPr lang="en-US" dirty="0"/>
          </a:p>
        </p:txBody>
      </p:sp>
      <p:sp>
        <p:nvSpPr>
          <p:cNvPr id="3" name="Content Placeholder 2"/>
          <p:cNvSpPr>
            <a:spLocks noGrp="1"/>
          </p:cNvSpPr>
          <p:nvPr>
            <p:ph sz="half" idx="1"/>
          </p:nvPr>
        </p:nvSpPr>
        <p:spPr>
          <a:xfrm>
            <a:off x="722290" y="1310469"/>
            <a:ext cx="4042893" cy="4351338"/>
          </a:xfrm>
        </p:spPr>
        <p:txBody>
          <a:bodyPr>
            <a:noAutofit/>
          </a:bodyPr>
          <a:lstStyle/>
          <a:p>
            <a:pPr marL="0" indent="0" algn="just">
              <a:buNone/>
            </a:pPr>
            <a:r>
              <a:rPr lang="mn-MN" sz="1800" dirty="0"/>
              <a:t>Алисоны тухай</a:t>
            </a:r>
          </a:p>
          <a:p>
            <a:pPr marL="0" indent="0" algn="just">
              <a:buNone/>
            </a:pPr>
            <a:r>
              <a:rPr lang="mn-MN" sz="1800" dirty="0"/>
              <a:t>Алисон нь Дипломын болон Сертификатын түвшинд үнэгүй онлайн курс бэлтгэдэг. Алисон бол хамгийн анхны онлайн үнэгүй сургалтын платформ бөгөөд түүнийг өргөтгөх тогтвортой бие даасан санхүүжилтийн загварыг боловсруулж, ашиглаж байна. Газарзүйн байрлал, эдийн засгийн статус зэрэг бэрхшээлүүдийг үл харгалзан үнэ төлбөргүй боловсрол олгох зорилготойгоор Алисон 1000 үнэгүй онлайн курс, долоо хоног бүр шинэ шинэ саналуудыг оруулдаг. Одоогийн байдлаар тус платформ нь 12 сая гаруй бүртгэгдсэн суралцагч, 1.5 сая төгсөгчидтэй, 175 гаруй мянган хүн үнэгүй сургалтанд хамрагдаж байна.</a:t>
            </a:r>
            <a:endParaRPr lang="en-US" sz="180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499279" y="1661376"/>
            <a:ext cx="5988676" cy="4632358"/>
          </a:xfrm>
        </p:spPr>
      </p:pic>
    </p:spTree>
    <p:extLst>
      <p:ext uri="{BB962C8B-B14F-4D97-AF65-F5344CB8AC3E}">
        <p14:creationId xmlns:p14="http://schemas.microsoft.com/office/powerpoint/2010/main" val="281153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57" y="1700664"/>
            <a:ext cx="5346916" cy="2187227"/>
          </a:xfrm>
        </p:spPr>
        <p:txBody>
          <a:bodyPr/>
          <a:lstStyle/>
          <a:p>
            <a:pPr algn="ctr"/>
            <a:r>
              <a:rPr lang="mn-MN" dirty="0"/>
              <a:t>Системийг ашиглах </a:t>
            </a:r>
            <a:r>
              <a:rPr lang="mn-MN" dirty="0" smtClean="0"/>
              <a:t>хэрэглэгчид</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pPr marL="342900" indent="-342900">
              <a:buFont typeface="Arial" panose="020B0604020202020204" pitchFamily="34" charset="0"/>
              <a:buChar char="•"/>
            </a:pPr>
            <a:r>
              <a:rPr lang="mn-MN" dirty="0"/>
              <a:t>Сургалтын албаны </a:t>
            </a:r>
            <a:r>
              <a:rPr lang="mn-MN" dirty="0" smtClean="0"/>
              <a:t>ажилтан</a:t>
            </a:r>
          </a:p>
          <a:p>
            <a:pPr marL="342900" indent="-342900">
              <a:buFont typeface="Arial" panose="020B0604020202020204" pitchFamily="34" charset="0"/>
              <a:buChar char="•"/>
            </a:pPr>
            <a:r>
              <a:rPr lang="mn-MN" dirty="0" smtClean="0"/>
              <a:t>Багш</a:t>
            </a:r>
          </a:p>
          <a:p>
            <a:pPr marL="342900" indent="-342900">
              <a:buFont typeface="Arial" panose="020B0604020202020204" pitchFamily="34" charset="0"/>
              <a:buChar char="•"/>
            </a:pPr>
            <a:r>
              <a:rPr lang="mn-MN" dirty="0" smtClean="0"/>
              <a:t>Оюутан</a:t>
            </a:r>
          </a:p>
          <a:p>
            <a:pPr marL="342900" indent="-342900">
              <a:buFont typeface="Arial" panose="020B0604020202020204" pitchFamily="34" charset="0"/>
              <a:buChar char="•"/>
            </a:pPr>
            <a:r>
              <a:rPr lang="mn-MN" dirty="0"/>
              <a:t>Эцэг эх</a:t>
            </a:r>
            <a:endParaRPr lang="en-US" dirty="0"/>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9" y="1693900"/>
            <a:ext cx="4508715" cy="2187227"/>
          </a:xfrm>
        </p:spPr>
        <p:txBody>
          <a:bodyPr/>
          <a:lstStyle/>
          <a:p>
            <a:pPr algn="ctr"/>
            <a:r>
              <a:rPr lang="mn-MN" dirty="0"/>
              <a:t>Функциональ шаардлага</a:t>
            </a:r>
            <a:endParaRPr lang="en-US" dirty="0"/>
          </a:p>
        </p:txBody>
      </p:sp>
      <p:sp>
        <p:nvSpPr>
          <p:cNvPr id="3" name="Text Placeholder 2"/>
          <p:cNvSpPr>
            <a:spLocks noGrp="1"/>
          </p:cNvSpPr>
          <p:nvPr>
            <p:ph type="body" idx="1"/>
          </p:nvPr>
        </p:nvSpPr>
        <p:spPr>
          <a:xfrm>
            <a:off x="5666704" y="1693900"/>
            <a:ext cx="6525296" cy="3573559"/>
          </a:xfrm>
        </p:spPr>
        <p:txBody>
          <a:bodyPr>
            <a:noAutofit/>
          </a:bodyPr>
          <a:lstStyle/>
          <a:p>
            <a:r>
              <a:rPr lang="mn-MN" dirty="0"/>
              <a:t>Оюутан</a:t>
            </a:r>
            <a:r>
              <a:rPr lang="mn-MN" dirty="0" smtClean="0"/>
              <a:t>:</a:t>
            </a:r>
          </a:p>
          <a:p>
            <a:pPr marL="342900" indent="-342900">
              <a:buFont typeface="Arial" panose="020B0604020202020204" pitchFamily="34" charset="0"/>
              <a:buChar char="•"/>
            </a:pPr>
            <a:r>
              <a:rPr lang="mn-MN" dirty="0"/>
              <a:t>Хичээлийн мэдээлэл </a:t>
            </a:r>
            <a:r>
              <a:rPr lang="mn-MN" dirty="0" smtClean="0"/>
              <a:t>харах</a:t>
            </a:r>
          </a:p>
          <a:p>
            <a:pPr marL="342900" indent="-342900">
              <a:buFont typeface="Arial" panose="020B0604020202020204" pitchFamily="34" charset="0"/>
              <a:buChar char="•"/>
            </a:pPr>
            <a:r>
              <a:rPr lang="mn-MN" dirty="0"/>
              <a:t>Хөтөлбөрийн мэдээлэл </a:t>
            </a:r>
            <a:r>
              <a:rPr lang="mn-MN" dirty="0" smtClean="0"/>
              <a:t>харах</a:t>
            </a:r>
            <a:endParaRPr lang="mn-MN" dirty="0" smtClean="0"/>
          </a:p>
          <a:p>
            <a:pPr marL="342900" indent="-342900">
              <a:buFont typeface="Arial" panose="020B0604020202020204" pitchFamily="34" charset="0"/>
              <a:buChar char="•"/>
            </a:pPr>
            <a:r>
              <a:rPr lang="mn-MN" dirty="0"/>
              <a:t>Хайлт </a:t>
            </a:r>
            <a:r>
              <a:rPr lang="mn-MN" dirty="0" smtClean="0"/>
              <a:t>хийх</a:t>
            </a:r>
            <a:endParaRPr lang="en-US" dirty="0"/>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559137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30" y="1732537"/>
            <a:ext cx="4508715" cy="2187227"/>
          </a:xfrm>
        </p:spPr>
        <p:txBody>
          <a:bodyPr/>
          <a:lstStyle/>
          <a:p>
            <a:pPr algn="ctr"/>
            <a:r>
              <a:rPr lang="mn-MN" dirty="0"/>
              <a:t>Функциональ шаардлага</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mn-MN" dirty="0"/>
              <a:t>Багш</a:t>
            </a:r>
            <a:r>
              <a:rPr lang="mn-MN" dirty="0" smtClean="0"/>
              <a:t>:</a:t>
            </a:r>
          </a:p>
          <a:p>
            <a:pPr marL="342900" indent="-342900">
              <a:buFont typeface="Arial" panose="020B0604020202020204" pitchFamily="34" charset="0"/>
              <a:buChar char="•"/>
            </a:pPr>
            <a:r>
              <a:rPr lang="mn-MN" dirty="0"/>
              <a:t>Групп </a:t>
            </a:r>
            <a:r>
              <a:rPr lang="mn-MN" dirty="0" smtClean="0"/>
              <a:t>үүсгэх</a:t>
            </a:r>
          </a:p>
          <a:p>
            <a:pPr marL="342900" indent="-342900">
              <a:buFont typeface="Arial" panose="020B0604020202020204" pitchFamily="34" charset="0"/>
              <a:buChar char="•"/>
            </a:pPr>
            <a:r>
              <a:rPr lang="mn-MN" dirty="0"/>
              <a:t>Пост </a:t>
            </a:r>
            <a:r>
              <a:rPr lang="mn-MN" dirty="0" smtClean="0"/>
              <a:t>оруулах</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57102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771173"/>
            <a:ext cx="4508715" cy="2187227"/>
          </a:xfrm>
        </p:spPr>
        <p:txBody>
          <a:bodyPr/>
          <a:lstStyle/>
          <a:p>
            <a:pPr algn="ctr"/>
            <a:r>
              <a:rPr lang="mn-MN" dirty="0"/>
              <a:t>Функциональ шаардлага</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mn-MN" dirty="0"/>
              <a:t>Сургалтын албаны ажилтан</a:t>
            </a:r>
            <a:r>
              <a:rPr lang="mn-MN" dirty="0" smtClean="0"/>
              <a:t>:</a:t>
            </a:r>
          </a:p>
          <a:p>
            <a:pPr marL="342900" indent="-342900">
              <a:buFont typeface="Arial" panose="020B0604020202020204" pitchFamily="34" charset="0"/>
              <a:buChar char="•"/>
            </a:pPr>
            <a:r>
              <a:rPr lang="mn-MN" dirty="0"/>
              <a:t>Хичээл </a:t>
            </a:r>
            <a:r>
              <a:rPr lang="mn-MN" dirty="0" smtClean="0"/>
              <a:t>бүртгэх</a:t>
            </a:r>
          </a:p>
          <a:p>
            <a:pPr marL="342900" indent="-342900">
              <a:buFont typeface="Arial" panose="020B0604020202020204" pitchFamily="34" charset="0"/>
              <a:buChar char="•"/>
            </a:pPr>
            <a:r>
              <a:rPr lang="mn-MN" dirty="0" smtClean="0"/>
              <a:t>Ерөнхий хичээлийн групп үүсгэх</a:t>
            </a:r>
            <a:endParaRPr lang="en-US" dirty="0"/>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143662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812</TotalTime>
  <Words>444</Words>
  <Application>Microsoft Office PowerPoint</Application>
  <PresentationFormat>Widescreen</PresentationFormat>
  <Paragraphs>68</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WelcomeDoc</vt:lpstr>
      <vt:lpstr>Хичээлийн хуудас</vt:lpstr>
      <vt:lpstr>Зорилго</vt:lpstr>
      <vt:lpstr>Зорилт</vt:lpstr>
      <vt:lpstr>Ижил төстэй монгол систем</vt:lpstr>
      <vt:lpstr>Ижил төстэй гадаад систем</vt:lpstr>
      <vt:lpstr>Системийг ашиглах хэрэглэгчид</vt:lpstr>
      <vt:lpstr>Функциональ шаардлага</vt:lpstr>
      <vt:lpstr>Функциональ шаардлага</vt:lpstr>
      <vt:lpstr>Функциональ шаардлага</vt:lpstr>
      <vt:lpstr>Функциональ шаардлага</vt:lpstr>
      <vt:lpstr>Функциональ бус шаардлага</vt:lpstr>
      <vt:lpstr>Юзкейс диаграм</vt:lpstr>
      <vt:lpstr>Үйл ажиллагааны диаграм</vt:lpstr>
      <vt:lpstr>Дарааллын диаграм</vt:lpstr>
      <vt:lpstr>Дарааллын диаграм</vt:lpstr>
      <vt:lpstr>ӨЕС:</vt:lpstr>
      <vt:lpstr>Дүгнэлт</vt:lpstr>
      <vt:lpstr>Анхаарал хандуулсан та бүхэнд баярлалаа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Хичээлийн хуудас</dc:title>
  <dc:creator>Goo</dc:creator>
  <cp:keywords/>
  <cp:lastModifiedBy>Goo</cp:lastModifiedBy>
  <cp:revision>37</cp:revision>
  <dcterms:created xsi:type="dcterms:W3CDTF">2018-04-11T09:31:17Z</dcterms:created>
  <dcterms:modified xsi:type="dcterms:W3CDTF">2018-05-29T03:08:55Z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