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7" r:id="rId5"/>
    <p:sldId id="268" r:id="rId6"/>
    <p:sldId id="271" r:id="rId7"/>
    <p:sldId id="274" r:id="rId8"/>
    <p:sldId id="273" r:id="rId9"/>
    <p:sldId id="275" r:id="rId10"/>
    <p:sldId id="276" r:id="rId11"/>
    <p:sldId id="277" r:id="rId12"/>
    <p:sldId id="283" r:id="rId13"/>
    <p:sldId id="280" r:id="rId14"/>
    <p:sldId id="281" r:id="rId15"/>
    <p:sldId id="284" r:id="rId16"/>
    <p:sldId id="285" r:id="rId17"/>
    <p:sldId id="287" r:id="rId18"/>
    <p:sldId id="288" r:id="rId19"/>
    <p:sldId id="286" r:id="rId20"/>
    <p:sldId id="289" r:id="rId21"/>
    <p:sldId id="290" r:id="rId22"/>
    <p:sldId id="291"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8C2"/>
    <a:srgbClr val="006571"/>
    <a:srgbClr val="019589"/>
    <a:srgbClr val="01A89E"/>
    <a:srgbClr val="0078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p:scale>
          <a:sx n="62" d="100"/>
          <a:sy n="62" d="100"/>
        </p:scale>
        <p:origin x="-930"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29C8FEFA-D413-4929-BA87-6E311E557235}"/>
              </a:ext>
            </a:extLst>
          </p:cNvPr>
          <p:cNvSpPr>
            <a:spLocks noGrp="1"/>
          </p:cNvSpPr>
          <p:nvPr>
            <p:ph type="pic" sz="quarter" idx="10"/>
          </p:nvPr>
        </p:nvSpPr>
        <p:spPr>
          <a:xfrm>
            <a:off x="3295650" y="1143000"/>
            <a:ext cx="5410200" cy="4924425"/>
          </a:xfrm>
          <a:custGeom>
            <a:avLst/>
            <a:gdLst>
              <a:gd name="connsiteX0" fmla="*/ 1743075 w 3486150"/>
              <a:gd name="connsiteY0" fmla="*/ 0 h 3467100"/>
              <a:gd name="connsiteX1" fmla="*/ 3486150 w 3486150"/>
              <a:gd name="connsiteY1" fmla="*/ 1733550 h 3467100"/>
              <a:gd name="connsiteX2" fmla="*/ 1743075 w 3486150"/>
              <a:gd name="connsiteY2" fmla="*/ 3467100 h 3467100"/>
              <a:gd name="connsiteX3" fmla="*/ 0 w 3486150"/>
              <a:gd name="connsiteY3" fmla="*/ 1733550 h 3467100"/>
            </a:gdLst>
            <a:ahLst/>
            <a:cxnLst>
              <a:cxn ang="0">
                <a:pos x="connsiteX0" y="connsiteY0"/>
              </a:cxn>
              <a:cxn ang="0">
                <a:pos x="connsiteX1" y="connsiteY1"/>
              </a:cxn>
              <a:cxn ang="0">
                <a:pos x="connsiteX2" y="connsiteY2"/>
              </a:cxn>
              <a:cxn ang="0">
                <a:pos x="connsiteX3" y="connsiteY3"/>
              </a:cxn>
            </a:cxnLst>
            <a:rect l="l" t="t" r="r" b="b"/>
            <a:pathLst>
              <a:path w="3486150" h="3467100">
                <a:moveTo>
                  <a:pt x="1743075" y="0"/>
                </a:moveTo>
                <a:lnTo>
                  <a:pt x="3486150" y="1733550"/>
                </a:lnTo>
                <a:lnTo>
                  <a:pt x="1743075" y="3467100"/>
                </a:lnTo>
                <a:lnTo>
                  <a:pt x="0" y="1733550"/>
                </a:lnTo>
                <a:close/>
              </a:path>
            </a:pathLst>
          </a:custGeom>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97849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4DF94-6709-4952-862B-A8DDE06E1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F72688-158E-47E3-8FC3-9A729192FE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8496424-9629-4E94-923A-568AD58FD8F7}"/>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5" name="Footer Placeholder 4">
            <a:extLst>
              <a:ext uri="{FF2B5EF4-FFF2-40B4-BE49-F238E27FC236}">
                <a16:creationId xmlns:a16="http://schemas.microsoft.com/office/drawing/2014/main" xmlns="" id="{B93B0F27-8B40-4F64-A60B-8F32E1C1F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CC464C-B7BC-4CC3-9AD5-2BCF671E3AA5}"/>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417498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E75591B-F774-496C-9946-2CA3DDB74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16384B0-2364-42FE-9F07-2945B7521F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385BEB-9966-48BD-9BA2-F03D75988E3B}"/>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5" name="Footer Placeholder 4">
            <a:extLst>
              <a:ext uri="{FF2B5EF4-FFF2-40B4-BE49-F238E27FC236}">
                <a16:creationId xmlns:a16="http://schemas.microsoft.com/office/drawing/2014/main" xmlns="" id="{416E6103-31C5-4BAD-BDC5-D6D53AA45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199BB3-FBE3-4DB9-9A17-5E4EE194FE2E}"/>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15271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C7348199-A23A-4CBA-B9C9-B214B5736047}"/>
              </a:ext>
            </a:extLst>
          </p:cNvPr>
          <p:cNvSpPr>
            <a:spLocks noGrp="1"/>
          </p:cNvSpPr>
          <p:nvPr>
            <p:ph type="pic" sz="quarter" idx="10"/>
          </p:nvPr>
        </p:nvSpPr>
        <p:spPr>
          <a:xfrm>
            <a:off x="0" y="0"/>
            <a:ext cx="12192000" cy="4964113"/>
          </a:xfrm>
        </p:spPr>
        <p:txBody>
          <a:bodyPr/>
          <a:lstStyle/>
          <a:p>
            <a:endParaRPr lang="en-US"/>
          </a:p>
        </p:txBody>
      </p:sp>
    </p:spTree>
    <p:extLst>
      <p:ext uri="{BB962C8B-B14F-4D97-AF65-F5344CB8AC3E}">
        <p14:creationId xmlns:p14="http://schemas.microsoft.com/office/powerpoint/2010/main" val="416185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EBAB4-DE99-4664-B141-AC16A3861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3C14BB5-4E99-48A0-9E5A-3F5BFA399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E59D60F-D9CD-4E6C-ADDD-B392263648A7}"/>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5" name="Footer Placeholder 4">
            <a:extLst>
              <a:ext uri="{FF2B5EF4-FFF2-40B4-BE49-F238E27FC236}">
                <a16:creationId xmlns:a16="http://schemas.microsoft.com/office/drawing/2014/main" xmlns="" id="{3D76F29C-61B3-43E1-BA56-D9F95615B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4DDFB5-3E29-48A0-B85B-A4544134A1E7}"/>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338578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B6F8-20A0-44DF-96CE-2AB7B9310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76A97E-241D-47EA-88C4-BDB4AF465D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78912E-6E64-4891-94F4-2B574B3812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6B264EF-5139-4103-95B8-9629FC425565}"/>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6" name="Footer Placeholder 5">
            <a:extLst>
              <a:ext uri="{FF2B5EF4-FFF2-40B4-BE49-F238E27FC236}">
                <a16:creationId xmlns:a16="http://schemas.microsoft.com/office/drawing/2014/main" xmlns="" id="{7D2CDF13-DBA9-4480-93E3-FA41E2A45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7D127E-BB62-432A-9F12-619472F6C30D}"/>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111964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EA263-7C12-4125-BF9E-97AE29031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D988D38-7F02-46AC-9C87-136E62372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5A94960-36ED-4FC2-A8DD-C77DB04BD0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B9703D-AC1F-4991-911D-F9F610348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720843D-A47C-4DD7-BFE4-FA45B803C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7C772C2-1C73-427E-A2EE-74B0F0E98B9F}"/>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8" name="Footer Placeholder 7">
            <a:extLst>
              <a:ext uri="{FF2B5EF4-FFF2-40B4-BE49-F238E27FC236}">
                <a16:creationId xmlns:a16="http://schemas.microsoft.com/office/drawing/2014/main" xmlns="" id="{7A77FA51-5E83-4CE4-80FE-7C93C6FF41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3BBABEF-ED90-498A-A841-B677227BA0CC}"/>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4168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CFB1DBC5-2D61-4371-9ED3-1781ED60A1EC}"/>
              </a:ext>
            </a:extLst>
          </p:cNvPr>
          <p:cNvSpPr>
            <a:spLocks noGrp="1"/>
          </p:cNvSpPr>
          <p:nvPr>
            <p:ph type="pic" sz="quarter" idx="10"/>
          </p:nvPr>
        </p:nvSpPr>
        <p:spPr>
          <a:xfrm>
            <a:off x="0" y="1828800"/>
            <a:ext cx="12192000" cy="5029200"/>
          </a:xfrm>
        </p:spPr>
        <p:txBody>
          <a:bodyPr/>
          <a:lstStyle/>
          <a:p>
            <a:endParaRPr lang="en-US"/>
          </a:p>
        </p:txBody>
      </p:sp>
    </p:spTree>
    <p:extLst>
      <p:ext uri="{BB962C8B-B14F-4D97-AF65-F5344CB8AC3E}">
        <p14:creationId xmlns:p14="http://schemas.microsoft.com/office/powerpoint/2010/main" val="366283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82496DA8-0C16-4376-A372-94E9F5824B8B}"/>
              </a:ext>
            </a:extLst>
          </p:cNvPr>
          <p:cNvSpPr>
            <a:spLocks noGrp="1"/>
          </p:cNvSpPr>
          <p:nvPr>
            <p:ph type="pic" sz="quarter" idx="10"/>
          </p:nvPr>
        </p:nvSpPr>
        <p:spPr>
          <a:xfrm>
            <a:off x="0" y="0"/>
            <a:ext cx="5338763" cy="6858000"/>
          </a:xfrm>
        </p:spPr>
        <p:txBody>
          <a:bodyPr/>
          <a:lstStyle/>
          <a:p>
            <a:endParaRPr lang="en-US"/>
          </a:p>
        </p:txBody>
      </p:sp>
    </p:spTree>
    <p:extLst>
      <p:ext uri="{BB962C8B-B14F-4D97-AF65-F5344CB8AC3E}">
        <p14:creationId xmlns:p14="http://schemas.microsoft.com/office/powerpoint/2010/main" val="50705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955F7-0CE4-4D5F-B0FE-6F88288A9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6413759-3740-42F8-ABD6-B8D9828D3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779D38-C06B-4929-8B2E-E03C3E25B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1FE26E1-F2B5-435B-BED3-B80D1C3703CE}"/>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6" name="Footer Placeholder 5">
            <a:extLst>
              <a:ext uri="{FF2B5EF4-FFF2-40B4-BE49-F238E27FC236}">
                <a16:creationId xmlns:a16="http://schemas.microsoft.com/office/drawing/2014/main" xmlns="" id="{5F2C8040-0B7A-44D6-A72D-CB6E24D0E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C003A2-4CDD-4BDA-951A-0FD3445F1B2A}"/>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1776789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99623-CEB9-431A-AC40-9C646CFBE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60F7DF1-3D84-49B5-9F1B-0CBE4834F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4ADF2C7-AEC6-4395-B2DE-FF8050DA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6810C3D-02D7-486E-81CE-214B70578505}"/>
              </a:ext>
            </a:extLst>
          </p:cNvPr>
          <p:cNvSpPr>
            <a:spLocks noGrp="1"/>
          </p:cNvSpPr>
          <p:nvPr>
            <p:ph type="dt" sz="half" idx="10"/>
          </p:nvPr>
        </p:nvSpPr>
        <p:spPr/>
        <p:txBody>
          <a:bodyPr/>
          <a:lstStyle/>
          <a:p>
            <a:fld id="{4147E5F5-67A1-49CE-8177-DC46884A4B8E}" type="datetimeFigureOut">
              <a:rPr lang="en-US" smtClean="0"/>
              <a:t>12/13/2018</a:t>
            </a:fld>
            <a:endParaRPr lang="en-US"/>
          </a:p>
        </p:txBody>
      </p:sp>
      <p:sp>
        <p:nvSpPr>
          <p:cNvPr id="6" name="Footer Placeholder 5">
            <a:extLst>
              <a:ext uri="{FF2B5EF4-FFF2-40B4-BE49-F238E27FC236}">
                <a16:creationId xmlns:a16="http://schemas.microsoft.com/office/drawing/2014/main" xmlns="" id="{0B8445C7-09FB-4101-958E-9FBDF3BDC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2E51B1A-5F27-4E6F-BC1F-0C907E52DFE8}"/>
              </a:ext>
            </a:extLst>
          </p:cNvPr>
          <p:cNvSpPr>
            <a:spLocks noGrp="1"/>
          </p:cNvSpPr>
          <p:nvPr>
            <p:ph type="sldNum" sz="quarter" idx="12"/>
          </p:nvPr>
        </p:nvSpPr>
        <p:spPr/>
        <p:txBody>
          <a:bodyPr/>
          <a:lstStyle/>
          <a:p>
            <a:fld id="{B38CC74D-52CF-4388-B178-806FE59D8851}" type="slidenum">
              <a:rPr lang="en-US" smtClean="0"/>
              <a:t>‹#›</a:t>
            </a:fld>
            <a:endParaRPr lang="en-US"/>
          </a:p>
        </p:txBody>
      </p:sp>
    </p:spTree>
    <p:extLst>
      <p:ext uri="{BB962C8B-B14F-4D97-AF65-F5344CB8AC3E}">
        <p14:creationId xmlns:p14="http://schemas.microsoft.com/office/powerpoint/2010/main" val="2721272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9FB0D17-3B84-4720-A2CE-DAB287847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1E3C6A0-38DA-42A5-9A95-EBB26C4DE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AEFC2C-3BC2-4A9E-A2F9-DAF4F56DD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7E5F5-67A1-49CE-8177-DC46884A4B8E}" type="datetimeFigureOut">
              <a:rPr lang="en-US" smtClean="0"/>
              <a:t>12/13/2018</a:t>
            </a:fld>
            <a:endParaRPr lang="en-US"/>
          </a:p>
        </p:txBody>
      </p:sp>
      <p:sp>
        <p:nvSpPr>
          <p:cNvPr id="5" name="Footer Placeholder 4">
            <a:extLst>
              <a:ext uri="{FF2B5EF4-FFF2-40B4-BE49-F238E27FC236}">
                <a16:creationId xmlns:a16="http://schemas.microsoft.com/office/drawing/2014/main" xmlns="" id="{229ADF6A-B1B1-41DA-9C9E-7C65DB903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BC93E36-EA08-4584-9B08-CAEB18FC7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CC74D-52CF-4388-B178-806FE59D8851}" type="slidenum">
              <a:rPr lang="en-US" smtClean="0"/>
              <a:t>‹#›</a:t>
            </a:fld>
            <a:endParaRPr lang="en-US"/>
          </a:p>
        </p:txBody>
      </p:sp>
    </p:spTree>
    <p:extLst>
      <p:ext uri="{BB962C8B-B14F-4D97-AF65-F5344CB8AC3E}">
        <p14:creationId xmlns:p14="http://schemas.microsoft.com/office/powerpoint/2010/main" val="41327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D5054C4D-E760-4C35-8C20-D55C902514DB}"/>
              </a:ext>
            </a:extLst>
          </p:cNvPr>
          <p:cNvSpPr/>
          <p:nvPr/>
        </p:nvSpPr>
        <p:spPr>
          <a:xfrm>
            <a:off x="746760" y="2720068"/>
            <a:ext cx="5399207"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mn-MN" sz="3600" dirty="0">
                <a:latin typeface="Arial" panose="020B0604020202020204" pitchFamily="34" charset="0"/>
                <a:ea typeface="Lato" panose="020F0502020204030203" pitchFamily="34" charset="0"/>
                <a:cs typeface="Arial" panose="020B0604020202020204" pitchFamily="34" charset="0"/>
              </a:rPr>
              <a:t>Оюутны онлайн сургалтын систем</a:t>
            </a:r>
            <a:endParaRPr lang="en-US" sz="3600" dirty="0">
              <a:latin typeface="Arial" panose="020B0604020202020204" pitchFamily="34" charset="0"/>
              <a:ea typeface="Lato" panose="020F0502020204030203" pitchFamily="34" charset="0"/>
              <a:cs typeface="Arial" panose="020B0604020202020204" pitchFamily="34" charset="0"/>
            </a:endParaRPr>
          </a:p>
        </p:txBody>
      </p:sp>
      <p:sp>
        <p:nvSpPr>
          <p:cNvPr id="51" name="Diamond 50">
            <a:extLst>
              <a:ext uri="{FF2B5EF4-FFF2-40B4-BE49-F238E27FC236}">
                <a16:creationId xmlns:a16="http://schemas.microsoft.com/office/drawing/2014/main" xmlns="" id="{1475A786-4957-45E7-AF70-ECB8F71FB6EC}"/>
              </a:ext>
            </a:extLst>
          </p:cNvPr>
          <p:cNvSpPr/>
          <p:nvPr/>
        </p:nvSpPr>
        <p:spPr>
          <a:xfrm>
            <a:off x="-1155943" y="-440873"/>
            <a:ext cx="9626157" cy="8605157"/>
          </a:xfrm>
          <a:prstGeom prst="diamond">
            <a:avLst/>
          </a:prstGeom>
          <a:noFill/>
          <a:ln w="76200">
            <a:solidFill>
              <a:srgbClr val="8FC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E885BFA1-6A83-4CE8-BC20-66705BE98AEF}"/>
              </a:ext>
            </a:extLst>
          </p:cNvPr>
          <p:cNvSpPr/>
          <p:nvPr/>
        </p:nvSpPr>
        <p:spPr>
          <a:xfrm rot="18964745">
            <a:off x="7265157" y="-1512582"/>
            <a:ext cx="5366657" cy="4441071"/>
          </a:xfrm>
          <a:prstGeom prst="rect">
            <a:avLst/>
          </a:prstGeom>
          <a:noFill/>
          <a:ln w="76200">
            <a:solidFill>
              <a:srgbClr val="8FC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2FB5F9F8-5ECB-4E85-A711-605F6987A49F}"/>
              </a:ext>
            </a:extLst>
          </p:cNvPr>
          <p:cNvSpPr/>
          <p:nvPr/>
        </p:nvSpPr>
        <p:spPr>
          <a:xfrm rot="18964745">
            <a:off x="8095011" y="6200512"/>
            <a:ext cx="2279451" cy="1743663"/>
          </a:xfrm>
          <a:prstGeom prst="rect">
            <a:avLst/>
          </a:prstGeom>
          <a:noFill/>
          <a:ln w="76200">
            <a:solidFill>
              <a:srgbClr val="8FC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a:extLst>
              <a:ext uri="{FF2B5EF4-FFF2-40B4-BE49-F238E27FC236}">
                <a16:creationId xmlns:a16="http://schemas.microsoft.com/office/drawing/2014/main" xmlns="" id="{1B5C809D-4A34-4EC3-833E-1151161F7598}"/>
              </a:ext>
            </a:extLst>
          </p:cNvPr>
          <p:cNvSpPr/>
          <p:nvPr/>
        </p:nvSpPr>
        <p:spPr>
          <a:xfrm>
            <a:off x="6816690" y="754667"/>
            <a:ext cx="4540488" cy="4376574"/>
          </a:xfrm>
          <a:prstGeom prst="diamond">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iamond 54">
            <a:extLst>
              <a:ext uri="{FF2B5EF4-FFF2-40B4-BE49-F238E27FC236}">
                <a16:creationId xmlns:a16="http://schemas.microsoft.com/office/drawing/2014/main" xmlns="" id="{B3DB8240-CB45-4CEF-B5A4-B2E6D10EB57D}"/>
              </a:ext>
            </a:extLst>
          </p:cNvPr>
          <p:cNvSpPr/>
          <p:nvPr/>
        </p:nvSpPr>
        <p:spPr>
          <a:xfrm>
            <a:off x="10230253" y="1748022"/>
            <a:ext cx="1888500" cy="1944093"/>
          </a:xfrm>
          <a:prstGeom prst="diamond">
            <a:avLst/>
          </a:prstGeom>
          <a:solidFill>
            <a:srgbClr val="007879"/>
          </a:solidFill>
          <a:ln>
            <a:solidFill>
              <a:srgbClr val="0078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iamond 55">
            <a:extLst>
              <a:ext uri="{FF2B5EF4-FFF2-40B4-BE49-F238E27FC236}">
                <a16:creationId xmlns:a16="http://schemas.microsoft.com/office/drawing/2014/main" xmlns="" id="{CD5C28B8-09DA-448E-AD5B-724278094F44}"/>
              </a:ext>
            </a:extLst>
          </p:cNvPr>
          <p:cNvSpPr/>
          <p:nvPr/>
        </p:nvSpPr>
        <p:spPr>
          <a:xfrm>
            <a:off x="7845907" y="4495358"/>
            <a:ext cx="1888500" cy="1944093"/>
          </a:xfrm>
          <a:prstGeom prst="diamond">
            <a:avLst/>
          </a:prstGeom>
          <a:solidFill>
            <a:srgbClr val="007879"/>
          </a:solidFill>
          <a:ln>
            <a:solidFill>
              <a:srgbClr val="0078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a:extLst>
              <a:ext uri="{FF2B5EF4-FFF2-40B4-BE49-F238E27FC236}">
                <a16:creationId xmlns:a16="http://schemas.microsoft.com/office/drawing/2014/main" xmlns="" id="{835B8D31-6501-4A54-BD61-32F0458A373B}"/>
              </a:ext>
            </a:extLst>
          </p:cNvPr>
          <p:cNvSpPr/>
          <p:nvPr/>
        </p:nvSpPr>
        <p:spPr>
          <a:xfrm>
            <a:off x="6362633" y="3134281"/>
            <a:ext cx="830860" cy="800244"/>
          </a:xfrm>
          <a:prstGeom prst="diamond">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iamond 57">
            <a:extLst>
              <a:ext uri="{FF2B5EF4-FFF2-40B4-BE49-F238E27FC236}">
                <a16:creationId xmlns:a16="http://schemas.microsoft.com/office/drawing/2014/main" xmlns="" id="{56DDD939-DD08-45CA-9BA2-5464D7435CAF}"/>
              </a:ext>
            </a:extLst>
          </p:cNvPr>
          <p:cNvSpPr/>
          <p:nvPr/>
        </p:nvSpPr>
        <p:spPr>
          <a:xfrm>
            <a:off x="6555974" y="898253"/>
            <a:ext cx="4540488" cy="4376574"/>
          </a:xfrm>
          <a:prstGeom prst="diamond">
            <a:avLst/>
          </a:prstGeom>
          <a:solidFill>
            <a:schemeClr val="bg1"/>
          </a:solidFill>
          <a:ln>
            <a:solidFill>
              <a:schemeClr val="bg1"/>
            </a:solidFill>
          </a:ln>
          <a:effectLst>
            <a:outerShdw blurRad="596900" dist="38100" dir="16200000" sx="101000" sy="101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data:image/png;base64,iVBORw0KGgoAAAANSUhEUgAAArIAAAH1CAYAAAAKzB3JAAAb3UlEQVR4Xu3WQQ0AAAwCseHf9HRc0ikgHQ92jgABAgQIECBAgEBQYMHMIhMgQIAAAQIECBA4Q1YJ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R4J0QB9uw9yN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rIAAAH1CAYAAAAKzB3JAAAb3UlEQVR4Xu3WQQ0AAAwCseHf9HRc0ikgHQ92jgABAgQIECBAgEBQYMHMIhMgQIAAAQIECBA4Q1YJ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QwZJNvE5oAAQIECBAgQMCQ1QECBAgQIECAAIGkgCGbfJvQBAgQIECAAAEChqwOECBAgAABAgQIJAUM2eTbhCZAgAABAgQIEDBkdYAAAQIECBAgQCApYMgm3yY0AQIECBAgQICAIasDBAgQIECAAAECSQFDNvk2oQkQIECAAAECBAxZHSBAgAABAgQIEEgKGLLJtwlNgAABAgQIECBgyOoAAQIECBAgQIBAUsCQTb5NaAIECBAgQIAAAUNWBwgQIECAAAECBJIChmzybUITIECAAAECBAgYsjpAgAABAgQIECCQFDBkk28TmgABAgQIECBAwJDVAQIECBAgQIAAgaSAIZt8m9AECBAgQIAAAQKGrA4QIECAAAECBAgkBQzZ5NuEJkCAAAECBAgQMGR1gAABAgQIECBAIClgyCbfJjQBAgQIECBAgIAhqwMECBAgQIAAAQJJAUM2+TahCRAgQIAAAQIEDFkdIECAAAECBAgQSAoYssm3CU2AAAECBAgQIGDI6gABAgQIECBAgEBSwJBNvk1oAgQIECBAgAABQ1YHCBAgQIAAAQIEkgKGbPJtQhMgQIAAAQIECBiyOkCAAAECBAgQIJAUMGSTbxOaAAECBAgQIEDAkNUBAgQIECBAgACBpIAhm3yb0AQIECBAgAABAoasDhAgQIAAAQIECCQFDNnk24QmQIAAAQIECBAwZHWAAAECBAgQIEAgKWDIJt8mNAECBAgQIECAgCGrAwQIECBAgAABAkkBQzb5NqEJECBAgAABAgQMWR0gQIAAAQIECBBIChiyybcJTYAAAQIECBAgYMjqAAECBAgQIECAQFLAkE2+TWgCBAgQIECAAAFDVgcIECBAgAABAgSSAoZs8m1CEyBAgAABAgQIGLI6QIAAAQIECBAgkBR4J0QB9uw9yNM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bebe\Downloads\be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393" y="4294051"/>
            <a:ext cx="4523483" cy="16743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wallpaper hd 1080p program Ð·ÑÑÐ³Ð°Ð½ Ð¸Ð»ÑÑÑÒ¯Ò¯Ð´"/>
          <p:cNvPicPr>
            <a:picLocks noGrp="1" noChangeAspect="1" noChangeArrowheads="1"/>
          </p:cNvPicPr>
          <p:nvPr>
            <p:ph type="pic" sz="quarter" idx="10"/>
          </p:nvPr>
        </p:nvPicPr>
        <p:blipFill>
          <a:blip r:embed="rId3" cstate="print">
            <a:extLst>
              <a:ext uri="{28A0092B-C50C-407E-A947-70E740481C1C}">
                <a14:useLocalDpi xmlns:a14="http://schemas.microsoft.com/office/drawing/2010/main" val="0"/>
              </a:ext>
            </a:extLst>
          </a:blip>
          <a:srcRect l="19101" r="19101"/>
          <a:stretch>
            <a:fillRect/>
          </a:stretch>
        </p:blipFill>
        <p:spPr bwMode="auto">
          <a:xfrm rot="2738956">
            <a:off x="7634121" y="1940374"/>
            <a:ext cx="2518463" cy="229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60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inVertical)">
                                      <p:cBhvr>
                                        <p:cTn id="10" dur="800"/>
                                        <p:tgtEl>
                                          <p:spTgt spid="5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arn(inVertical)">
                                      <p:cBhvr>
                                        <p:cTn id="13" dur="8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7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barn(inVertical)">
                                      <p:cBhvr>
                                        <p:cTn id="19" dur="700"/>
                                        <p:tgtEl>
                                          <p:spTgt spid="5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arn(inVertical)">
                                      <p:cBhvr>
                                        <p:cTn id="22" dur="700"/>
                                        <p:tgtEl>
                                          <p:spTgt spid="5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barn(inVertical)">
                                      <p:cBhvr>
                                        <p:cTn id="25" dur="700"/>
                                        <p:tgtEl>
                                          <p:spTgt spid="5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barn(inVertical)">
                                      <p:cBhvr>
                                        <p:cTn id="28" dur="700"/>
                                        <p:tgtEl>
                                          <p:spTgt spid="5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barn(inVertical)">
                                      <p:cBhvr>
                                        <p:cTn id="31" dur="6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latin typeface="Lato" panose="020F0502020204030203" pitchFamily="34" charset="0"/>
                <a:ea typeface="Lato" panose="020F0502020204030203" pitchFamily="34" charset="0"/>
                <a:cs typeface="Lato" panose="020F0502020204030203" pitchFamily="34" charset="0"/>
              </a:rPr>
              <a:t>5.1 Хичээлийн жагсаалт интерфэйс</a:t>
            </a:r>
          </a:p>
        </p:txBody>
      </p:sp>
      <p:pic>
        <p:nvPicPr>
          <p:cNvPr id="4098" name="Picture 2" descr="C:\Users\bebe\Desktop\grade2\images\course_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67790"/>
            <a:ext cx="10652760"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5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a:latin typeface="Lato" panose="020F0502020204030203" pitchFamily="34" charset="0"/>
                <a:ea typeface="Lato" panose="020F0502020204030203" pitchFamily="34" charset="0"/>
                <a:cs typeface="Lato" panose="020F0502020204030203" pitchFamily="34" charset="0"/>
              </a:rPr>
              <a:t>5.2 Дүнгийн интерфэйс</a:t>
            </a:r>
          </a:p>
        </p:txBody>
      </p:sp>
      <p:pic>
        <p:nvPicPr>
          <p:cNvPr id="5122" name="Picture 2" descr="C:\Users\bebe\Desktop\grade2\images\dv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04758"/>
            <a:ext cx="10622280" cy="512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8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6</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sz="4300" b="1" dirty="0">
                <a:latin typeface="Lato" panose="020F0502020204030203" pitchFamily="34" charset="0"/>
                <a:ea typeface="Lato" panose="020F0502020204030203" pitchFamily="34" charset="0"/>
                <a:cs typeface="Lato" panose="020F0502020204030203" pitchFamily="34" charset="0"/>
              </a:rPr>
              <a:t>Үйл ажиллагааны </a:t>
            </a:r>
            <a:r>
              <a:rPr lang="mn-MN" sz="4300" b="1" dirty="0" smtClean="0">
                <a:latin typeface="Lato" panose="020F0502020204030203" pitchFamily="34" charset="0"/>
                <a:ea typeface="Lato" panose="020F0502020204030203" pitchFamily="34" charset="0"/>
                <a:cs typeface="Lato" panose="020F0502020204030203" pitchFamily="34" charset="0"/>
              </a:rPr>
              <a:t>диаграм</a:t>
            </a:r>
            <a:r>
              <a:rPr lang="en-US" sz="4300" b="1" dirty="0" smtClean="0">
                <a:latin typeface="Lato" panose="020F0502020204030203" pitchFamily="34" charset="0"/>
                <a:ea typeface="Lato" panose="020F0502020204030203" pitchFamily="34" charset="0"/>
                <a:cs typeface="Lato" panose="020F0502020204030203" pitchFamily="34" charset="0"/>
              </a:rPr>
              <a:t>(Activity Diagram)</a:t>
            </a:r>
            <a:endParaRPr lang="mn-MN" sz="4300" b="1" dirty="0">
              <a:latin typeface="Lato" panose="020F0502020204030203" pitchFamily="34" charset="0"/>
              <a:ea typeface="Lato" panose="020F0502020204030203" pitchFamily="34" charset="0"/>
              <a:cs typeface="Lato" panose="020F0502020204030203" pitchFamily="34" charset="0"/>
            </a:endParaRPr>
          </a:p>
        </p:txBody>
      </p:sp>
      <p:pic>
        <p:nvPicPr>
          <p:cNvPr id="11266" name="Picture 2" descr="C:\Users\bebe\Desktop\a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19" y="1402080"/>
            <a:ext cx="9860281"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7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6</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sz="4300" b="1" dirty="0">
                <a:latin typeface="Lato" panose="020F0502020204030203" pitchFamily="34" charset="0"/>
                <a:ea typeface="Lato" panose="020F0502020204030203" pitchFamily="34" charset="0"/>
                <a:cs typeface="Lato" panose="020F0502020204030203" pitchFamily="34" charset="0"/>
              </a:rPr>
              <a:t>Үйл ажиллагааны </a:t>
            </a:r>
            <a:r>
              <a:rPr lang="mn-MN" sz="4300" b="1" dirty="0" smtClean="0">
                <a:latin typeface="Lato" panose="020F0502020204030203" pitchFamily="34" charset="0"/>
                <a:ea typeface="Lato" panose="020F0502020204030203" pitchFamily="34" charset="0"/>
                <a:cs typeface="Lato" panose="020F0502020204030203" pitchFamily="34" charset="0"/>
              </a:rPr>
              <a:t>диаграм</a:t>
            </a:r>
            <a:r>
              <a:rPr lang="en-US" sz="4300" b="1" dirty="0" smtClean="0">
                <a:latin typeface="Lato" panose="020F0502020204030203" pitchFamily="34" charset="0"/>
                <a:ea typeface="Lato" panose="020F0502020204030203" pitchFamily="34" charset="0"/>
                <a:cs typeface="Lato" panose="020F0502020204030203" pitchFamily="34" charset="0"/>
              </a:rPr>
              <a:t>(Activity Diagram)</a:t>
            </a:r>
            <a:endParaRPr lang="mn-MN" sz="4300" b="1" dirty="0">
              <a:latin typeface="Lato" panose="020F0502020204030203" pitchFamily="34" charset="0"/>
              <a:ea typeface="Lato" panose="020F0502020204030203" pitchFamily="34" charset="0"/>
              <a:cs typeface="Lato" panose="020F0502020204030203" pitchFamily="34" charset="0"/>
            </a:endParaRPr>
          </a:p>
        </p:txBody>
      </p:sp>
      <p:pic>
        <p:nvPicPr>
          <p:cNvPr id="12290" name="Picture 2" descr="C:\Users\bebe\Desktop\a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1276350"/>
            <a:ext cx="10561320" cy="538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86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6</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sz="4300" b="1" dirty="0">
                <a:latin typeface="Lato" panose="020F0502020204030203" pitchFamily="34" charset="0"/>
                <a:ea typeface="Lato" panose="020F0502020204030203" pitchFamily="34" charset="0"/>
                <a:cs typeface="Lato" panose="020F0502020204030203" pitchFamily="34" charset="0"/>
              </a:rPr>
              <a:t>Үйл ажиллагааны </a:t>
            </a:r>
            <a:r>
              <a:rPr lang="mn-MN" sz="4300" b="1" dirty="0" smtClean="0">
                <a:latin typeface="Lato" panose="020F0502020204030203" pitchFamily="34" charset="0"/>
                <a:ea typeface="Lato" panose="020F0502020204030203" pitchFamily="34" charset="0"/>
                <a:cs typeface="Lato" panose="020F0502020204030203" pitchFamily="34" charset="0"/>
              </a:rPr>
              <a:t>диаграм</a:t>
            </a:r>
            <a:r>
              <a:rPr lang="en-US" sz="4300" b="1" dirty="0" smtClean="0">
                <a:latin typeface="Lato" panose="020F0502020204030203" pitchFamily="34" charset="0"/>
                <a:ea typeface="Lato" panose="020F0502020204030203" pitchFamily="34" charset="0"/>
                <a:cs typeface="Lato" panose="020F0502020204030203" pitchFamily="34" charset="0"/>
              </a:rPr>
              <a:t>(Activity Diagram)</a:t>
            </a:r>
            <a:endParaRPr lang="mn-MN" sz="4300" b="1" dirty="0">
              <a:latin typeface="Lato" panose="020F0502020204030203" pitchFamily="34" charset="0"/>
              <a:ea typeface="Lato" panose="020F0502020204030203" pitchFamily="34" charset="0"/>
              <a:cs typeface="Lato" panose="020F0502020204030203" pitchFamily="34" charset="0"/>
            </a:endParaRPr>
          </a:p>
        </p:txBody>
      </p:sp>
      <p:pic>
        <p:nvPicPr>
          <p:cNvPr id="13315" name="Picture 3" descr="C:\Users\bebe\Desktop\a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86840"/>
            <a:ext cx="10134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9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7</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Обьектын холбоосын диаграмм ( ERD )</a:t>
            </a:r>
          </a:p>
        </p:txBody>
      </p:sp>
      <p:pic>
        <p:nvPicPr>
          <p:cNvPr id="14338" name="Picture 2" descr="C:\Users\bebe\Desktop\e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 y="1379473"/>
            <a:ext cx="10073640" cy="537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4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8</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Класс диаграм ( Class diagram )</a:t>
            </a:r>
          </a:p>
        </p:txBody>
      </p:sp>
      <p:pic>
        <p:nvPicPr>
          <p:cNvPr id="15362" name="Picture 2" descr="C:\Users\bebe\Desktop\grade\images\cl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 y="1478280"/>
            <a:ext cx="10789920" cy="498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9</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Дараалалын диаграмм( </a:t>
            </a:r>
            <a:r>
              <a:rPr lang="en-US" b="1" dirty="0">
                <a:latin typeface="Lato" panose="020F0502020204030203" pitchFamily="34" charset="0"/>
                <a:ea typeface="Lato" panose="020F0502020204030203" pitchFamily="34" charset="0"/>
                <a:cs typeface="Lato" panose="020F0502020204030203" pitchFamily="34" charset="0"/>
              </a:rPr>
              <a:t>Sequence diagram </a:t>
            </a:r>
            <a:r>
              <a:rPr lang="en-US" b="1" dirty="0" smtClean="0">
                <a:latin typeface="Lato" panose="020F0502020204030203" pitchFamily="34" charset="0"/>
                <a:ea typeface="Lato" panose="020F0502020204030203" pitchFamily="34" charset="0"/>
                <a:cs typeface="Lato" panose="020F0502020204030203" pitchFamily="34" charset="0"/>
              </a:rPr>
              <a:t>)</a:t>
            </a:r>
            <a:endParaRPr lang="ru-RU" b="1" dirty="0">
              <a:latin typeface="Lato" panose="020F0502020204030203" pitchFamily="34" charset="0"/>
              <a:ea typeface="Lato" panose="020F0502020204030203" pitchFamily="34" charset="0"/>
              <a:cs typeface="Lato" panose="020F0502020204030203" pitchFamily="34" charset="0"/>
            </a:endParaRPr>
          </a:p>
        </p:txBody>
      </p:sp>
      <p:pic>
        <p:nvPicPr>
          <p:cNvPr id="17410" name="Picture 2" descr="C:\Users\bebe\Desktop\sequenc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1" y="1479233"/>
            <a:ext cx="993648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9</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Дараалалын диаграмм( </a:t>
            </a:r>
            <a:r>
              <a:rPr lang="en-US" b="1" dirty="0">
                <a:latin typeface="Lato" panose="020F0502020204030203" pitchFamily="34" charset="0"/>
                <a:ea typeface="Lato" panose="020F0502020204030203" pitchFamily="34" charset="0"/>
                <a:cs typeface="Lato" panose="020F0502020204030203" pitchFamily="34" charset="0"/>
              </a:rPr>
              <a:t>Sequence diagram </a:t>
            </a:r>
            <a:r>
              <a:rPr lang="en-US" b="1" dirty="0" smtClean="0">
                <a:latin typeface="Lato" panose="020F0502020204030203" pitchFamily="34" charset="0"/>
                <a:ea typeface="Lato" panose="020F0502020204030203" pitchFamily="34" charset="0"/>
                <a:cs typeface="Lato" panose="020F0502020204030203" pitchFamily="34" charset="0"/>
              </a:rPr>
              <a:t>)</a:t>
            </a:r>
            <a:endParaRPr lang="ru-RU" b="1" dirty="0">
              <a:latin typeface="Lato" panose="020F0502020204030203" pitchFamily="34" charset="0"/>
              <a:ea typeface="Lato" panose="020F0502020204030203" pitchFamily="34" charset="0"/>
              <a:cs typeface="Lato" panose="020F0502020204030203" pitchFamily="34" charset="0"/>
            </a:endParaRPr>
          </a:p>
        </p:txBody>
      </p:sp>
      <p:pic>
        <p:nvPicPr>
          <p:cNvPr id="18434" name="Picture 2" descr="C:\Users\bebe\Desktop\sequne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1604963"/>
            <a:ext cx="10363200" cy="475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4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9</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Дараалалын диаграмм( </a:t>
            </a:r>
            <a:r>
              <a:rPr lang="en-US" b="1" dirty="0">
                <a:latin typeface="Lato" panose="020F0502020204030203" pitchFamily="34" charset="0"/>
                <a:ea typeface="Lato" panose="020F0502020204030203" pitchFamily="34" charset="0"/>
                <a:cs typeface="Lato" panose="020F0502020204030203" pitchFamily="34" charset="0"/>
              </a:rPr>
              <a:t>Sequence diagram </a:t>
            </a:r>
            <a:r>
              <a:rPr lang="en-US" b="1" dirty="0" smtClean="0">
                <a:latin typeface="Lato" panose="020F0502020204030203" pitchFamily="34" charset="0"/>
                <a:ea typeface="Lato" panose="020F0502020204030203" pitchFamily="34" charset="0"/>
                <a:cs typeface="Lato" panose="020F0502020204030203" pitchFamily="34" charset="0"/>
              </a:rPr>
              <a:t>)</a:t>
            </a:r>
            <a:endParaRPr lang="ru-RU" b="1" dirty="0">
              <a:latin typeface="Lato" panose="020F0502020204030203" pitchFamily="34" charset="0"/>
              <a:ea typeface="Lato" panose="020F0502020204030203" pitchFamily="34" charset="0"/>
              <a:cs typeface="Lato" panose="020F0502020204030203" pitchFamily="34" charset="0"/>
            </a:endParaRPr>
          </a:p>
        </p:txBody>
      </p:sp>
      <p:pic>
        <p:nvPicPr>
          <p:cNvPr id="16386" name="Picture 2" descr="C:\Users\bebe\Desktop\sequne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 y="1524000"/>
            <a:ext cx="10408920" cy="501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3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3F8672C-259D-4310-B434-4DBBB378B7E8}"/>
              </a:ext>
            </a:extLst>
          </p:cNvPr>
          <p:cNvSpPr/>
          <p:nvPr/>
        </p:nvSpPr>
        <p:spPr>
          <a:xfrm>
            <a:off x="-1452" y="6294119"/>
            <a:ext cx="12193452" cy="563881"/>
          </a:xfrm>
          <a:prstGeom prst="rect">
            <a:avLst/>
          </a:prstGeom>
          <a:gradFill>
            <a:gsLst>
              <a:gs pos="77000">
                <a:srgbClr val="01A89E"/>
              </a:gs>
              <a:gs pos="77000">
                <a:srgbClr val="019589"/>
              </a:gs>
              <a:gs pos="27000">
                <a:srgbClr val="8FC8C2"/>
              </a:gs>
              <a:gs pos="90000">
                <a:srgbClr val="01A89E"/>
              </a:gs>
              <a:gs pos="91000">
                <a:srgbClr val="006571"/>
              </a:gs>
            </a:gsLst>
            <a:path path="circle">
              <a:fillToRect t="100000" r="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5C1003DA-3EA1-4761-B295-F8684C2C6522}"/>
              </a:ext>
            </a:extLst>
          </p:cNvPr>
          <p:cNvSpPr/>
          <p:nvPr/>
        </p:nvSpPr>
        <p:spPr>
          <a:xfrm>
            <a:off x="0" y="0"/>
            <a:ext cx="3747024" cy="1100079"/>
          </a:xfrm>
          <a:prstGeom prst="rect">
            <a:avLst/>
          </a:prstGeom>
          <a:solidFill>
            <a:srgbClr val="8FC8C2"/>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0F0593AC-8F0B-462A-9987-28CE9A5BDB4B}"/>
              </a:ext>
            </a:extLst>
          </p:cNvPr>
          <p:cNvSpPr/>
          <p:nvPr/>
        </p:nvSpPr>
        <p:spPr>
          <a:xfrm>
            <a:off x="3747024" y="0"/>
            <a:ext cx="3903455" cy="1100079"/>
          </a:xfrm>
          <a:prstGeom prst="rect">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F50280A1-F4A4-4F8F-B26D-F51261EDE4CB}"/>
              </a:ext>
            </a:extLst>
          </p:cNvPr>
          <p:cNvSpPr/>
          <p:nvPr/>
        </p:nvSpPr>
        <p:spPr>
          <a:xfrm>
            <a:off x="7650479" y="-17650"/>
            <a:ext cx="4542972" cy="1117729"/>
          </a:xfrm>
          <a:prstGeom prst="rect">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02E5188B-906E-459B-88AE-DB5E041922F3}"/>
              </a:ext>
            </a:extLst>
          </p:cNvPr>
          <p:cNvSpPr/>
          <p:nvPr/>
        </p:nvSpPr>
        <p:spPr>
          <a:xfrm>
            <a:off x="20539" y="115194"/>
            <a:ext cx="3629608" cy="892552"/>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1</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Оршил </a:t>
            </a:r>
            <a:r>
              <a:rPr lang="ru-RU" sz="1600" b="1" dirty="0" smtClean="0">
                <a:latin typeface="Lato" panose="020F0502020204030203" pitchFamily="34" charset="0"/>
                <a:ea typeface="Lato" panose="020F0502020204030203" pitchFamily="34" charset="0"/>
                <a:cs typeface="Lato" panose="020F0502020204030203" pitchFamily="34" charset="0"/>
              </a:rPr>
              <a:t> </a:t>
            </a:r>
            <a:endParaRPr lang="en-US" sz="1600" b="1" dirty="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1.1 </a:t>
            </a:r>
            <a:r>
              <a:rPr lang="ru-RU" sz="1200" dirty="0">
                <a:latin typeface="Lato" panose="020F0502020204030203" pitchFamily="34" charset="0"/>
                <a:ea typeface="Lato" panose="020F0502020204030203" pitchFamily="34" charset="0"/>
                <a:cs typeface="Lato" panose="020F0502020204030203" pitchFamily="34" charset="0"/>
              </a:rPr>
              <a:t>Системийн зорилго </a:t>
            </a:r>
            <a:endParaRPr lang="en-US" sz="1200"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1.2 </a:t>
            </a:r>
            <a:r>
              <a:rPr lang="ru-RU" sz="1200" dirty="0">
                <a:latin typeface="Lato" panose="020F0502020204030203" pitchFamily="34" charset="0"/>
                <a:ea typeface="Lato" panose="020F0502020204030203" pitchFamily="34" charset="0"/>
                <a:cs typeface="Lato" panose="020F0502020204030203" pitchFamily="34" charset="0"/>
              </a:rPr>
              <a:t>Системийн хүрээ </a:t>
            </a:r>
            <a:r>
              <a:rPr lang="ru-RU" sz="1200" dirty="0" smtClean="0">
                <a:latin typeface="Lato" panose="020F0502020204030203" pitchFamily="34" charset="0"/>
                <a:ea typeface="Lato" panose="020F0502020204030203" pitchFamily="34" charset="0"/>
                <a:cs typeface="Lato" panose="020F0502020204030203" pitchFamily="34" charset="0"/>
              </a:rPr>
              <a:t>хязгаар</a:t>
            </a:r>
            <a:endParaRPr lang="en-US" sz="1200"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1.3 </a:t>
            </a:r>
            <a:r>
              <a:rPr lang="ru-RU" sz="1200" dirty="0">
                <a:latin typeface="Lato" panose="020F0502020204030203" pitchFamily="34" charset="0"/>
                <a:ea typeface="Lato" panose="020F0502020204030203" pitchFamily="34" charset="0"/>
                <a:cs typeface="Lato" panose="020F0502020204030203" pitchFamily="34" charset="0"/>
              </a:rPr>
              <a:t>Нэр томъёоны тайлбар </a:t>
            </a:r>
          </a:p>
        </p:txBody>
      </p:sp>
      <p:sp>
        <p:nvSpPr>
          <p:cNvPr id="26" name="Rectangle 25">
            <a:extLst>
              <a:ext uri="{FF2B5EF4-FFF2-40B4-BE49-F238E27FC236}">
                <a16:creationId xmlns:a16="http://schemas.microsoft.com/office/drawing/2014/main" xmlns="" id="{649C89B0-39E5-4D35-B004-1210E362F2CC}"/>
              </a:ext>
            </a:extLst>
          </p:cNvPr>
          <p:cNvSpPr/>
          <p:nvPr/>
        </p:nvSpPr>
        <p:spPr>
          <a:xfrm>
            <a:off x="3773310" y="22861"/>
            <a:ext cx="3877169" cy="1077218"/>
          </a:xfrm>
          <a:prstGeom prst="rect">
            <a:avLst/>
          </a:prstGeom>
        </p:spPr>
        <p:txBody>
          <a:bodyPr wrap="square">
            <a:spAutoFit/>
          </a:bodyPr>
          <a:lstStyle/>
          <a:p>
            <a:r>
              <a:rPr lang="mn-MN" sz="1600" b="1" dirty="0" smtClean="0">
                <a:latin typeface="Lato" panose="020F0502020204030203" pitchFamily="34" charset="0"/>
                <a:ea typeface="Lato" panose="020F0502020204030203" pitchFamily="34" charset="0"/>
                <a:cs typeface="Lato" panose="020F0502020204030203" pitchFamily="34" charset="0"/>
              </a:rPr>
              <a:t>2</a:t>
            </a:r>
            <a:r>
              <a:rPr lang="en-US" sz="1600" b="1" dirty="0" smtClean="0">
                <a:latin typeface="Lato" panose="020F0502020204030203" pitchFamily="34" charset="0"/>
                <a:ea typeface="Lato" panose="020F0502020204030203" pitchFamily="34" charset="0"/>
                <a:cs typeface="Lato" panose="020F0502020204030203" pitchFamily="34" charset="0"/>
              </a:rPr>
              <a:t>.</a:t>
            </a:r>
            <a:r>
              <a:rPr lang="mn-MN" sz="1600" b="1" dirty="0" smtClean="0">
                <a:latin typeface="Lato" panose="020F0502020204030203" pitchFamily="34" charset="0"/>
                <a:ea typeface="Lato" panose="020F0502020204030203" pitchFamily="34" charset="0"/>
                <a:cs typeface="Lato" panose="020F0502020204030203" pitchFamily="34" charset="0"/>
              </a:rPr>
              <a:t> Судалгаа</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mn-MN" sz="1200" dirty="0" smtClean="0">
                <a:latin typeface="Lato" panose="020F0502020204030203" pitchFamily="34" charset="0"/>
                <a:ea typeface="Lato" panose="020F0502020204030203" pitchFamily="34" charset="0"/>
                <a:cs typeface="Lato" panose="020F0502020204030203" pitchFamily="34" charset="0"/>
              </a:rPr>
              <a:t>2.1 </a:t>
            </a:r>
            <a:r>
              <a:rPr lang="mn-MN" sz="1200" dirty="0">
                <a:latin typeface="Lato" panose="020F0502020204030203" pitchFamily="34" charset="0"/>
                <a:ea typeface="Lato" panose="020F0502020204030203" pitchFamily="34" charset="0"/>
                <a:cs typeface="Lato" panose="020F0502020204030203" pitchFamily="34" charset="0"/>
              </a:rPr>
              <a:t>Програмын </a:t>
            </a:r>
            <a:r>
              <a:rPr lang="mn-MN" sz="1200" dirty="0" smtClean="0">
                <a:latin typeface="Lato" panose="020F0502020204030203" pitchFamily="34" charset="0"/>
                <a:ea typeface="Lato" panose="020F0502020204030203" pitchFamily="34" charset="0"/>
                <a:cs typeface="Lato" panose="020F0502020204030203" pitchFamily="34" charset="0"/>
              </a:rPr>
              <a:t>судалгаа</a:t>
            </a:r>
          </a:p>
          <a:p>
            <a:r>
              <a:rPr lang="mn-MN" sz="1200" dirty="0" smtClean="0">
                <a:latin typeface="Lato" panose="020F0502020204030203" pitchFamily="34" charset="0"/>
                <a:ea typeface="Lato" panose="020F0502020204030203" pitchFamily="34" charset="0"/>
                <a:cs typeface="Lato" panose="020F0502020204030203" pitchFamily="34" charset="0"/>
              </a:rPr>
              <a:t>2.1.1 </a:t>
            </a:r>
            <a:r>
              <a:rPr lang="mn-MN" sz="1200" dirty="0">
                <a:latin typeface="Lato" panose="020F0502020204030203" pitchFamily="34" charset="0"/>
                <a:ea typeface="Lato" panose="020F0502020204030203" pitchFamily="34" charset="0"/>
                <a:cs typeface="Lato" panose="020F0502020204030203" pitchFamily="34" charset="0"/>
              </a:rPr>
              <a:t>Монголын системүүдийн </a:t>
            </a:r>
            <a:r>
              <a:rPr lang="mn-MN" sz="1200" dirty="0" smtClean="0">
                <a:latin typeface="Lato" panose="020F0502020204030203" pitchFamily="34" charset="0"/>
                <a:ea typeface="Lato" panose="020F0502020204030203" pitchFamily="34" charset="0"/>
                <a:cs typeface="Lato" panose="020F0502020204030203" pitchFamily="34" charset="0"/>
              </a:rPr>
              <a:t>харьцуулсан</a:t>
            </a:r>
            <a:r>
              <a:rPr lang="en-US" sz="1200" dirty="0" smtClean="0">
                <a:latin typeface="Lato" panose="020F0502020204030203" pitchFamily="34" charset="0"/>
                <a:ea typeface="Lato" panose="020F0502020204030203" pitchFamily="34" charset="0"/>
                <a:cs typeface="Lato" panose="020F0502020204030203" pitchFamily="34" charset="0"/>
              </a:rPr>
              <a:t> </a:t>
            </a:r>
            <a:r>
              <a:rPr lang="mn-MN" sz="1200" dirty="0" smtClean="0">
                <a:latin typeface="Lato" panose="020F0502020204030203" pitchFamily="34" charset="0"/>
                <a:ea typeface="Lato" panose="020F0502020204030203" pitchFamily="34" charset="0"/>
                <a:cs typeface="Lato" panose="020F0502020204030203" pitchFamily="34" charset="0"/>
              </a:rPr>
              <a:t>судалгаа </a:t>
            </a:r>
            <a:endParaRPr lang="mn-MN" sz="1200" dirty="0">
              <a:latin typeface="Lato" panose="020F0502020204030203" pitchFamily="34" charset="0"/>
              <a:ea typeface="Lato" panose="020F0502020204030203" pitchFamily="34" charset="0"/>
              <a:cs typeface="Lato" panose="020F0502020204030203" pitchFamily="34" charset="0"/>
            </a:endParaRPr>
          </a:p>
          <a:p>
            <a:r>
              <a:rPr lang="mn-MN" sz="1200" dirty="0" smtClean="0">
                <a:latin typeface="Lato" panose="020F0502020204030203" pitchFamily="34" charset="0"/>
                <a:ea typeface="Lato" panose="020F0502020204030203" pitchFamily="34" charset="0"/>
                <a:cs typeface="Lato" panose="020F0502020204030203" pitchFamily="34" charset="0"/>
              </a:rPr>
              <a:t>2.1.2 </a:t>
            </a:r>
            <a:r>
              <a:rPr lang="mn-MN" sz="1200" dirty="0">
                <a:latin typeface="Lato" panose="020F0502020204030203" pitchFamily="34" charset="0"/>
                <a:ea typeface="Lato" panose="020F0502020204030203" pitchFamily="34" charset="0"/>
                <a:cs typeface="Lato" panose="020F0502020204030203" pitchFamily="34" charset="0"/>
              </a:rPr>
              <a:t>ТЭЭВРИЙН ДЭЭД </a:t>
            </a:r>
            <a:r>
              <a:rPr lang="mn-MN" sz="1200" dirty="0" smtClean="0">
                <a:latin typeface="Lato" panose="020F0502020204030203" pitchFamily="34" charset="0"/>
                <a:ea typeface="Lato" panose="020F0502020204030203" pitchFamily="34" charset="0"/>
                <a:cs typeface="Lato" panose="020F0502020204030203" pitchFamily="34" charset="0"/>
              </a:rPr>
              <a:t>СУРГУУЛЬ оюутны веб</a:t>
            </a:r>
          </a:p>
          <a:p>
            <a:r>
              <a:rPr lang="mn-MN" sz="1200" dirty="0" smtClean="0">
                <a:latin typeface="Lato" panose="020F0502020204030203" pitchFamily="34" charset="0"/>
                <a:ea typeface="Lato" panose="020F0502020204030203" pitchFamily="34" charset="0"/>
                <a:cs typeface="Lato" panose="020F0502020204030203" pitchFamily="34" charset="0"/>
              </a:rPr>
              <a:t>2.2</a:t>
            </a:r>
            <a:r>
              <a:rPr lang="en-US" sz="1200" dirty="0" smtClean="0">
                <a:latin typeface="Lato" panose="020F0502020204030203" pitchFamily="34" charset="0"/>
                <a:ea typeface="Lato" panose="020F0502020204030203" pitchFamily="34" charset="0"/>
                <a:cs typeface="Lato" panose="020F0502020204030203" pitchFamily="34" charset="0"/>
              </a:rPr>
              <a:t> </a:t>
            </a:r>
            <a:r>
              <a:rPr lang="mn-MN" sz="1200" dirty="0" smtClean="0">
                <a:latin typeface="Lato" panose="020F0502020204030203" pitchFamily="34" charset="0"/>
                <a:ea typeface="Lato" panose="020F0502020204030203" pitchFamily="34" charset="0"/>
                <a:cs typeface="Lato" panose="020F0502020204030203" pitchFamily="34" charset="0"/>
              </a:rPr>
              <a:t>Хууль</a:t>
            </a:r>
            <a:r>
              <a:rPr lang="mn-MN" sz="1200" dirty="0">
                <a:latin typeface="Lato" panose="020F0502020204030203" pitchFamily="34" charset="0"/>
                <a:ea typeface="Lato" panose="020F0502020204030203" pitchFamily="34" charset="0"/>
                <a:cs typeface="Lato" panose="020F0502020204030203" pitchFamily="34" charset="0"/>
              </a:rPr>
              <a:t>, дүрэм </a:t>
            </a:r>
            <a:r>
              <a:rPr lang="mn-MN" sz="1200" dirty="0" smtClean="0">
                <a:latin typeface="Lato" panose="020F0502020204030203" pitchFamily="34" charset="0"/>
                <a:ea typeface="Lato" panose="020F0502020204030203" pitchFamily="34" charset="0"/>
                <a:cs typeface="Lato" panose="020F0502020204030203" pitchFamily="34" charset="0"/>
              </a:rPr>
              <a:t>журам</a:t>
            </a:r>
            <a:endParaRPr lang="mn-MN" sz="1200" dirty="0">
              <a:latin typeface="Lato" panose="020F0502020204030203" pitchFamily="34" charset="0"/>
              <a:ea typeface="Lato" panose="020F0502020204030203" pitchFamily="34" charset="0"/>
              <a:cs typeface="Lato" panose="020F0502020204030203" pitchFamily="34" charset="0"/>
            </a:endParaRPr>
          </a:p>
        </p:txBody>
      </p:sp>
      <p:sp>
        <p:nvSpPr>
          <p:cNvPr id="27" name="Rectangle 26">
            <a:extLst>
              <a:ext uri="{FF2B5EF4-FFF2-40B4-BE49-F238E27FC236}">
                <a16:creationId xmlns:a16="http://schemas.microsoft.com/office/drawing/2014/main" xmlns="" id="{DF904BAF-2B1E-423F-8936-C104EBE6CBC2}"/>
              </a:ext>
            </a:extLst>
          </p:cNvPr>
          <p:cNvSpPr/>
          <p:nvPr/>
        </p:nvSpPr>
        <p:spPr>
          <a:xfrm>
            <a:off x="7650479" y="22861"/>
            <a:ext cx="4883120" cy="707886"/>
          </a:xfrm>
          <a:prstGeom prst="rect">
            <a:avLst/>
          </a:prstGeom>
        </p:spPr>
        <p:txBody>
          <a:bodyPr wrap="square">
            <a:spAutoFit/>
          </a:bodyPr>
          <a:lstStyle/>
          <a:p>
            <a:r>
              <a:rPr lang="mn-MN" sz="1600" b="1" dirty="0" smtClean="0">
                <a:latin typeface="Lato" panose="020F0502020204030203" pitchFamily="34" charset="0"/>
                <a:ea typeface="Lato" panose="020F0502020204030203" pitchFamily="34" charset="0"/>
                <a:cs typeface="Lato" panose="020F0502020204030203" pitchFamily="34" charset="0"/>
              </a:rPr>
              <a:t>3</a:t>
            </a:r>
            <a:r>
              <a:rPr lang="en-US" sz="1600" b="1" dirty="0" smtClean="0">
                <a:latin typeface="Lato" panose="020F0502020204030203" pitchFamily="34" charset="0"/>
                <a:ea typeface="Lato" panose="020F0502020204030203" pitchFamily="34" charset="0"/>
                <a:cs typeface="Lato" panose="020F0502020204030203" pitchFamily="34" charset="0"/>
              </a:rPr>
              <a:t>.</a:t>
            </a:r>
            <a:r>
              <a:rPr lang="mn-MN" sz="1600" b="1" dirty="0" smtClean="0">
                <a:latin typeface="Lato" panose="020F0502020204030203" pitchFamily="34" charset="0"/>
                <a:ea typeface="Lato" panose="020F0502020204030203" pitchFamily="34" charset="0"/>
                <a:cs typeface="Lato" panose="020F0502020204030203" pitchFamily="34" charset="0"/>
              </a:rPr>
              <a:t> </a:t>
            </a:r>
            <a:r>
              <a:rPr lang="mn-MN" sz="1600" b="1" dirty="0">
                <a:latin typeface="Lato" panose="020F0502020204030203" pitchFamily="34" charset="0"/>
                <a:ea typeface="Lato" panose="020F0502020204030203" pitchFamily="34" charset="0"/>
                <a:cs typeface="Lato" panose="020F0502020204030203" pitchFamily="34" charset="0"/>
              </a:rPr>
              <a:t>Технологийн </a:t>
            </a:r>
            <a:r>
              <a:rPr lang="mn-MN" sz="1600" b="1" dirty="0" smtClean="0">
                <a:latin typeface="Lato" panose="020F0502020204030203" pitchFamily="34" charset="0"/>
                <a:ea typeface="Lato" panose="020F0502020204030203" pitchFamily="34" charset="0"/>
                <a:cs typeface="Lato" panose="020F0502020204030203" pitchFamily="34" charset="0"/>
              </a:rPr>
              <a:t>судалгаа</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mn-MN" sz="1200" dirty="0" smtClean="0">
                <a:latin typeface="Lato" panose="020F0502020204030203" pitchFamily="34" charset="0"/>
                <a:ea typeface="Lato" panose="020F0502020204030203" pitchFamily="34" charset="0"/>
                <a:cs typeface="Lato" panose="020F0502020204030203" pitchFamily="34" charset="0"/>
              </a:rPr>
              <a:t>3.1 </a:t>
            </a:r>
            <a:r>
              <a:rPr lang="en-US" sz="1200" dirty="0">
                <a:latin typeface="Lato" panose="020F0502020204030203" pitchFamily="34" charset="0"/>
                <a:ea typeface="Lato" panose="020F0502020204030203" pitchFamily="34" charset="0"/>
                <a:cs typeface="Lato" panose="020F0502020204030203" pitchFamily="34" charset="0"/>
              </a:rPr>
              <a:t>MySQL </a:t>
            </a:r>
          </a:p>
          <a:p>
            <a:r>
              <a:rPr lang="en-US" sz="1200" dirty="0" smtClean="0">
                <a:latin typeface="Lato" panose="020F0502020204030203" pitchFamily="34" charset="0"/>
                <a:ea typeface="Lato" panose="020F0502020204030203" pitchFamily="34" charset="0"/>
                <a:cs typeface="Lato" panose="020F0502020204030203" pitchFamily="34" charset="0"/>
              </a:rPr>
              <a:t>3.2 PHP </a:t>
            </a:r>
          </a:p>
        </p:txBody>
      </p:sp>
      <p:sp>
        <p:nvSpPr>
          <p:cNvPr id="16" name="Rectangle 15">
            <a:extLst>
              <a:ext uri="{FF2B5EF4-FFF2-40B4-BE49-F238E27FC236}">
                <a16:creationId xmlns:a16="http://schemas.microsoft.com/office/drawing/2014/main" xmlns="" id="{5C1003DA-3EA1-4761-B295-F8684C2C6522}"/>
              </a:ext>
            </a:extLst>
          </p:cNvPr>
          <p:cNvSpPr/>
          <p:nvPr/>
        </p:nvSpPr>
        <p:spPr>
          <a:xfrm>
            <a:off x="0" y="1100079"/>
            <a:ext cx="3747024" cy="1100079"/>
          </a:xfrm>
          <a:prstGeom prst="rect">
            <a:avLst/>
          </a:prstGeom>
          <a:solidFill>
            <a:srgbClr val="8FC8C2"/>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0F0593AC-8F0B-462A-9987-28CE9A5BDB4B}"/>
              </a:ext>
            </a:extLst>
          </p:cNvPr>
          <p:cNvSpPr/>
          <p:nvPr/>
        </p:nvSpPr>
        <p:spPr>
          <a:xfrm>
            <a:off x="3747024" y="1100078"/>
            <a:ext cx="3903455" cy="1100079"/>
          </a:xfrm>
          <a:prstGeom prst="rect">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F50280A1-F4A4-4F8F-B26D-F51261EDE4CB}"/>
              </a:ext>
            </a:extLst>
          </p:cNvPr>
          <p:cNvSpPr/>
          <p:nvPr/>
        </p:nvSpPr>
        <p:spPr>
          <a:xfrm>
            <a:off x="7650479" y="1091253"/>
            <a:ext cx="4542972" cy="1117729"/>
          </a:xfrm>
          <a:prstGeom prst="rect">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xmlns="" id="{5C1003DA-3EA1-4761-B295-F8684C2C6522}"/>
              </a:ext>
            </a:extLst>
          </p:cNvPr>
          <p:cNvSpPr/>
          <p:nvPr/>
        </p:nvSpPr>
        <p:spPr>
          <a:xfrm>
            <a:off x="0" y="2200157"/>
            <a:ext cx="3747024" cy="1100079"/>
          </a:xfrm>
          <a:prstGeom prst="rect">
            <a:avLst/>
          </a:prstGeom>
          <a:solidFill>
            <a:srgbClr val="8FC8C2"/>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5C1003DA-3EA1-4761-B295-F8684C2C6522}"/>
              </a:ext>
            </a:extLst>
          </p:cNvPr>
          <p:cNvSpPr/>
          <p:nvPr/>
        </p:nvSpPr>
        <p:spPr>
          <a:xfrm>
            <a:off x="-1452" y="4382664"/>
            <a:ext cx="3747024" cy="1117730"/>
          </a:xfrm>
          <a:prstGeom prst="rect">
            <a:avLst/>
          </a:prstGeom>
          <a:solidFill>
            <a:srgbClr val="8FC8C2"/>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5C1003DA-3EA1-4761-B295-F8684C2C6522}"/>
              </a:ext>
            </a:extLst>
          </p:cNvPr>
          <p:cNvSpPr/>
          <p:nvPr/>
        </p:nvSpPr>
        <p:spPr>
          <a:xfrm>
            <a:off x="0" y="3300236"/>
            <a:ext cx="3747024" cy="1100079"/>
          </a:xfrm>
          <a:prstGeom prst="rect">
            <a:avLst/>
          </a:prstGeom>
          <a:solidFill>
            <a:srgbClr val="8FC8C2"/>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0F0593AC-8F0B-462A-9987-28CE9A5BDB4B}"/>
              </a:ext>
            </a:extLst>
          </p:cNvPr>
          <p:cNvSpPr/>
          <p:nvPr/>
        </p:nvSpPr>
        <p:spPr>
          <a:xfrm>
            <a:off x="3745572" y="2200158"/>
            <a:ext cx="3903455" cy="1100079"/>
          </a:xfrm>
          <a:prstGeom prst="rect">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F50280A1-F4A4-4F8F-B26D-F51261EDE4CB}"/>
              </a:ext>
            </a:extLst>
          </p:cNvPr>
          <p:cNvSpPr/>
          <p:nvPr/>
        </p:nvSpPr>
        <p:spPr>
          <a:xfrm>
            <a:off x="7649028" y="2182507"/>
            <a:ext cx="4542972" cy="1117729"/>
          </a:xfrm>
          <a:prstGeom prst="rect">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F50280A1-F4A4-4F8F-B26D-F51261EDE4CB}"/>
              </a:ext>
            </a:extLst>
          </p:cNvPr>
          <p:cNvSpPr/>
          <p:nvPr/>
        </p:nvSpPr>
        <p:spPr>
          <a:xfrm>
            <a:off x="7649028" y="3309061"/>
            <a:ext cx="4544423" cy="1117729"/>
          </a:xfrm>
          <a:prstGeom prst="rect">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F50280A1-F4A4-4F8F-B26D-F51261EDE4CB}"/>
              </a:ext>
            </a:extLst>
          </p:cNvPr>
          <p:cNvSpPr/>
          <p:nvPr/>
        </p:nvSpPr>
        <p:spPr>
          <a:xfrm>
            <a:off x="7649028" y="4382664"/>
            <a:ext cx="4542972" cy="1117729"/>
          </a:xfrm>
          <a:prstGeom prst="rect">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02E5188B-906E-459B-88AE-DB5E041922F3}"/>
              </a:ext>
            </a:extLst>
          </p:cNvPr>
          <p:cNvSpPr/>
          <p:nvPr/>
        </p:nvSpPr>
        <p:spPr>
          <a:xfrm>
            <a:off x="20539" y="1203842"/>
            <a:ext cx="3629608" cy="707886"/>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4</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Шинжилгээ, зохиомжийн хэсэг </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200" dirty="0">
                <a:latin typeface="Lato" panose="020F0502020204030203" pitchFamily="34" charset="0"/>
                <a:ea typeface="Lato" panose="020F0502020204030203" pitchFamily="34" charset="0"/>
                <a:cs typeface="Lato" panose="020F0502020204030203" pitchFamily="34" charset="0"/>
              </a:rPr>
              <a:t>4.1 Функциональ </a:t>
            </a:r>
            <a:r>
              <a:rPr lang="ru-RU" sz="1200" dirty="0" smtClean="0">
                <a:latin typeface="Lato" panose="020F0502020204030203" pitchFamily="34" charset="0"/>
                <a:ea typeface="Lato" panose="020F0502020204030203" pitchFamily="34" charset="0"/>
                <a:cs typeface="Lato" panose="020F0502020204030203" pitchFamily="34" charset="0"/>
              </a:rPr>
              <a:t>шаардлага</a:t>
            </a:r>
            <a:endParaRPr lang="en-US" sz="1200"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4.2 </a:t>
            </a:r>
            <a:r>
              <a:rPr lang="ru-RU" sz="1200" dirty="0">
                <a:latin typeface="Lato" panose="020F0502020204030203" pitchFamily="34" charset="0"/>
                <a:ea typeface="Lato" panose="020F0502020204030203" pitchFamily="34" charset="0"/>
                <a:cs typeface="Lato" panose="020F0502020204030203" pitchFamily="34" charset="0"/>
              </a:rPr>
              <a:t>Функциональ бус </a:t>
            </a:r>
            <a:r>
              <a:rPr lang="ru-RU" sz="1200" dirty="0" smtClean="0">
                <a:latin typeface="Lato" panose="020F0502020204030203" pitchFamily="34" charset="0"/>
                <a:ea typeface="Lato" panose="020F0502020204030203" pitchFamily="34" charset="0"/>
                <a:cs typeface="Lato" panose="020F0502020204030203" pitchFamily="34" charset="0"/>
              </a:rPr>
              <a:t>шаардлага</a:t>
            </a:r>
            <a:endParaRPr lang="ru-RU" sz="1200" dirty="0">
              <a:latin typeface="Lato" panose="020F0502020204030203" pitchFamily="34" charset="0"/>
              <a:ea typeface="Lato" panose="020F0502020204030203" pitchFamily="34" charset="0"/>
              <a:cs typeface="Lato" panose="020F0502020204030203" pitchFamily="34" charset="0"/>
            </a:endParaRPr>
          </a:p>
        </p:txBody>
      </p:sp>
      <p:sp>
        <p:nvSpPr>
          <p:cNvPr id="41" name="Rectangle 40">
            <a:extLst>
              <a:ext uri="{FF2B5EF4-FFF2-40B4-BE49-F238E27FC236}">
                <a16:creationId xmlns:a16="http://schemas.microsoft.com/office/drawing/2014/main" xmlns="" id="{0F0593AC-8F0B-462A-9987-28CE9A5BDB4B}"/>
              </a:ext>
            </a:extLst>
          </p:cNvPr>
          <p:cNvSpPr/>
          <p:nvPr/>
        </p:nvSpPr>
        <p:spPr>
          <a:xfrm>
            <a:off x="3745571" y="3282585"/>
            <a:ext cx="3903455" cy="1100079"/>
          </a:xfrm>
          <a:prstGeom prst="rect">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xmlns="" id="{0F0593AC-8F0B-462A-9987-28CE9A5BDB4B}"/>
              </a:ext>
            </a:extLst>
          </p:cNvPr>
          <p:cNvSpPr/>
          <p:nvPr/>
        </p:nvSpPr>
        <p:spPr>
          <a:xfrm>
            <a:off x="3743247" y="4382664"/>
            <a:ext cx="3903455" cy="1100079"/>
          </a:xfrm>
          <a:prstGeom prst="rect">
            <a:avLst/>
          </a:prstGeom>
          <a:solidFill>
            <a:srgbClr val="01A89E"/>
          </a:solidFill>
          <a:ln>
            <a:solidFill>
              <a:srgbClr val="01A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02E5188B-906E-459B-88AE-DB5E041922F3}"/>
              </a:ext>
            </a:extLst>
          </p:cNvPr>
          <p:cNvSpPr/>
          <p:nvPr/>
        </p:nvSpPr>
        <p:spPr>
          <a:xfrm>
            <a:off x="3747024" y="1203842"/>
            <a:ext cx="3629608" cy="707886"/>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5</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Юзкейс </a:t>
            </a:r>
            <a:r>
              <a:rPr lang="ru-RU" sz="1600" b="1" dirty="0" smtClean="0">
                <a:latin typeface="Lato" panose="020F0502020204030203" pitchFamily="34" charset="0"/>
                <a:ea typeface="Lato" panose="020F0502020204030203" pitchFamily="34" charset="0"/>
                <a:cs typeface="Lato" panose="020F0502020204030203" pitchFamily="34" charset="0"/>
              </a:rPr>
              <a:t>диаграм</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5.1 </a:t>
            </a:r>
            <a:r>
              <a:rPr lang="ru-RU" sz="1200" dirty="0">
                <a:latin typeface="Lato" panose="020F0502020204030203" pitchFamily="34" charset="0"/>
                <a:ea typeface="Lato" panose="020F0502020204030203" pitchFamily="34" charset="0"/>
                <a:cs typeface="Lato" panose="020F0502020204030203" pitchFamily="34" charset="0"/>
              </a:rPr>
              <a:t>Хичээлийн жагсаалт </a:t>
            </a:r>
            <a:r>
              <a:rPr lang="ru-RU" sz="1200" dirty="0" smtClean="0">
                <a:latin typeface="Lato" panose="020F0502020204030203" pitchFamily="34" charset="0"/>
                <a:ea typeface="Lato" panose="020F0502020204030203" pitchFamily="34" charset="0"/>
                <a:cs typeface="Lato" panose="020F0502020204030203" pitchFamily="34" charset="0"/>
              </a:rPr>
              <a:t>интерфэйс</a:t>
            </a:r>
            <a:endParaRPr lang="en-US" sz="1200"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5.2 </a:t>
            </a:r>
            <a:r>
              <a:rPr lang="ru-RU" sz="1200" dirty="0">
                <a:latin typeface="Lato" panose="020F0502020204030203" pitchFamily="34" charset="0"/>
                <a:ea typeface="Lato" panose="020F0502020204030203" pitchFamily="34" charset="0"/>
                <a:cs typeface="Lato" panose="020F0502020204030203" pitchFamily="34" charset="0"/>
              </a:rPr>
              <a:t>Дүнгийн интерфэйс </a:t>
            </a:r>
          </a:p>
        </p:txBody>
      </p:sp>
      <p:sp>
        <p:nvSpPr>
          <p:cNvPr id="44" name="Rectangle 43">
            <a:extLst>
              <a:ext uri="{FF2B5EF4-FFF2-40B4-BE49-F238E27FC236}">
                <a16:creationId xmlns:a16="http://schemas.microsoft.com/office/drawing/2014/main" xmlns="" id="{DF904BAF-2B1E-423F-8936-C104EBE6CBC2}"/>
              </a:ext>
            </a:extLst>
          </p:cNvPr>
          <p:cNvSpPr/>
          <p:nvPr/>
        </p:nvSpPr>
        <p:spPr>
          <a:xfrm>
            <a:off x="7650479" y="1203842"/>
            <a:ext cx="4884573" cy="584775"/>
          </a:xfrm>
          <a:prstGeom prst="rect">
            <a:avLst/>
          </a:prstGeom>
        </p:spPr>
        <p:txBody>
          <a:bodyPr wrap="square">
            <a:spAutoFit/>
          </a:bodyPr>
          <a:lstStyle/>
          <a:p>
            <a:r>
              <a:rPr lang="mn-MN" sz="1600" b="1" dirty="0" smtClean="0">
                <a:latin typeface="Lato" panose="020F0502020204030203" pitchFamily="34" charset="0"/>
                <a:ea typeface="Lato" panose="020F0502020204030203" pitchFamily="34" charset="0"/>
                <a:cs typeface="Lato" panose="020F0502020204030203" pitchFamily="34" charset="0"/>
              </a:rPr>
              <a:t>6</a:t>
            </a:r>
            <a:r>
              <a:rPr lang="en-US" sz="1600" b="1" dirty="0" smtClean="0">
                <a:latin typeface="Lato" panose="020F0502020204030203" pitchFamily="34" charset="0"/>
                <a:ea typeface="Lato" panose="020F0502020204030203" pitchFamily="34" charset="0"/>
                <a:cs typeface="Lato" panose="020F0502020204030203" pitchFamily="34" charset="0"/>
              </a:rPr>
              <a:t>.</a:t>
            </a:r>
            <a:r>
              <a:rPr lang="mn-MN" sz="1600" b="1" dirty="0" smtClean="0">
                <a:latin typeface="Lato" panose="020F0502020204030203" pitchFamily="34" charset="0"/>
                <a:ea typeface="Lato" panose="020F0502020204030203" pitchFamily="34" charset="0"/>
                <a:cs typeface="Lato" panose="020F0502020204030203" pitchFamily="34" charset="0"/>
              </a:rPr>
              <a:t> </a:t>
            </a:r>
            <a:r>
              <a:rPr lang="mn-MN" sz="1600" b="1" dirty="0">
                <a:latin typeface="Lato" panose="020F0502020204030203" pitchFamily="34" charset="0"/>
                <a:ea typeface="Lato" panose="020F0502020204030203" pitchFamily="34" charset="0"/>
                <a:cs typeface="Lato" panose="020F0502020204030203" pitchFamily="34" charset="0"/>
              </a:rPr>
              <a:t>Үйл ажиллагааны </a:t>
            </a:r>
            <a:r>
              <a:rPr lang="mn-MN" sz="1600" b="1" dirty="0" smtClean="0">
                <a:latin typeface="Lato" panose="020F0502020204030203" pitchFamily="34" charset="0"/>
                <a:ea typeface="Lato" panose="020F0502020204030203" pitchFamily="34" charset="0"/>
                <a:cs typeface="Lato" panose="020F0502020204030203" pitchFamily="34" charset="0"/>
              </a:rPr>
              <a:t>диаграм</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 </a:t>
            </a:r>
            <a:r>
              <a:rPr lang="en-US" sz="1600" b="1" dirty="0" smtClean="0">
                <a:latin typeface="Lato" panose="020F0502020204030203" pitchFamily="34" charset="0"/>
                <a:ea typeface="Lato" panose="020F0502020204030203" pitchFamily="34" charset="0"/>
                <a:cs typeface="Lato" panose="020F0502020204030203" pitchFamily="34" charset="0"/>
              </a:rPr>
              <a:t>               ( Activity Diagram )</a:t>
            </a:r>
            <a:endParaRPr lang="mn-MN" sz="1200" dirty="0">
              <a:latin typeface="Lato" panose="020F0502020204030203" pitchFamily="34" charset="0"/>
              <a:ea typeface="Lato" panose="020F0502020204030203" pitchFamily="34" charset="0"/>
              <a:cs typeface="Lato" panose="020F0502020204030203" pitchFamily="34" charset="0"/>
            </a:endParaRPr>
          </a:p>
        </p:txBody>
      </p:sp>
      <p:sp>
        <p:nvSpPr>
          <p:cNvPr id="45" name="Rectangle 44">
            <a:extLst>
              <a:ext uri="{FF2B5EF4-FFF2-40B4-BE49-F238E27FC236}">
                <a16:creationId xmlns:a16="http://schemas.microsoft.com/office/drawing/2014/main" xmlns="" id="{DF904BAF-2B1E-423F-8936-C104EBE6CBC2}"/>
              </a:ext>
            </a:extLst>
          </p:cNvPr>
          <p:cNvSpPr/>
          <p:nvPr/>
        </p:nvSpPr>
        <p:spPr>
          <a:xfrm>
            <a:off x="-1452" y="2471220"/>
            <a:ext cx="4884573" cy="584775"/>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7</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Обьектын холбоосын </a:t>
            </a:r>
            <a:r>
              <a:rPr lang="ru-RU" sz="1600" b="1" dirty="0" smtClean="0">
                <a:latin typeface="Lato" panose="020F0502020204030203" pitchFamily="34" charset="0"/>
                <a:ea typeface="Lato" panose="020F0502020204030203" pitchFamily="34" charset="0"/>
                <a:cs typeface="Lato" panose="020F0502020204030203" pitchFamily="34" charset="0"/>
              </a:rPr>
              <a:t>диаграмм</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 </a:t>
            </a:r>
            <a:r>
              <a:rPr lang="en-US"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 </a:t>
            </a:r>
            <a:r>
              <a:rPr lang="en-US"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smtClean="0">
                <a:latin typeface="Lato" panose="020F0502020204030203" pitchFamily="34" charset="0"/>
                <a:ea typeface="Lato" panose="020F0502020204030203" pitchFamily="34" charset="0"/>
                <a:cs typeface="Lato" panose="020F0502020204030203" pitchFamily="34" charset="0"/>
              </a:rPr>
              <a:t>ERD</a:t>
            </a:r>
            <a:r>
              <a:rPr lang="en-US"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smtClean="0">
                <a:latin typeface="Lato" panose="020F0502020204030203" pitchFamily="34" charset="0"/>
                <a:ea typeface="Lato" panose="020F0502020204030203" pitchFamily="34" charset="0"/>
                <a:cs typeface="Lato" panose="020F0502020204030203" pitchFamily="34" charset="0"/>
              </a:rPr>
              <a:t> </a:t>
            </a:r>
            <a:endParaRPr lang="mn-MN" sz="1200" dirty="0">
              <a:latin typeface="Lato" panose="020F0502020204030203" pitchFamily="34" charset="0"/>
              <a:ea typeface="Lato" panose="020F0502020204030203" pitchFamily="34" charset="0"/>
              <a:cs typeface="Lato" panose="020F0502020204030203" pitchFamily="34" charset="0"/>
            </a:endParaRPr>
          </a:p>
        </p:txBody>
      </p:sp>
      <p:sp>
        <p:nvSpPr>
          <p:cNvPr id="46" name="Rectangle 45">
            <a:extLst>
              <a:ext uri="{FF2B5EF4-FFF2-40B4-BE49-F238E27FC236}">
                <a16:creationId xmlns:a16="http://schemas.microsoft.com/office/drawing/2014/main" xmlns="" id="{DF904BAF-2B1E-423F-8936-C104EBE6CBC2}"/>
              </a:ext>
            </a:extLst>
          </p:cNvPr>
          <p:cNvSpPr/>
          <p:nvPr/>
        </p:nvSpPr>
        <p:spPr>
          <a:xfrm>
            <a:off x="3773309" y="2443077"/>
            <a:ext cx="4884573" cy="584775"/>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8</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Класс диаграм </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 </a:t>
            </a:r>
            <a:r>
              <a:rPr lang="en-US"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Class diagram </a:t>
            </a:r>
            <a:r>
              <a:rPr lang="en-US" sz="1600" b="1" dirty="0" smtClean="0">
                <a:latin typeface="Lato" panose="020F0502020204030203" pitchFamily="34" charset="0"/>
                <a:ea typeface="Lato" panose="020F0502020204030203" pitchFamily="34" charset="0"/>
                <a:cs typeface="Lato" panose="020F0502020204030203" pitchFamily="34" charset="0"/>
              </a:rPr>
              <a:t>)</a:t>
            </a:r>
            <a:endParaRPr lang="mn-MN" sz="1200" dirty="0">
              <a:latin typeface="Lato" panose="020F0502020204030203" pitchFamily="34" charset="0"/>
              <a:ea typeface="Lato" panose="020F0502020204030203" pitchFamily="34" charset="0"/>
              <a:cs typeface="Lato" panose="020F0502020204030203" pitchFamily="34" charset="0"/>
            </a:endParaRPr>
          </a:p>
        </p:txBody>
      </p:sp>
      <p:sp>
        <p:nvSpPr>
          <p:cNvPr id="47" name="Rectangle 46">
            <a:extLst>
              <a:ext uri="{FF2B5EF4-FFF2-40B4-BE49-F238E27FC236}">
                <a16:creationId xmlns:a16="http://schemas.microsoft.com/office/drawing/2014/main" xmlns="" id="{DF904BAF-2B1E-423F-8936-C104EBE6CBC2}"/>
              </a:ext>
            </a:extLst>
          </p:cNvPr>
          <p:cNvSpPr/>
          <p:nvPr/>
        </p:nvSpPr>
        <p:spPr>
          <a:xfrm>
            <a:off x="7650479" y="2443079"/>
            <a:ext cx="4884573" cy="584775"/>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9</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Дараалалын </a:t>
            </a:r>
            <a:r>
              <a:rPr lang="ru-RU" sz="1600" b="1" dirty="0" smtClean="0">
                <a:latin typeface="Lato" panose="020F0502020204030203" pitchFamily="34" charset="0"/>
                <a:ea typeface="Lato" panose="020F0502020204030203" pitchFamily="34" charset="0"/>
                <a:cs typeface="Lato" panose="020F0502020204030203" pitchFamily="34" charset="0"/>
              </a:rPr>
              <a:t>диаграмм</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ru-RU" sz="1600" b="1" dirty="0" smtClean="0">
                <a:latin typeface="Lato" panose="020F0502020204030203" pitchFamily="34" charset="0"/>
                <a:ea typeface="Lato" panose="020F0502020204030203" pitchFamily="34" charset="0"/>
                <a:cs typeface="Lato" panose="020F0502020204030203" pitchFamily="34" charset="0"/>
              </a:rPr>
              <a:t>( </a:t>
            </a:r>
            <a:r>
              <a:rPr lang="en-US" sz="1600" b="1" dirty="0">
                <a:latin typeface="Lato" panose="020F0502020204030203" pitchFamily="34" charset="0"/>
                <a:ea typeface="Lato" panose="020F0502020204030203" pitchFamily="34" charset="0"/>
                <a:cs typeface="Lato" panose="020F0502020204030203" pitchFamily="34" charset="0"/>
              </a:rPr>
              <a:t>Sequence diagram </a:t>
            </a:r>
            <a:r>
              <a:rPr lang="en-US" sz="1600" b="1" dirty="0" smtClean="0">
                <a:latin typeface="Lato" panose="020F0502020204030203" pitchFamily="34" charset="0"/>
                <a:ea typeface="Lato" panose="020F0502020204030203" pitchFamily="34" charset="0"/>
                <a:cs typeface="Lato" panose="020F0502020204030203" pitchFamily="34" charset="0"/>
              </a:rPr>
              <a:t>)</a:t>
            </a:r>
            <a:endParaRPr lang="mn-MN" sz="1200"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xmlns="" id="{DF904BAF-2B1E-423F-8936-C104EBE6CBC2}"/>
              </a:ext>
            </a:extLst>
          </p:cNvPr>
          <p:cNvSpPr/>
          <p:nvPr/>
        </p:nvSpPr>
        <p:spPr>
          <a:xfrm>
            <a:off x="20539" y="3540236"/>
            <a:ext cx="4884573" cy="584775"/>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10</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Төлөвийн </a:t>
            </a:r>
            <a:r>
              <a:rPr lang="ru-RU" sz="1600" b="1" dirty="0" smtClean="0">
                <a:latin typeface="Lato" panose="020F0502020204030203" pitchFamily="34" charset="0"/>
                <a:ea typeface="Lato" panose="020F0502020204030203" pitchFamily="34" charset="0"/>
                <a:cs typeface="Lato" panose="020F0502020204030203" pitchFamily="34" charset="0"/>
              </a:rPr>
              <a:t>диаграм</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 </a:t>
            </a:r>
            <a:r>
              <a:rPr lang="en-US" sz="1600" b="1" dirty="0" smtClean="0">
                <a:latin typeface="Lato" panose="020F0502020204030203" pitchFamily="34" charset="0"/>
                <a:ea typeface="Lato" panose="020F0502020204030203" pitchFamily="34" charset="0"/>
                <a:cs typeface="Lato" panose="020F0502020204030203" pitchFamily="34" charset="0"/>
              </a:rPr>
              <a:t>        ( State Diagram )</a:t>
            </a:r>
            <a:r>
              <a:rPr lang="ru-RU" sz="1600" b="1" dirty="0" smtClean="0">
                <a:latin typeface="Lato" panose="020F0502020204030203" pitchFamily="34" charset="0"/>
                <a:ea typeface="Lato" panose="020F0502020204030203" pitchFamily="34" charset="0"/>
                <a:cs typeface="Lato" panose="020F0502020204030203" pitchFamily="34" charset="0"/>
              </a:rPr>
              <a:t> </a:t>
            </a:r>
            <a:endParaRPr lang="mn-MN" sz="1200" dirty="0">
              <a:latin typeface="Lato" panose="020F0502020204030203" pitchFamily="34" charset="0"/>
              <a:ea typeface="Lato" panose="020F0502020204030203" pitchFamily="34" charset="0"/>
              <a:cs typeface="Lato" panose="020F0502020204030203" pitchFamily="34" charset="0"/>
            </a:endParaRPr>
          </a:p>
        </p:txBody>
      </p:sp>
      <p:sp>
        <p:nvSpPr>
          <p:cNvPr id="49" name="Rectangle 48">
            <a:extLst>
              <a:ext uri="{FF2B5EF4-FFF2-40B4-BE49-F238E27FC236}">
                <a16:creationId xmlns:a16="http://schemas.microsoft.com/office/drawing/2014/main" xmlns="" id="{DF904BAF-2B1E-423F-8936-C104EBE6CBC2}"/>
              </a:ext>
            </a:extLst>
          </p:cNvPr>
          <p:cNvSpPr/>
          <p:nvPr/>
        </p:nvSpPr>
        <p:spPr>
          <a:xfrm>
            <a:off x="3773310" y="3478680"/>
            <a:ext cx="4884573" cy="707886"/>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11</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Тестын </a:t>
            </a:r>
            <a:r>
              <a:rPr lang="ru-RU" sz="1600" b="1" dirty="0" smtClean="0">
                <a:latin typeface="Lato" panose="020F0502020204030203" pitchFamily="34" charset="0"/>
                <a:ea typeface="Lato" panose="020F0502020204030203" pitchFamily="34" charset="0"/>
                <a:cs typeface="Lato" panose="020F0502020204030203" pitchFamily="34" charset="0"/>
              </a:rPr>
              <a:t>зохиомж</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11.1 </a:t>
            </a:r>
            <a:r>
              <a:rPr lang="ru-RU" sz="1200" dirty="0">
                <a:latin typeface="Lato" panose="020F0502020204030203" pitchFamily="34" charset="0"/>
                <a:ea typeface="Lato" panose="020F0502020204030203" pitchFamily="34" charset="0"/>
                <a:cs typeface="Lato" panose="020F0502020204030203" pitchFamily="34" charset="0"/>
              </a:rPr>
              <a:t>Хичээлийн жагсаалт харах </a:t>
            </a:r>
            <a:endParaRPr lang="en-US" sz="1200"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11.2 </a:t>
            </a:r>
            <a:r>
              <a:rPr lang="ru-RU" sz="1200" dirty="0">
                <a:latin typeface="Lato" panose="020F0502020204030203" pitchFamily="34" charset="0"/>
                <a:ea typeface="Lato" panose="020F0502020204030203" pitchFamily="34" charset="0"/>
                <a:cs typeface="Lato" panose="020F0502020204030203" pitchFamily="34" charset="0"/>
              </a:rPr>
              <a:t>Дүн </a:t>
            </a:r>
            <a:r>
              <a:rPr lang="ru-RU" sz="1200" dirty="0" smtClean="0">
                <a:latin typeface="Lato" panose="020F0502020204030203" pitchFamily="34" charset="0"/>
                <a:ea typeface="Lato" panose="020F0502020204030203" pitchFamily="34" charset="0"/>
                <a:cs typeface="Lato" panose="020F0502020204030203" pitchFamily="34" charset="0"/>
              </a:rPr>
              <a:t>нэмэх</a:t>
            </a:r>
            <a:endParaRPr lang="ru-RU" sz="1200" dirty="0">
              <a:latin typeface="Lato" panose="020F0502020204030203" pitchFamily="34" charset="0"/>
              <a:ea typeface="Lato" panose="020F0502020204030203" pitchFamily="34" charset="0"/>
              <a:cs typeface="Lato" panose="020F0502020204030203" pitchFamily="34" charset="0"/>
            </a:endParaRPr>
          </a:p>
        </p:txBody>
      </p:sp>
      <p:sp>
        <p:nvSpPr>
          <p:cNvPr id="51" name="Rectangle 50">
            <a:extLst>
              <a:ext uri="{FF2B5EF4-FFF2-40B4-BE49-F238E27FC236}">
                <a16:creationId xmlns:a16="http://schemas.microsoft.com/office/drawing/2014/main" xmlns="" id="{DF904BAF-2B1E-423F-8936-C104EBE6CBC2}"/>
              </a:ext>
            </a:extLst>
          </p:cNvPr>
          <p:cNvSpPr/>
          <p:nvPr/>
        </p:nvSpPr>
        <p:spPr>
          <a:xfrm>
            <a:off x="7649026" y="3540236"/>
            <a:ext cx="4884573" cy="338554"/>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12</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Дүгнэлт </a:t>
            </a:r>
            <a:endParaRPr lang="ru-RU" sz="1200"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xmlns="" id="{DF904BAF-2B1E-423F-8936-C104EBE6CBC2}"/>
              </a:ext>
            </a:extLst>
          </p:cNvPr>
          <p:cNvSpPr/>
          <p:nvPr/>
        </p:nvSpPr>
        <p:spPr>
          <a:xfrm>
            <a:off x="20539" y="4622886"/>
            <a:ext cx="4884573" cy="707886"/>
          </a:xfrm>
          <a:prstGeom prst="rect">
            <a:avLst/>
          </a:prstGeom>
        </p:spPr>
        <p:txBody>
          <a:bodyPr wrap="square">
            <a:spAutoFit/>
          </a:bodyPr>
          <a:lstStyle/>
          <a:p>
            <a:r>
              <a:rPr lang="ru-RU" sz="1600" b="1" dirty="0" smtClean="0">
                <a:latin typeface="Lato" panose="020F0502020204030203" pitchFamily="34" charset="0"/>
                <a:ea typeface="Lato" panose="020F0502020204030203" pitchFamily="34" charset="0"/>
                <a:cs typeface="Lato" panose="020F0502020204030203" pitchFamily="34" charset="0"/>
              </a:rPr>
              <a:t>13</a:t>
            </a:r>
            <a:r>
              <a:rPr lang="en-US" sz="1600" b="1" dirty="0" smtClean="0">
                <a:latin typeface="Lato" panose="020F0502020204030203" pitchFamily="34" charset="0"/>
                <a:ea typeface="Lato" panose="020F0502020204030203" pitchFamily="34" charset="0"/>
                <a:cs typeface="Lato" panose="020F0502020204030203" pitchFamily="34" charset="0"/>
              </a:rPr>
              <a:t>.</a:t>
            </a:r>
            <a:r>
              <a:rPr lang="ru-RU" sz="1600" b="1" dirty="0" smtClean="0">
                <a:latin typeface="Lato" panose="020F0502020204030203" pitchFamily="34" charset="0"/>
                <a:ea typeface="Lato" panose="020F0502020204030203" pitchFamily="34" charset="0"/>
                <a:cs typeface="Lato" panose="020F0502020204030203" pitchFamily="34" charset="0"/>
              </a:rPr>
              <a:t> </a:t>
            </a:r>
            <a:r>
              <a:rPr lang="ru-RU" sz="1600" b="1" dirty="0">
                <a:latin typeface="Lato" panose="020F0502020204030203" pitchFamily="34" charset="0"/>
                <a:ea typeface="Lato" panose="020F0502020204030203" pitchFamily="34" charset="0"/>
                <a:cs typeface="Lato" panose="020F0502020204030203" pitchFamily="34" charset="0"/>
              </a:rPr>
              <a:t>Ашигласан бүтээлийн жагсаалт </a:t>
            </a:r>
            <a:endParaRPr lang="en-US" sz="1600" b="1"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13.1 </a:t>
            </a:r>
            <a:r>
              <a:rPr lang="ru-RU" sz="1200" dirty="0">
                <a:latin typeface="Lato" panose="020F0502020204030203" pitchFamily="34" charset="0"/>
                <a:ea typeface="Lato" panose="020F0502020204030203" pitchFamily="34" charset="0"/>
                <a:cs typeface="Lato" panose="020F0502020204030203" pitchFamily="34" charset="0"/>
              </a:rPr>
              <a:t>Ном </a:t>
            </a:r>
            <a:r>
              <a:rPr lang="ru-RU" sz="1200" dirty="0" smtClean="0">
                <a:latin typeface="Lato" panose="020F0502020204030203" pitchFamily="34" charset="0"/>
                <a:ea typeface="Lato" panose="020F0502020204030203" pitchFamily="34" charset="0"/>
                <a:cs typeface="Lato" panose="020F0502020204030203" pitchFamily="34" charset="0"/>
              </a:rPr>
              <a:t>зүй</a:t>
            </a:r>
            <a:endParaRPr lang="en-US" sz="1200" dirty="0" smtClean="0">
              <a:latin typeface="Lato" panose="020F0502020204030203" pitchFamily="34" charset="0"/>
              <a:ea typeface="Lato" panose="020F0502020204030203" pitchFamily="34" charset="0"/>
              <a:cs typeface="Lato" panose="020F0502020204030203" pitchFamily="34" charset="0"/>
            </a:endParaRPr>
          </a:p>
          <a:p>
            <a:r>
              <a:rPr lang="ru-RU" sz="1200" dirty="0" smtClean="0">
                <a:latin typeface="Lato" panose="020F0502020204030203" pitchFamily="34" charset="0"/>
                <a:ea typeface="Lato" panose="020F0502020204030203" pitchFamily="34" charset="0"/>
                <a:cs typeface="Lato" panose="020F0502020204030203" pitchFamily="34" charset="0"/>
              </a:rPr>
              <a:t>13.2 </a:t>
            </a:r>
            <a:r>
              <a:rPr lang="ru-RU" sz="1200" dirty="0">
                <a:latin typeface="Lato" panose="020F0502020204030203" pitchFamily="34" charset="0"/>
                <a:ea typeface="Lato" panose="020F0502020204030203" pitchFamily="34" charset="0"/>
                <a:cs typeface="Lato" panose="020F0502020204030203" pitchFamily="34" charset="0"/>
              </a:rPr>
              <a:t>Вэб </a:t>
            </a:r>
            <a:r>
              <a:rPr lang="ru-RU" sz="1200" dirty="0" smtClean="0">
                <a:latin typeface="Lato" panose="020F0502020204030203" pitchFamily="34" charset="0"/>
                <a:ea typeface="Lato" panose="020F0502020204030203" pitchFamily="34" charset="0"/>
                <a:cs typeface="Lato" panose="020F0502020204030203" pitchFamily="34" charset="0"/>
              </a:rPr>
              <a:t>сайтууд</a:t>
            </a:r>
            <a:endParaRPr lang="ru-RU"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54957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1)">
                                      <p:cBhvr>
                                        <p:cTn id="13" dur="2000"/>
                                        <p:tgtEl>
                                          <p:spTgt spid="13"/>
                                        </p:tgtEl>
                                      </p:cBhvr>
                                    </p:animEffect>
                                  </p:childTnLst>
                                </p:cTn>
                              </p:par>
                              <p:par>
                                <p:cTn id="14" presetID="50" presetClass="entr" presetSubtype="0" decel="100000" fill="hold" grpId="1"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1000" fill="hold"/>
                                        <p:tgtEl>
                                          <p:spTgt spid="15"/>
                                        </p:tgtEl>
                                        <p:attrNameLst>
                                          <p:attrName>ppt_w</p:attrName>
                                        </p:attrNameLst>
                                      </p:cBhvr>
                                      <p:tavLst>
                                        <p:tav tm="0">
                                          <p:val>
                                            <p:strVal val="#ppt_w+.3"/>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Effect transition="in" filter="fade">
                                      <p:cBhvr>
                                        <p:cTn id="18" dur="1000"/>
                                        <p:tgtEl>
                                          <p:spTgt spid="15"/>
                                        </p:tgtEl>
                                      </p:cBhvr>
                                    </p:animEffect>
                                  </p:childTnLst>
                                </p:cTn>
                              </p:par>
                              <p:par>
                                <p:cTn id="19" presetID="50" presetClass="entr" presetSubtype="0" decel="100000" fill="hold" grpId="1"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strVal val="#ppt_w+.3"/>
                                          </p:val>
                                        </p:tav>
                                        <p:tav tm="100000">
                                          <p:val>
                                            <p:strVal val="#ppt_w"/>
                                          </p:val>
                                        </p:tav>
                                      </p:tavLst>
                                    </p:anim>
                                    <p:anim calcmode="lin" valueType="num">
                                      <p:cBhvr>
                                        <p:cTn id="22" dur="1000" fill="hold"/>
                                        <p:tgtEl>
                                          <p:spTgt spid="12"/>
                                        </p:tgtEl>
                                        <p:attrNameLst>
                                          <p:attrName>ppt_h</p:attrName>
                                        </p:attrNameLst>
                                      </p:cBhvr>
                                      <p:tavLst>
                                        <p:tav tm="0">
                                          <p:val>
                                            <p:strVal val="#ppt_h"/>
                                          </p:val>
                                        </p:tav>
                                        <p:tav tm="100000">
                                          <p:val>
                                            <p:strVal val="#ppt_h"/>
                                          </p:val>
                                        </p:tav>
                                      </p:tavLst>
                                    </p:anim>
                                    <p:animEffect transition="in" filter="fade">
                                      <p:cBhvr>
                                        <p:cTn id="23" dur="1000"/>
                                        <p:tgtEl>
                                          <p:spTgt spid="12"/>
                                        </p:tgtEl>
                                      </p:cBhvr>
                                    </p:animEffect>
                                  </p:childTnLst>
                                </p:cTn>
                              </p:par>
                              <p:par>
                                <p:cTn id="24" presetID="50" presetClass="entr" presetSubtype="0" decel="100000" fill="hold" grpId="1"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3"/>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par>
                                <p:cTn id="43" presetID="21" presetClass="entr" presetSubtype="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heel(1)">
                                      <p:cBhvr>
                                        <p:cTn id="45" dur="2000"/>
                                        <p:tgtEl>
                                          <p:spTgt spid="16"/>
                                        </p:tgtEl>
                                      </p:cBhvr>
                                    </p:animEffect>
                                  </p:childTnLst>
                                </p:cTn>
                              </p:par>
                              <p:par>
                                <p:cTn id="46" presetID="50" presetClass="entr" presetSubtype="0" decel="100000" fill="hold" grpId="1"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strVal val="#ppt_w+.3"/>
                                          </p:val>
                                        </p:tav>
                                        <p:tav tm="100000">
                                          <p:val>
                                            <p:strVal val="#ppt_w"/>
                                          </p:val>
                                        </p:tav>
                                      </p:tavLst>
                                    </p:anim>
                                    <p:anim calcmode="lin" valueType="num">
                                      <p:cBhvr>
                                        <p:cTn id="49" dur="1000" fill="hold"/>
                                        <p:tgtEl>
                                          <p:spTgt spid="16"/>
                                        </p:tgtEl>
                                        <p:attrNameLst>
                                          <p:attrName>ppt_h</p:attrName>
                                        </p:attrNameLst>
                                      </p:cBhvr>
                                      <p:tavLst>
                                        <p:tav tm="0">
                                          <p:val>
                                            <p:strVal val="#ppt_h"/>
                                          </p:val>
                                        </p:tav>
                                        <p:tav tm="100000">
                                          <p:val>
                                            <p:strVal val="#ppt_h"/>
                                          </p:val>
                                        </p:tav>
                                      </p:tavLst>
                                    </p:anim>
                                    <p:animEffect transition="in" filter="fade">
                                      <p:cBhvr>
                                        <p:cTn id="50" dur="1000"/>
                                        <p:tgtEl>
                                          <p:spTgt spid="16"/>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heel(1)">
                                      <p:cBhvr>
                                        <p:cTn id="53" dur="2000"/>
                                        <p:tgtEl>
                                          <p:spTgt spid="22"/>
                                        </p:tgtEl>
                                      </p:cBhvr>
                                    </p:animEffect>
                                  </p:childTnLst>
                                </p:cTn>
                              </p:par>
                              <p:par>
                                <p:cTn id="54" presetID="50" presetClass="entr" presetSubtype="0" decel="100000" fill="hold" grpId="1"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strVal val="#ppt_w+.3"/>
                                          </p:val>
                                        </p:tav>
                                        <p:tav tm="100000">
                                          <p:val>
                                            <p:strVal val="#ppt_w"/>
                                          </p:val>
                                        </p:tav>
                                      </p:tavLst>
                                    </p:anim>
                                    <p:anim calcmode="lin" valueType="num">
                                      <p:cBhvr>
                                        <p:cTn id="57" dur="1000" fill="hold"/>
                                        <p:tgtEl>
                                          <p:spTgt spid="22"/>
                                        </p:tgtEl>
                                        <p:attrNameLst>
                                          <p:attrName>ppt_h</p:attrName>
                                        </p:attrNameLst>
                                      </p:cBhvr>
                                      <p:tavLst>
                                        <p:tav tm="0">
                                          <p:val>
                                            <p:strVal val="#ppt_h"/>
                                          </p:val>
                                        </p:tav>
                                        <p:tav tm="100000">
                                          <p:val>
                                            <p:strVal val="#ppt_h"/>
                                          </p:val>
                                        </p:tav>
                                      </p:tavLst>
                                    </p:anim>
                                    <p:animEffect transition="in" filter="fade">
                                      <p:cBhvr>
                                        <p:cTn id="58" dur="1000"/>
                                        <p:tgtEl>
                                          <p:spTgt spid="22"/>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heel(1)">
                                      <p:cBhvr>
                                        <p:cTn id="61" dur="2000"/>
                                        <p:tgtEl>
                                          <p:spTgt spid="29"/>
                                        </p:tgtEl>
                                      </p:cBhvr>
                                    </p:animEffect>
                                  </p:childTnLst>
                                </p:cTn>
                              </p:par>
                              <p:par>
                                <p:cTn id="62" presetID="50" presetClass="entr" presetSubtype="0" decel="100000" fill="hold" grpId="1"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1000" fill="hold"/>
                                        <p:tgtEl>
                                          <p:spTgt spid="29"/>
                                        </p:tgtEl>
                                        <p:attrNameLst>
                                          <p:attrName>ppt_w</p:attrName>
                                        </p:attrNameLst>
                                      </p:cBhvr>
                                      <p:tavLst>
                                        <p:tav tm="0">
                                          <p:val>
                                            <p:strVal val="#ppt_w+.3"/>
                                          </p:val>
                                        </p:tav>
                                        <p:tav tm="100000">
                                          <p:val>
                                            <p:strVal val="#ppt_w"/>
                                          </p:val>
                                        </p:tav>
                                      </p:tavLst>
                                    </p:anim>
                                    <p:anim calcmode="lin" valueType="num">
                                      <p:cBhvr>
                                        <p:cTn id="65" dur="1000" fill="hold"/>
                                        <p:tgtEl>
                                          <p:spTgt spid="29"/>
                                        </p:tgtEl>
                                        <p:attrNameLst>
                                          <p:attrName>ppt_h</p:attrName>
                                        </p:attrNameLst>
                                      </p:cBhvr>
                                      <p:tavLst>
                                        <p:tav tm="0">
                                          <p:val>
                                            <p:strVal val="#ppt_h"/>
                                          </p:val>
                                        </p:tav>
                                        <p:tav tm="100000">
                                          <p:val>
                                            <p:strVal val="#ppt_h"/>
                                          </p:val>
                                        </p:tav>
                                      </p:tavLst>
                                    </p:anim>
                                    <p:animEffect transition="in" filter="fade">
                                      <p:cBhvr>
                                        <p:cTn id="66" dur="1000"/>
                                        <p:tgtEl>
                                          <p:spTgt spid="29"/>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heel(1)">
                                      <p:cBhvr>
                                        <p:cTn id="69" dur="2000"/>
                                        <p:tgtEl>
                                          <p:spTgt spid="30"/>
                                        </p:tgtEl>
                                      </p:cBhvr>
                                    </p:animEffect>
                                  </p:childTnLst>
                                </p:cTn>
                              </p:par>
                              <p:par>
                                <p:cTn id="70" presetID="50" presetClass="entr" presetSubtype="0" decel="100000" fill="hold" grpId="1"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1000" fill="hold"/>
                                        <p:tgtEl>
                                          <p:spTgt spid="30"/>
                                        </p:tgtEl>
                                        <p:attrNameLst>
                                          <p:attrName>ppt_w</p:attrName>
                                        </p:attrNameLst>
                                      </p:cBhvr>
                                      <p:tavLst>
                                        <p:tav tm="0">
                                          <p:val>
                                            <p:strVal val="#ppt_w+.3"/>
                                          </p:val>
                                        </p:tav>
                                        <p:tav tm="100000">
                                          <p:val>
                                            <p:strVal val="#ppt_w"/>
                                          </p:val>
                                        </p:tav>
                                      </p:tavLst>
                                    </p:anim>
                                    <p:anim calcmode="lin" valueType="num">
                                      <p:cBhvr>
                                        <p:cTn id="73" dur="1000" fill="hold"/>
                                        <p:tgtEl>
                                          <p:spTgt spid="30"/>
                                        </p:tgtEl>
                                        <p:attrNameLst>
                                          <p:attrName>ppt_h</p:attrName>
                                        </p:attrNameLst>
                                      </p:cBhvr>
                                      <p:tavLst>
                                        <p:tav tm="0">
                                          <p:val>
                                            <p:strVal val="#ppt_h"/>
                                          </p:val>
                                        </p:tav>
                                        <p:tav tm="100000">
                                          <p:val>
                                            <p:strVal val="#ppt_h"/>
                                          </p:val>
                                        </p:tav>
                                      </p:tavLst>
                                    </p:anim>
                                    <p:animEffect transition="in" filter="fade">
                                      <p:cBhvr>
                                        <p:cTn id="74" dur="1000"/>
                                        <p:tgtEl>
                                          <p:spTgt spid="30"/>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heel(1)">
                                      <p:cBhvr>
                                        <p:cTn id="77" dur="2000"/>
                                        <p:tgtEl>
                                          <p:spTgt spid="31"/>
                                        </p:tgtEl>
                                      </p:cBhvr>
                                    </p:animEffect>
                                  </p:childTnLst>
                                </p:cTn>
                              </p:par>
                              <p:par>
                                <p:cTn id="78" presetID="50" presetClass="entr" presetSubtype="0" decel="100000" fill="hold" grpId="1"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p:cTn id="80" dur="1000" fill="hold"/>
                                        <p:tgtEl>
                                          <p:spTgt spid="31"/>
                                        </p:tgtEl>
                                        <p:attrNameLst>
                                          <p:attrName>ppt_w</p:attrName>
                                        </p:attrNameLst>
                                      </p:cBhvr>
                                      <p:tavLst>
                                        <p:tav tm="0">
                                          <p:val>
                                            <p:strVal val="#ppt_w+.3"/>
                                          </p:val>
                                        </p:tav>
                                        <p:tav tm="100000">
                                          <p:val>
                                            <p:strVal val="#ppt_w"/>
                                          </p:val>
                                        </p:tav>
                                      </p:tavLst>
                                    </p:anim>
                                    <p:anim calcmode="lin" valueType="num">
                                      <p:cBhvr>
                                        <p:cTn id="81" dur="1000" fill="hold"/>
                                        <p:tgtEl>
                                          <p:spTgt spid="31"/>
                                        </p:tgtEl>
                                        <p:attrNameLst>
                                          <p:attrName>ppt_h</p:attrName>
                                        </p:attrNameLst>
                                      </p:cBhvr>
                                      <p:tavLst>
                                        <p:tav tm="0">
                                          <p:val>
                                            <p:strVal val="#ppt_h"/>
                                          </p:val>
                                        </p:tav>
                                        <p:tav tm="100000">
                                          <p:val>
                                            <p:strVal val="#ppt_h"/>
                                          </p:val>
                                        </p:tav>
                                      </p:tavLst>
                                    </p:anim>
                                    <p:animEffect transition="in" filter="fade">
                                      <p:cBhvr>
                                        <p:cTn id="82" dur="1000"/>
                                        <p:tgtEl>
                                          <p:spTgt spid="31"/>
                                        </p:tgtEl>
                                      </p:cBhvr>
                                    </p:animEffect>
                                  </p:childTnLst>
                                </p:cTn>
                              </p:par>
                              <p:par>
                                <p:cTn id="83" presetID="21" presetClass="entr" presetSubtype="1"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heel(1)">
                                      <p:cBhvr>
                                        <p:cTn id="85" dur="2000"/>
                                        <p:tgtEl>
                                          <p:spTgt spid="32"/>
                                        </p:tgtEl>
                                      </p:cBhvr>
                                    </p:animEffect>
                                  </p:childTnLst>
                                </p:cTn>
                              </p:par>
                              <p:par>
                                <p:cTn id="86" presetID="50" presetClass="entr" presetSubtype="0" decel="100000" fill="hold" grpId="1" nodeType="with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p:cTn id="88" dur="1000" fill="hold"/>
                                        <p:tgtEl>
                                          <p:spTgt spid="32"/>
                                        </p:tgtEl>
                                        <p:attrNameLst>
                                          <p:attrName>ppt_w</p:attrName>
                                        </p:attrNameLst>
                                      </p:cBhvr>
                                      <p:tavLst>
                                        <p:tav tm="0">
                                          <p:val>
                                            <p:strVal val="#ppt_w+.3"/>
                                          </p:val>
                                        </p:tav>
                                        <p:tav tm="100000">
                                          <p:val>
                                            <p:strVal val="#ppt_w"/>
                                          </p:val>
                                        </p:tav>
                                      </p:tavLst>
                                    </p:anim>
                                    <p:anim calcmode="lin" valueType="num">
                                      <p:cBhvr>
                                        <p:cTn id="89" dur="1000" fill="hold"/>
                                        <p:tgtEl>
                                          <p:spTgt spid="32"/>
                                        </p:tgtEl>
                                        <p:attrNameLst>
                                          <p:attrName>ppt_h</p:attrName>
                                        </p:attrNameLst>
                                      </p:cBhvr>
                                      <p:tavLst>
                                        <p:tav tm="0">
                                          <p:val>
                                            <p:strVal val="#ppt_h"/>
                                          </p:val>
                                        </p:tav>
                                        <p:tav tm="100000">
                                          <p:val>
                                            <p:strVal val="#ppt_h"/>
                                          </p:val>
                                        </p:tav>
                                      </p:tavLst>
                                    </p:anim>
                                    <p:animEffect transition="in" filter="fade">
                                      <p:cBhvr>
                                        <p:cTn id="90" dur="1000"/>
                                        <p:tgtEl>
                                          <p:spTgt spid="32"/>
                                        </p:tgtEl>
                                      </p:cBhvr>
                                    </p:animEffect>
                                  </p:childTnLst>
                                </p:cTn>
                              </p:par>
                              <p:par>
                                <p:cTn id="91" presetID="21" presetClass="entr" presetSubtype="1"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heel(1)">
                                      <p:cBhvr>
                                        <p:cTn id="93" dur="2000"/>
                                        <p:tgtEl>
                                          <p:spTgt spid="33"/>
                                        </p:tgtEl>
                                      </p:cBhvr>
                                    </p:animEffect>
                                  </p:childTnLst>
                                </p:cTn>
                              </p:par>
                              <p:par>
                                <p:cTn id="94" presetID="50" presetClass="entr" presetSubtype="0" decel="100000" fill="hold" grpId="1" nodeType="with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p:cTn id="96" dur="1000" fill="hold"/>
                                        <p:tgtEl>
                                          <p:spTgt spid="33"/>
                                        </p:tgtEl>
                                        <p:attrNameLst>
                                          <p:attrName>ppt_w</p:attrName>
                                        </p:attrNameLst>
                                      </p:cBhvr>
                                      <p:tavLst>
                                        <p:tav tm="0">
                                          <p:val>
                                            <p:strVal val="#ppt_w+.3"/>
                                          </p:val>
                                        </p:tav>
                                        <p:tav tm="100000">
                                          <p:val>
                                            <p:strVal val="#ppt_w"/>
                                          </p:val>
                                        </p:tav>
                                      </p:tavLst>
                                    </p:anim>
                                    <p:anim calcmode="lin" valueType="num">
                                      <p:cBhvr>
                                        <p:cTn id="97" dur="1000" fill="hold"/>
                                        <p:tgtEl>
                                          <p:spTgt spid="33"/>
                                        </p:tgtEl>
                                        <p:attrNameLst>
                                          <p:attrName>ppt_h</p:attrName>
                                        </p:attrNameLst>
                                      </p:cBhvr>
                                      <p:tavLst>
                                        <p:tav tm="0">
                                          <p:val>
                                            <p:strVal val="#ppt_h"/>
                                          </p:val>
                                        </p:tav>
                                        <p:tav tm="100000">
                                          <p:val>
                                            <p:strVal val="#ppt_h"/>
                                          </p:val>
                                        </p:tav>
                                      </p:tavLst>
                                    </p:anim>
                                    <p:animEffect transition="in" filter="fade">
                                      <p:cBhvr>
                                        <p:cTn id="98" dur="1000"/>
                                        <p:tgtEl>
                                          <p:spTgt spid="33"/>
                                        </p:tgtEl>
                                      </p:cBhvr>
                                    </p:animEffect>
                                  </p:childTnLst>
                                </p:cTn>
                              </p:par>
                              <p:par>
                                <p:cTn id="99" presetID="21" presetClass="entr" presetSubtype="1"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heel(1)">
                                      <p:cBhvr>
                                        <p:cTn id="101" dur="2000"/>
                                        <p:tgtEl>
                                          <p:spTgt spid="34"/>
                                        </p:tgtEl>
                                      </p:cBhvr>
                                    </p:animEffect>
                                  </p:childTnLst>
                                </p:cTn>
                              </p:par>
                              <p:par>
                                <p:cTn id="102" presetID="50" presetClass="entr" presetSubtype="0" decel="100000" fill="hold" grpId="1" nodeType="with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p:cTn id="104" dur="1000" fill="hold"/>
                                        <p:tgtEl>
                                          <p:spTgt spid="34"/>
                                        </p:tgtEl>
                                        <p:attrNameLst>
                                          <p:attrName>ppt_w</p:attrName>
                                        </p:attrNameLst>
                                      </p:cBhvr>
                                      <p:tavLst>
                                        <p:tav tm="0">
                                          <p:val>
                                            <p:strVal val="#ppt_w+.3"/>
                                          </p:val>
                                        </p:tav>
                                        <p:tav tm="100000">
                                          <p:val>
                                            <p:strVal val="#ppt_w"/>
                                          </p:val>
                                        </p:tav>
                                      </p:tavLst>
                                    </p:anim>
                                    <p:anim calcmode="lin" valueType="num">
                                      <p:cBhvr>
                                        <p:cTn id="105" dur="1000" fill="hold"/>
                                        <p:tgtEl>
                                          <p:spTgt spid="34"/>
                                        </p:tgtEl>
                                        <p:attrNameLst>
                                          <p:attrName>ppt_h</p:attrName>
                                        </p:attrNameLst>
                                      </p:cBhvr>
                                      <p:tavLst>
                                        <p:tav tm="0">
                                          <p:val>
                                            <p:strVal val="#ppt_h"/>
                                          </p:val>
                                        </p:tav>
                                        <p:tav tm="100000">
                                          <p:val>
                                            <p:strVal val="#ppt_h"/>
                                          </p:val>
                                        </p:tav>
                                      </p:tavLst>
                                    </p:anim>
                                    <p:animEffect transition="in" filter="fade">
                                      <p:cBhvr>
                                        <p:cTn id="106" dur="1000"/>
                                        <p:tgtEl>
                                          <p:spTgt spid="34"/>
                                        </p:tgtEl>
                                      </p:cBhvr>
                                    </p:animEffect>
                                  </p:childTnLst>
                                </p:cTn>
                              </p:par>
                              <p:par>
                                <p:cTn id="107" presetID="21" presetClass="entr" presetSubtype="1"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heel(1)">
                                      <p:cBhvr>
                                        <p:cTn id="109" dur="2000"/>
                                        <p:tgtEl>
                                          <p:spTgt spid="35"/>
                                        </p:tgtEl>
                                      </p:cBhvr>
                                    </p:animEffect>
                                  </p:childTnLst>
                                </p:cTn>
                              </p:par>
                              <p:par>
                                <p:cTn id="110" presetID="50" presetClass="entr" presetSubtype="0" decel="100000" fill="hold" grpId="1" nodeType="with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p:cTn id="112" dur="1000" fill="hold"/>
                                        <p:tgtEl>
                                          <p:spTgt spid="35"/>
                                        </p:tgtEl>
                                        <p:attrNameLst>
                                          <p:attrName>ppt_w</p:attrName>
                                        </p:attrNameLst>
                                      </p:cBhvr>
                                      <p:tavLst>
                                        <p:tav tm="0">
                                          <p:val>
                                            <p:strVal val="#ppt_w+.3"/>
                                          </p:val>
                                        </p:tav>
                                        <p:tav tm="100000">
                                          <p:val>
                                            <p:strVal val="#ppt_w"/>
                                          </p:val>
                                        </p:tav>
                                      </p:tavLst>
                                    </p:anim>
                                    <p:anim calcmode="lin" valueType="num">
                                      <p:cBhvr>
                                        <p:cTn id="113" dur="1000" fill="hold"/>
                                        <p:tgtEl>
                                          <p:spTgt spid="35"/>
                                        </p:tgtEl>
                                        <p:attrNameLst>
                                          <p:attrName>ppt_h</p:attrName>
                                        </p:attrNameLst>
                                      </p:cBhvr>
                                      <p:tavLst>
                                        <p:tav tm="0">
                                          <p:val>
                                            <p:strVal val="#ppt_h"/>
                                          </p:val>
                                        </p:tav>
                                        <p:tav tm="100000">
                                          <p:val>
                                            <p:strVal val="#ppt_h"/>
                                          </p:val>
                                        </p:tav>
                                      </p:tavLst>
                                    </p:anim>
                                    <p:animEffect transition="in" filter="fade">
                                      <p:cBhvr>
                                        <p:cTn id="114" dur="1000"/>
                                        <p:tgtEl>
                                          <p:spTgt spid="35"/>
                                        </p:tgtEl>
                                      </p:cBhvr>
                                    </p:animEffect>
                                  </p:childTnLst>
                                </p:cTn>
                              </p:par>
                              <p:par>
                                <p:cTn id="115" presetID="21" presetClass="entr" presetSubtype="1"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wheel(1)">
                                      <p:cBhvr>
                                        <p:cTn id="117" dur="2000"/>
                                        <p:tgtEl>
                                          <p:spTgt spid="36"/>
                                        </p:tgtEl>
                                      </p:cBhvr>
                                    </p:animEffect>
                                  </p:childTnLst>
                                </p:cTn>
                              </p:par>
                              <p:par>
                                <p:cTn id="118" presetID="50" presetClass="entr" presetSubtype="0" decel="100000" fill="hold" grpId="1" nodeType="withEffect">
                                  <p:stCondLst>
                                    <p:cond delay="0"/>
                                  </p:stCondLst>
                                  <p:childTnLst>
                                    <p:set>
                                      <p:cBhvr>
                                        <p:cTn id="119" dur="1" fill="hold">
                                          <p:stCondLst>
                                            <p:cond delay="0"/>
                                          </p:stCondLst>
                                        </p:cTn>
                                        <p:tgtEl>
                                          <p:spTgt spid="36"/>
                                        </p:tgtEl>
                                        <p:attrNameLst>
                                          <p:attrName>style.visibility</p:attrName>
                                        </p:attrNameLst>
                                      </p:cBhvr>
                                      <p:to>
                                        <p:strVal val="visible"/>
                                      </p:to>
                                    </p:set>
                                    <p:anim calcmode="lin" valueType="num">
                                      <p:cBhvr>
                                        <p:cTn id="120" dur="1000" fill="hold"/>
                                        <p:tgtEl>
                                          <p:spTgt spid="36"/>
                                        </p:tgtEl>
                                        <p:attrNameLst>
                                          <p:attrName>ppt_w</p:attrName>
                                        </p:attrNameLst>
                                      </p:cBhvr>
                                      <p:tavLst>
                                        <p:tav tm="0">
                                          <p:val>
                                            <p:strVal val="#ppt_w+.3"/>
                                          </p:val>
                                        </p:tav>
                                        <p:tav tm="100000">
                                          <p:val>
                                            <p:strVal val="#ppt_w"/>
                                          </p:val>
                                        </p:tav>
                                      </p:tavLst>
                                    </p:anim>
                                    <p:anim calcmode="lin" valueType="num">
                                      <p:cBhvr>
                                        <p:cTn id="121" dur="1000" fill="hold"/>
                                        <p:tgtEl>
                                          <p:spTgt spid="36"/>
                                        </p:tgtEl>
                                        <p:attrNameLst>
                                          <p:attrName>ppt_h</p:attrName>
                                        </p:attrNameLst>
                                      </p:cBhvr>
                                      <p:tavLst>
                                        <p:tav tm="0">
                                          <p:val>
                                            <p:strVal val="#ppt_h"/>
                                          </p:val>
                                        </p:tav>
                                        <p:tav tm="100000">
                                          <p:val>
                                            <p:strVal val="#ppt_h"/>
                                          </p:val>
                                        </p:tav>
                                      </p:tavLst>
                                    </p:anim>
                                    <p:animEffect transition="in" filter="fade">
                                      <p:cBhvr>
                                        <p:cTn id="122" dur="1000"/>
                                        <p:tgtEl>
                                          <p:spTgt spid="3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fade">
                                      <p:cBhvr>
                                        <p:cTn id="125" dur="500"/>
                                        <p:tgtEl>
                                          <p:spTgt spid="39"/>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wheel(1)">
                                      <p:cBhvr>
                                        <p:cTn id="128" dur="2000"/>
                                        <p:tgtEl>
                                          <p:spTgt spid="41"/>
                                        </p:tgtEl>
                                      </p:cBhvr>
                                    </p:animEffect>
                                  </p:childTnLst>
                                </p:cTn>
                              </p:par>
                              <p:par>
                                <p:cTn id="129" presetID="50" presetClass="entr" presetSubtype="0" decel="100000" fill="hold" grpId="1" nodeType="withEffect">
                                  <p:stCondLst>
                                    <p:cond delay="0"/>
                                  </p:stCondLst>
                                  <p:childTnLst>
                                    <p:set>
                                      <p:cBhvr>
                                        <p:cTn id="130" dur="1" fill="hold">
                                          <p:stCondLst>
                                            <p:cond delay="0"/>
                                          </p:stCondLst>
                                        </p:cTn>
                                        <p:tgtEl>
                                          <p:spTgt spid="41"/>
                                        </p:tgtEl>
                                        <p:attrNameLst>
                                          <p:attrName>style.visibility</p:attrName>
                                        </p:attrNameLst>
                                      </p:cBhvr>
                                      <p:to>
                                        <p:strVal val="visible"/>
                                      </p:to>
                                    </p:set>
                                    <p:anim calcmode="lin" valueType="num">
                                      <p:cBhvr>
                                        <p:cTn id="131" dur="1000" fill="hold"/>
                                        <p:tgtEl>
                                          <p:spTgt spid="41"/>
                                        </p:tgtEl>
                                        <p:attrNameLst>
                                          <p:attrName>ppt_w</p:attrName>
                                        </p:attrNameLst>
                                      </p:cBhvr>
                                      <p:tavLst>
                                        <p:tav tm="0">
                                          <p:val>
                                            <p:strVal val="#ppt_w+.3"/>
                                          </p:val>
                                        </p:tav>
                                        <p:tav tm="100000">
                                          <p:val>
                                            <p:strVal val="#ppt_w"/>
                                          </p:val>
                                        </p:tav>
                                      </p:tavLst>
                                    </p:anim>
                                    <p:anim calcmode="lin" valueType="num">
                                      <p:cBhvr>
                                        <p:cTn id="132" dur="1000" fill="hold"/>
                                        <p:tgtEl>
                                          <p:spTgt spid="41"/>
                                        </p:tgtEl>
                                        <p:attrNameLst>
                                          <p:attrName>ppt_h</p:attrName>
                                        </p:attrNameLst>
                                      </p:cBhvr>
                                      <p:tavLst>
                                        <p:tav tm="0">
                                          <p:val>
                                            <p:strVal val="#ppt_h"/>
                                          </p:val>
                                        </p:tav>
                                        <p:tav tm="100000">
                                          <p:val>
                                            <p:strVal val="#ppt_h"/>
                                          </p:val>
                                        </p:tav>
                                      </p:tavLst>
                                    </p:anim>
                                    <p:animEffect transition="in" filter="fade">
                                      <p:cBhvr>
                                        <p:cTn id="133" dur="1000"/>
                                        <p:tgtEl>
                                          <p:spTgt spid="41"/>
                                        </p:tgtEl>
                                      </p:cBhvr>
                                    </p:animEffect>
                                  </p:childTnLst>
                                </p:cTn>
                              </p:par>
                              <p:par>
                                <p:cTn id="134" presetID="21" presetClass="entr" presetSubtype="1"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wheel(1)">
                                      <p:cBhvr>
                                        <p:cTn id="136" dur="2000"/>
                                        <p:tgtEl>
                                          <p:spTgt spid="42"/>
                                        </p:tgtEl>
                                      </p:cBhvr>
                                    </p:animEffect>
                                  </p:childTnLst>
                                </p:cTn>
                              </p:par>
                              <p:par>
                                <p:cTn id="137" presetID="50" presetClass="entr" presetSubtype="0" decel="100000" fill="hold" grpId="1" nodeType="with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p:cTn id="139" dur="1000" fill="hold"/>
                                        <p:tgtEl>
                                          <p:spTgt spid="42"/>
                                        </p:tgtEl>
                                        <p:attrNameLst>
                                          <p:attrName>ppt_w</p:attrName>
                                        </p:attrNameLst>
                                      </p:cBhvr>
                                      <p:tavLst>
                                        <p:tav tm="0">
                                          <p:val>
                                            <p:strVal val="#ppt_w+.3"/>
                                          </p:val>
                                        </p:tav>
                                        <p:tav tm="100000">
                                          <p:val>
                                            <p:strVal val="#ppt_w"/>
                                          </p:val>
                                        </p:tav>
                                      </p:tavLst>
                                    </p:anim>
                                    <p:anim calcmode="lin" valueType="num">
                                      <p:cBhvr>
                                        <p:cTn id="140" dur="1000" fill="hold"/>
                                        <p:tgtEl>
                                          <p:spTgt spid="42"/>
                                        </p:tgtEl>
                                        <p:attrNameLst>
                                          <p:attrName>ppt_h</p:attrName>
                                        </p:attrNameLst>
                                      </p:cBhvr>
                                      <p:tavLst>
                                        <p:tav tm="0">
                                          <p:val>
                                            <p:strVal val="#ppt_h"/>
                                          </p:val>
                                        </p:tav>
                                        <p:tav tm="100000">
                                          <p:val>
                                            <p:strVal val="#ppt_h"/>
                                          </p:val>
                                        </p:tav>
                                      </p:tavLst>
                                    </p:anim>
                                    <p:animEffect transition="in" filter="fade">
                                      <p:cBhvr>
                                        <p:cTn id="141" dur="1000"/>
                                        <p:tgtEl>
                                          <p:spTgt spid="42"/>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fade">
                                      <p:cBhvr>
                                        <p:cTn id="144" dur="500"/>
                                        <p:tgtEl>
                                          <p:spTgt spid="4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fade">
                                      <p:cBhvr>
                                        <p:cTn id="147" dur="500"/>
                                        <p:tgtEl>
                                          <p:spTgt spid="44"/>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fade">
                                      <p:cBhvr>
                                        <p:cTn id="150" dur="500"/>
                                        <p:tgtEl>
                                          <p:spTgt spid="4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6"/>
                                        </p:tgtEl>
                                        <p:attrNameLst>
                                          <p:attrName>style.visibility</p:attrName>
                                        </p:attrNameLst>
                                      </p:cBhvr>
                                      <p:to>
                                        <p:strVal val="visible"/>
                                      </p:to>
                                    </p:set>
                                    <p:animEffect transition="in" filter="fade">
                                      <p:cBhvr>
                                        <p:cTn id="153" dur="500"/>
                                        <p:tgtEl>
                                          <p:spTgt spid="4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fade">
                                      <p:cBhvr>
                                        <p:cTn id="159" dur="500"/>
                                        <p:tgtEl>
                                          <p:spTgt spid="48"/>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49"/>
                                        </p:tgtEl>
                                        <p:attrNameLst>
                                          <p:attrName>style.visibility</p:attrName>
                                        </p:attrNameLst>
                                      </p:cBhvr>
                                      <p:to>
                                        <p:strVal val="visible"/>
                                      </p:to>
                                    </p:set>
                                    <p:animEffect transition="in" filter="fade">
                                      <p:cBhvr>
                                        <p:cTn id="162" dur="500"/>
                                        <p:tgtEl>
                                          <p:spTgt spid="4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fade">
                                      <p:cBhvr>
                                        <p:cTn id="165" dur="500"/>
                                        <p:tgtEl>
                                          <p:spTgt spid="5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Effect transition="in" filter="fade">
                                      <p:cBhvr>
                                        <p:cTn id="16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animBg="1"/>
      <p:bldP spid="15" grpId="1" animBg="1"/>
      <p:bldP spid="24" grpId="0"/>
      <p:bldP spid="26" grpId="0"/>
      <p:bldP spid="27" grpId="0"/>
      <p:bldP spid="16" grpId="0" animBg="1"/>
      <p:bldP spid="16" grpId="1" animBg="1"/>
      <p:bldP spid="22" grpId="0" animBg="1"/>
      <p:bldP spid="22"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9" grpId="0"/>
      <p:bldP spid="41" grpId="0" animBg="1"/>
      <p:bldP spid="41" grpId="1" animBg="1"/>
      <p:bldP spid="42" grpId="0" animBg="1"/>
      <p:bldP spid="42" grpId="1" animBg="1"/>
      <p:bldP spid="43" grpId="0"/>
      <p:bldP spid="44" grpId="0"/>
      <p:bldP spid="45" grpId="0"/>
      <p:bldP spid="46" grpId="0"/>
      <p:bldP spid="47" grpId="0"/>
      <p:bldP spid="48" grpId="0"/>
      <p:bldP spid="49"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Lato" panose="020F0502020204030203" pitchFamily="34" charset="0"/>
                <a:ea typeface="Lato" panose="020F0502020204030203" pitchFamily="34" charset="0"/>
                <a:cs typeface="Lato" panose="020F0502020204030203" pitchFamily="34" charset="0"/>
              </a:rPr>
              <a:t>10.</a:t>
            </a:r>
            <a:r>
              <a:rPr lang="mn-MN" b="1" dirty="0" smtClean="0">
                <a:latin typeface="Lato" panose="020F0502020204030203" pitchFamily="34" charset="0"/>
                <a:ea typeface="Lato" panose="020F0502020204030203" pitchFamily="34" charset="0"/>
                <a:cs typeface="Lato" panose="020F0502020204030203" pitchFamily="34" charset="0"/>
              </a:rPr>
              <a:t>Төлөвийн диаграмм</a:t>
            </a:r>
            <a:endParaRPr lang="ru-RU" b="1" dirty="0">
              <a:latin typeface="Lato" panose="020F0502020204030203" pitchFamily="34" charset="0"/>
              <a:ea typeface="Lato" panose="020F0502020204030203" pitchFamily="34" charset="0"/>
              <a:cs typeface="Lato" panose="020F0502020204030203" pitchFamily="34" charset="0"/>
            </a:endParaRPr>
          </a:p>
        </p:txBody>
      </p:sp>
      <p:pic>
        <p:nvPicPr>
          <p:cNvPr id="19458" name="Picture 2" descr="C:\Users\bebe\Desktop\to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 y="1630680"/>
            <a:ext cx="10469880" cy="478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5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11</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Тестын зохиомж</a:t>
            </a:r>
          </a:p>
        </p:txBody>
      </p:sp>
      <p:sp>
        <p:nvSpPr>
          <p:cNvPr id="2" name="Rectangle 1"/>
          <p:cNvSpPr/>
          <p:nvPr/>
        </p:nvSpPr>
        <p:spPr>
          <a:xfrm>
            <a:off x="666827" y="1354574"/>
            <a:ext cx="3434082" cy="369332"/>
          </a:xfrm>
          <a:prstGeom prst="rect">
            <a:avLst/>
          </a:prstGeom>
        </p:spPr>
        <p:txBody>
          <a:bodyPr wrap="none">
            <a:spAutoFit/>
          </a:bodyPr>
          <a:lstStyle/>
          <a:p>
            <a:r>
              <a:rPr lang="mn-MN" b="1" i="1" u="sng" dirty="0"/>
              <a:t>11.1 Хичээлийн жагсаалт харах</a:t>
            </a:r>
            <a:endParaRPr lang="en-US" b="1" i="1" u="sng" dirty="0"/>
          </a:p>
        </p:txBody>
      </p:sp>
      <p:pic>
        <p:nvPicPr>
          <p:cNvPr id="20482" name="Picture 2" descr="C:\Users\bebe\Desktop\hi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720" y="1845826"/>
            <a:ext cx="7970520" cy="484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99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latin typeface="Lato" panose="020F0502020204030203" pitchFamily="34" charset="0"/>
                <a:ea typeface="Lato" panose="020F0502020204030203" pitchFamily="34" charset="0"/>
                <a:cs typeface="Lato" panose="020F0502020204030203" pitchFamily="34" charset="0"/>
              </a:rPr>
              <a:t>11</a:t>
            </a:r>
            <a:r>
              <a:rPr lang="en-US" b="1" dirty="0" smtClean="0">
                <a:latin typeface="Lato" panose="020F0502020204030203" pitchFamily="34" charset="0"/>
                <a:ea typeface="Lato" panose="020F0502020204030203" pitchFamily="34" charset="0"/>
                <a:cs typeface="Lato" panose="020F0502020204030203" pitchFamily="34" charset="0"/>
              </a:rPr>
              <a:t>.</a:t>
            </a:r>
            <a:r>
              <a:rPr lang="ru-RU" b="1" dirty="0" smtClean="0">
                <a:latin typeface="Lato" panose="020F0502020204030203" pitchFamily="34" charset="0"/>
                <a:ea typeface="Lato" panose="020F0502020204030203" pitchFamily="34" charset="0"/>
                <a:cs typeface="Lato" panose="020F0502020204030203" pitchFamily="34" charset="0"/>
              </a:rPr>
              <a:t> </a:t>
            </a:r>
            <a:r>
              <a:rPr lang="ru-RU" b="1" dirty="0">
                <a:latin typeface="Lato" panose="020F0502020204030203" pitchFamily="34" charset="0"/>
                <a:ea typeface="Lato" panose="020F0502020204030203" pitchFamily="34" charset="0"/>
                <a:cs typeface="Lato" panose="020F0502020204030203" pitchFamily="34" charset="0"/>
              </a:rPr>
              <a:t>Тестын зохиомж</a:t>
            </a:r>
          </a:p>
        </p:txBody>
      </p:sp>
      <p:sp>
        <p:nvSpPr>
          <p:cNvPr id="2" name="Rectangle 1"/>
          <p:cNvSpPr/>
          <p:nvPr/>
        </p:nvSpPr>
        <p:spPr>
          <a:xfrm>
            <a:off x="666827" y="1354574"/>
            <a:ext cx="1687898" cy="369332"/>
          </a:xfrm>
          <a:prstGeom prst="rect">
            <a:avLst/>
          </a:prstGeom>
        </p:spPr>
        <p:txBody>
          <a:bodyPr wrap="none">
            <a:spAutoFit/>
          </a:bodyPr>
          <a:lstStyle/>
          <a:p>
            <a:r>
              <a:rPr lang="mn-MN" b="1" i="1" u="sng" dirty="0"/>
              <a:t>11.2 Дүн нэмэх</a:t>
            </a:r>
          </a:p>
        </p:txBody>
      </p:sp>
      <p:pic>
        <p:nvPicPr>
          <p:cNvPr id="21506" name="Picture 2" descr="C:\Users\bebe\Desktop\hihi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50626"/>
            <a:ext cx="877824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1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mond 9">
            <a:extLst>
              <a:ext uri="{FF2B5EF4-FFF2-40B4-BE49-F238E27FC236}">
                <a16:creationId xmlns:a16="http://schemas.microsoft.com/office/drawing/2014/main" xmlns="" id="{A9B94DD7-D5E7-412E-BF0C-1743A7DC77CD}"/>
              </a:ext>
            </a:extLst>
          </p:cNvPr>
          <p:cNvSpPr/>
          <p:nvPr/>
        </p:nvSpPr>
        <p:spPr>
          <a:xfrm>
            <a:off x="0" y="2704429"/>
            <a:ext cx="1910443" cy="1551214"/>
          </a:xfrm>
          <a:prstGeom prst="diamond">
            <a:avLst/>
          </a:prstGeom>
          <a:solidFill>
            <a:srgbClr val="8FC8C2"/>
          </a:solidFill>
          <a:ln>
            <a:solidFill>
              <a:srgbClr val="8FC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a:extLst>
              <a:ext uri="{FF2B5EF4-FFF2-40B4-BE49-F238E27FC236}">
                <a16:creationId xmlns:a16="http://schemas.microsoft.com/office/drawing/2014/main" xmlns="" id="{6F0C78E4-0194-444F-9027-E4132D2C901F}"/>
              </a:ext>
            </a:extLst>
          </p:cNvPr>
          <p:cNvSpPr/>
          <p:nvPr/>
        </p:nvSpPr>
        <p:spPr>
          <a:xfrm>
            <a:off x="5839275" y="2798994"/>
            <a:ext cx="1910443" cy="1551214"/>
          </a:xfrm>
          <a:prstGeom prst="diamond">
            <a:avLst/>
          </a:prstGeom>
          <a:solidFill>
            <a:srgbClr val="019589"/>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51EC652-8441-4ABE-AC49-2DEE7E55EAF2}"/>
              </a:ext>
            </a:extLst>
          </p:cNvPr>
          <p:cNvSpPr/>
          <p:nvPr/>
        </p:nvSpPr>
        <p:spPr>
          <a:xfrm>
            <a:off x="1962850" y="2907269"/>
            <a:ext cx="3629608" cy="116955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mn-MN" sz="1400" b="1" i="1" u="sng" dirty="0">
                <a:latin typeface="Lato" panose="020F0502020204030203" pitchFamily="34" charset="0"/>
                <a:ea typeface="Lato" panose="020F0502020204030203" pitchFamily="34" charset="0"/>
                <a:cs typeface="Lato" panose="020F0502020204030203" pitchFamily="34" charset="0"/>
              </a:rPr>
              <a:t>Дүгнэлт</a:t>
            </a:r>
          </a:p>
          <a:p>
            <a:r>
              <a:rPr lang="mn-MN" sz="1400" dirty="0">
                <a:latin typeface="Lato" panose="020F0502020204030203" pitchFamily="34" charset="0"/>
                <a:ea typeface="Lato" panose="020F0502020204030203" pitchFamily="34" charset="0"/>
                <a:cs typeface="Lato" panose="020F0502020204030203" pitchFamily="34" charset="0"/>
              </a:rPr>
              <a:t>Хамгийн гол нь дүнгийн бүртгэл хурдан шуурхай ойлгомжтой яг </a:t>
            </a:r>
            <a:r>
              <a:rPr lang="en-US" sz="1400" dirty="0">
                <a:latin typeface="Lato" panose="020F0502020204030203" pitchFamily="34" charset="0"/>
                <a:ea typeface="Lato" panose="020F0502020204030203" pitchFamily="34" charset="0"/>
                <a:cs typeface="Lato" panose="020F0502020204030203" pitchFamily="34" charset="0"/>
              </a:rPr>
              <a:t>excel </a:t>
            </a:r>
            <a:r>
              <a:rPr lang="mn-MN" sz="1400" dirty="0">
                <a:latin typeface="Lato" panose="020F0502020204030203" pitchFamily="34" charset="0"/>
                <a:ea typeface="Lato" panose="020F0502020204030203" pitchFamily="34" charset="0"/>
                <a:cs typeface="Lato" panose="020F0502020204030203" pitchFamily="34" charset="0"/>
              </a:rPr>
              <a:t>дээр хийж байгаа шиг бүтээмжтэй байх бөгөөд загвар үзэмжийн хувьд илүү сайн байх.</a:t>
            </a:r>
          </a:p>
        </p:txBody>
      </p:sp>
      <p:sp>
        <p:nvSpPr>
          <p:cNvPr id="15" name="Rectangle 14">
            <a:extLst>
              <a:ext uri="{FF2B5EF4-FFF2-40B4-BE49-F238E27FC236}">
                <a16:creationId xmlns:a16="http://schemas.microsoft.com/office/drawing/2014/main" xmlns="" id="{325056E6-B8AC-487A-A055-55F8A1034915}"/>
              </a:ext>
            </a:extLst>
          </p:cNvPr>
          <p:cNvSpPr/>
          <p:nvPr/>
        </p:nvSpPr>
        <p:spPr>
          <a:xfrm>
            <a:off x="7749718" y="2666660"/>
            <a:ext cx="3629608"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mn-MN" sz="1400" b="1" i="1" u="sng" dirty="0" smtClean="0">
                <a:latin typeface="Lato" panose="020F0502020204030203" pitchFamily="34" charset="0"/>
                <a:ea typeface="Lato" panose="020F0502020204030203" pitchFamily="34" charset="0"/>
                <a:cs typeface="Lato" panose="020F0502020204030203" pitchFamily="34" charset="0"/>
              </a:rPr>
              <a:t> </a:t>
            </a:r>
            <a:r>
              <a:rPr lang="mn-MN" sz="1400" b="1" i="1" u="sng" dirty="0">
                <a:latin typeface="Lato" panose="020F0502020204030203" pitchFamily="34" charset="0"/>
                <a:ea typeface="Lato" panose="020F0502020204030203" pitchFamily="34" charset="0"/>
                <a:cs typeface="Lato" panose="020F0502020204030203" pitchFamily="34" charset="0"/>
              </a:rPr>
              <a:t>Ашигласан бүтээлийн </a:t>
            </a:r>
            <a:r>
              <a:rPr lang="mn-MN" sz="1400" b="1" i="1" u="sng" dirty="0" smtClean="0">
                <a:latin typeface="Lato" panose="020F0502020204030203" pitchFamily="34" charset="0"/>
                <a:ea typeface="Lato" panose="020F0502020204030203" pitchFamily="34" charset="0"/>
                <a:cs typeface="Lato" panose="020F0502020204030203" pitchFamily="34" charset="0"/>
              </a:rPr>
              <a:t>жагсаалт</a:t>
            </a:r>
            <a:endParaRPr lang="en-US" sz="1400" b="1" i="1" u="sng" dirty="0" smtClean="0">
              <a:latin typeface="Lato" panose="020F0502020204030203" pitchFamily="34" charset="0"/>
              <a:ea typeface="Lato" panose="020F0502020204030203" pitchFamily="34" charset="0"/>
              <a:cs typeface="Lato" panose="020F0502020204030203" pitchFamily="34" charset="0"/>
            </a:endParaRPr>
          </a:p>
          <a:p>
            <a:r>
              <a:rPr lang="en-US" sz="1400" b="1" dirty="0">
                <a:latin typeface="Lato" panose="020F0502020204030203" pitchFamily="34" charset="0"/>
                <a:ea typeface="Lato" panose="020F0502020204030203" pitchFamily="34" charset="0"/>
                <a:cs typeface="Lato" panose="020F0502020204030203" pitchFamily="34" charset="0"/>
              </a:rPr>
              <a:t>-</a:t>
            </a:r>
            <a:r>
              <a:rPr lang="ru-RU" sz="1400" dirty="0" smtClean="0">
                <a:latin typeface="Lato" panose="020F0502020204030203" pitchFamily="34" charset="0"/>
                <a:ea typeface="Lato" panose="020F0502020204030203" pitchFamily="34" charset="0"/>
                <a:cs typeface="Lato" panose="020F0502020204030203" pitchFamily="34" charset="0"/>
              </a:rPr>
              <a:t>Ном зүй</a:t>
            </a:r>
            <a:endParaRPr lang="en-US" sz="1400" dirty="0" smtClean="0">
              <a:latin typeface="Lato" panose="020F0502020204030203" pitchFamily="34" charset="0"/>
              <a:ea typeface="Lato" panose="020F0502020204030203" pitchFamily="34" charset="0"/>
              <a:cs typeface="Lato" panose="020F0502020204030203" pitchFamily="34" charset="0"/>
            </a:endParaRPr>
          </a:p>
          <a:p>
            <a:r>
              <a:rPr lang="en-US" sz="1400" dirty="0" smtClean="0">
                <a:latin typeface="Lato" panose="020F0502020204030203" pitchFamily="34" charset="0"/>
                <a:ea typeface="Lato" panose="020F0502020204030203" pitchFamily="34" charset="0"/>
                <a:cs typeface="Lato" panose="020F0502020204030203" pitchFamily="34" charset="0"/>
              </a:rPr>
              <a:t>-----------------------------</a:t>
            </a:r>
            <a:endParaRPr lang="ru-RU" sz="1400" dirty="0">
              <a:latin typeface="Lato" panose="020F0502020204030203" pitchFamily="34" charset="0"/>
              <a:ea typeface="Lato" panose="020F0502020204030203" pitchFamily="34" charset="0"/>
              <a:cs typeface="Lato" panose="020F0502020204030203" pitchFamily="34" charset="0"/>
            </a:endParaRPr>
          </a:p>
          <a:p>
            <a:r>
              <a:rPr lang="en-US" sz="1400" dirty="0" smtClean="0">
                <a:latin typeface="Lato" panose="020F0502020204030203" pitchFamily="34" charset="0"/>
                <a:ea typeface="Lato" panose="020F0502020204030203" pitchFamily="34" charset="0"/>
                <a:cs typeface="Lato" panose="020F0502020204030203" pitchFamily="34" charset="0"/>
              </a:rPr>
              <a:t>-</a:t>
            </a:r>
            <a:r>
              <a:rPr lang="ru-RU" sz="1400" dirty="0" smtClean="0">
                <a:latin typeface="Lato" panose="020F0502020204030203" pitchFamily="34" charset="0"/>
                <a:ea typeface="Lato" panose="020F0502020204030203" pitchFamily="34" charset="0"/>
                <a:cs typeface="Lato" panose="020F0502020204030203" pitchFamily="34" charset="0"/>
              </a:rPr>
              <a:t>Вэб </a:t>
            </a:r>
            <a:r>
              <a:rPr lang="ru-RU" sz="1400" dirty="0">
                <a:latin typeface="Lato" panose="020F0502020204030203" pitchFamily="34" charset="0"/>
                <a:ea typeface="Lato" panose="020F0502020204030203" pitchFamily="34" charset="0"/>
                <a:cs typeface="Lato" panose="020F0502020204030203" pitchFamily="34" charset="0"/>
              </a:rPr>
              <a:t>сайтууд</a:t>
            </a:r>
          </a:p>
          <a:p>
            <a:r>
              <a:rPr lang="ru-RU" sz="1400" dirty="0">
                <a:latin typeface="Lato" panose="020F0502020204030203" pitchFamily="34" charset="0"/>
                <a:ea typeface="Lato" panose="020F0502020204030203" pitchFamily="34" charset="0"/>
                <a:cs typeface="Lato" panose="020F0502020204030203" pitchFamily="34" charset="0"/>
              </a:rPr>
              <a:t>http://www.schoolweb.mn/schools/ http://www.meds.gov.mn/data/said/Боловсрол</a:t>
            </a:r>
          </a:p>
          <a:p>
            <a:endParaRPr lang="mn-MN" sz="1400" b="1" i="1" u="sng" dirty="0">
              <a:latin typeface="Lato" panose="020F0502020204030203" pitchFamily="34" charset="0"/>
              <a:ea typeface="Lato" panose="020F0502020204030203" pitchFamily="34" charset="0"/>
              <a:cs typeface="Lato" panose="020F0502020204030203" pitchFamily="34" charset="0"/>
            </a:endParaRPr>
          </a:p>
        </p:txBody>
      </p:sp>
      <p:sp>
        <p:nvSpPr>
          <p:cNvPr id="17" name="Rectangle 16">
            <a:extLst>
              <a:ext uri="{FF2B5EF4-FFF2-40B4-BE49-F238E27FC236}">
                <a16:creationId xmlns:a16="http://schemas.microsoft.com/office/drawing/2014/main" xmlns="" id="{4EC96DE8-B625-4032-982E-D0D9DD9ED6F3}"/>
              </a:ext>
            </a:extLst>
          </p:cNvPr>
          <p:cNvSpPr/>
          <p:nvPr/>
        </p:nvSpPr>
        <p:spPr>
          <a:xfrm>
            <a:off x="511830" y="3030379"/>
            <a:ext cx="886781"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12</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xmlns="" id="{E8CABB1D-BC97-4232-859C-7525FEE10774}"/>
              </a:ext>
            </a:extLst>
          </p:cNvPr>
          <p:cNvSpPr/>
          <p:nvPr/>
        </p:nvSpPr>
        <p:spPr>
          <a:xfrm>
            <a:off x="6351105" y="3112936"/>
            <a:ext cx="886781"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13</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22" name="Title 1">
            <a:extLst>
              <a:ext uri="{FF2B5EF4-FFF2-40B4-BE49-F238E27FC236}">
                <a16:creationId xmlns:a16="http://schemas.microsoft.com/office/drawing/2014/main" xmlns="" id="{A36BB618-F92B-414B-B73D-749F44C57902}"/>
              </a:ext>
            </a:extLst>
          </p:cNvPr>
          <p:cNvSpPr txBox="1">
            <a:spLocks/>
          </p:cNvSpPr>
          <p:nvPr/>
        </p:nvSpPr>
        <p:spPr>
          <a:xfrm>
            <a:off x="469900" y="1870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Tree>
    <p:extLst>
      <p:ext uri="{BB962C8B-B14F-4D97-AF65-F5344CB8AC3E}">
        <p14:creationId xmlns:p14="http://schemas.microsoft.com/office/powerpoint/2010/main" val="1166176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7" grpId="0"/>
      <p:bldP spid="18"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304800" y="2818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Анхаарал тавьсанд баярлалаа</a:t>
            </a:r>
            <a:r>
              <a:rPr lang="en-US" b="1" dirty="0" smtClean="0">
                <a:latin typeface="Lato" panose="020F0502020204030203" pitchFamily="34" charset="0"/>
                <a:ea typeface="Lato" panose="020F0502020204030203" pitchFamily="34" charset="0"/>
                <a:cs typeface="Lato" panose="020F0502020204030203" pitchFamily="34" charset="0"/>
              </a:rPr>
              <a:t> </a:t>
            </a:r>
            <a:r>
              <a:rPr lang="en-US" b="1" dirty="0" smtClean="0">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 </a:t>
            </a:r>
            <a:endParaRPr lang="mn-MN"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50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mond 9">
            <a:extLst>
              <a:ext uri="{FF2B5EF4-FFF2-40B4-BE49-F238E27FC236}">
                <a16:creationId xmlns:a16="http://schemas.microsoft.com/office/drawing/2014/main" xmlns="" id="{A9B94DD7-D5E7-412E-BF0C-1743A7DC77CD}"/>
              </a:ext>
            </a:extLst>
          </p:cNvPr>
          <p:cNvSpPr/>
          <p:nvPr/>
        </p:nvSpPr>
        <p:spPr>
          <a:xfrm>
            <a:off x="-41932" y="1115446"/>
            <a:ext cx="1910443" cy="1551214"/>
          </a:xfrm>
          <a:prstGeom prst="diamond">
            <a:avLst/>
          </a:prstGeom>
          <a:solidFill>
            <a:srgbClr val="8FC8C2"/>
          </a:solidFill>
          <a:ln>
            <a:solidFill>
              <a:srgbClr val="8FC8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a:extLst>
              <a:ext uri="{FF2B5EF4-FFF2-40B4-BE49-F238E27FC236}">
                <a16:creationId xmlns:a16="http://schemas.microsoft.com/office/drawing/2014/main" xmlns="" id="{6F0C78E4-0194-444F-9027-E4132D2C901F}"/>
              </a:ext>
            </a:extLst>
          </p:cNvPr>
          <p:cNvSpPr/>
          <p:nvPr/>
        </p:nvSpPr>
        <p:spPr>
          <a:xfrm>
            <a:off x="6100895" y="1115446"/>
            <a:ext cx="1910443" cy="1551214"/>
          </a:xfrm>
          <a:prstGeom prst="diamond">
            <a:avLst/>
          </a:prstGeom>
          <a:solidFill>
            <a:srgbClr val="019589"/>
          </a:solidFill>
          <a:ln>
            <a:solidFill>
              <a:srgbClr val="0195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xmlns="" id="{67D775FB-E169-4CBE-A236-214952096945}"/>
              </a:ext>
            </a:extLst>
          </p:cNvPr>
          <p:cNvSpPr/>
          <p:nvPr/>
        </p:nvSpPr>
        <p:spPr>
          <a:xfrm>
            <a:off x="-2" y="3916565"/>
            <a:ext cx="1910443" cy="1551214"/>
          </a:xfrm>
          <a:prstGeom prst="diamond">
            <a:avLst/>
          </a:prstGeom>
          <a:solidFill>
            <a:srgbClr val="006571"/>
          </a:solidFill>
          <a:ln>
            <a:solidFill>
              <a:srgbClr val="0065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51EC652-8441-4ABE-AC49-2DEE7E55EAF2}"/>
              </a:ext>
            </a:extLst>
          </p:cNvPr>
          <p:cNvSpPr/>
          <p:nvPr/>
        </p:nvSpPr>
        <p:spPr>
          <a:xfrm>
            <a:off x="1910443" y="978093"/>
            <a:ext cx="3629608" cy="181588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mn-MN" sz="1400" b="1" i="1" u="sng" dirty="0">
                <a:latin typeface="Lato" panose="020F0502020204030203" pitchFamily="34" charset="0"/>
                <a:ea typeface="Lato" panose="020F0502020204030203" pitchFamily="34" charset="0"/>
                <a:cs typeface="Lato" panose="020F0502020204030203" pitchFamily="34" charset="0"/>
              </a:rPr>
              <a:t> Оршил</a:t>
            </a:r>
          </a:p>
          <a:p>
            <a:r>
              <a:rPr lang="mn-MN" sz="1400" dirty="0">
                <a:latin typeface="Lato" panose="020F0502020204030203" pitchFamily="34" charset="0"/>
                <a:ea typeface="Lato" panose="020F0502020204030203" pitchFamily="34" charset="0"/>
                <a:cs typeface="Lato" panose="020F0502020204030203" pitchFamily="34" charset="0"/>
              </a:rPr>
              <a:t>Их сургуулийн олон нийтийн сүлжээний хэрэглэгчийн бүртгэлийн систем нь хэрэглэгчиддээ бүртгэх оюуны өмчийг хамгаалах, мэдээлэлийг хэрхэн авах, гаргах зэрэг дээр хүндрэлтэй байдаг тул энэ үйл ажиллагаануудыг хялбарчлахад чиглэсэн</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5" name="Rectangle 14">
            <a:extLst>
              <a:ext uri="{FF2B5EF4-FFF2-40B4-BE49-F238E27FC236}">
                <a16:creationId xmlns:a16="http://schemas.microsoft.com/office/drawing/2014/main" xmlns="" id="{325056E6-B8AC-487A-A055-55F8A1034915}"/>
              </a:ext>
            </a:extLst>
          </p:cNvPr>
          <p:cNvSpPr/>
          <p:nvPr/>
        </p:nvSpPr>
        <p:spPr>
          <a:xfrm>
            <a:off x="8034275" y="1311543"/>
            <a:ext cx="3629608" cy="9541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mn-MN" sz="1400" dirty="0">
                <a:latin typeface="Lato" panose="020F0502020204030203" pitchFamily="34" charset="0"/>
                <a:ea typeface="Lato" panose="020F0502020204030203" pitchFamily="34" charset="0"/>
                <a:cs typeface="Lato" panose="020F0502020204030203" pitchFamily="34" charset="0"/>
              </a:rPr>
              <a:t> </a:t>
            </a:r>
            <a:r>
              <a:rPr lang="mn-MN" sz="1400" b="1" i="1" u="sng" dirty="0">
                <a:latin typeface="Lato" panose="020F0502020204030203" pitchFamily="34" charset="0"/>
                <a:ea typeface="Lato" panose="020F0502020204030203" pitchFamily="34" charset="0"/>
                <a:cs typeface="Lato" panose="020F0502020204030203" pitchFamily="34" charset="0"/>
              </a:rPr>
              <a:t>Системийн зорилго </a:t>
            </a:r>
            <a:endParaRPr lang="en-US" sz="1400" b="1" i="1" u="sng" dirty="0" smtClean="0">
              <a:latin typeface="Lato" panose="020F0502020204030203" pitchFamily="34" charset="0"/>
              <a:ea typeface="Lato" panose="020F0502020204030203" pitchFamily="34" charset="0"/>
              <a:cs typeface="Lato" panose="020F0502020204030203" pitchFamily="34" charset="0"/>
            </a:endParaRPr>
          </a:p>
          <a:p>
            <a:r>
              <a:rPr lang="mn-MN" sz="1400" dirty="0" smtClean="0">
                <a:latin typeface="Lato" panose="020F0502020204030203" pitchFamily="34" charset="0"/>
                <a:ea typeface="Lato" panose="020F0502020204030203" pitchFamily="34" charset="0"/>
                <a:cs typeface="Lato" panose="020F0502020204030203" pitchFamily="34" charset="0"/>
              </a:rPr>
              <a:t> </a:t>
            </a:r>
            <a:r>
              <a:rPr lang="mn-MN" sz="1400" dirty="0">
                <a:latin typeface="Lato" panose="020F0502020204030203" pitchFamily="34" charset="0"/>
                <a:ea typeface="Lato" panose="020F0502020204030203" pitchFamily="34" charset="0"/>
                <a:cs typeface="Lato" panose="020F0502020204030203" pitchFamily="34" charset="0"/>
              </a:rPr>
              <a:t>Багш бүр хичээлийн дүнгээ нэг бүчлэн өөрийн хүссэнээр даалгавар нэмэж хасаж бүртгэх боломжой.</a:t>
            </a:r>
          </a:p>
        </p:txBody>
      </p:sp>
      <p:sp>
        <p:nvSpPr>
          <p:cNvPr id="16" name="Rectangle 15">
            <a:extLst>
              <a:ext uri="{FF2B5EF4-FFF2-40B4-BE49-F238E27FC236}">
                <a16:creationId xmlns:a16="http://schemas.microsoft.com/office/drawing/2014/main" xmlns="" id="{E35A75E1-6970-4CD6-9376-1FFB3626CCC1}"/>
              </a:ext>
            </a:extLst>
          </p:cNvPr>
          <p:cNvSpPr/>
          <p:nvPr/>
        </p:nvSpPr>
        <p:spPr>
          <a:xfrm>
            <a:off x="1910443" y="4322840"/>
            <a:ext cx="3629608" cy="73866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mn-MN" sz="1400" dirty="0" smtClean="0">
                <a:latin typeface="Lato" panose="020F0502020204030203" pitchFamily="34" charset="0"/>
                <a:ea typeface="Lato" panose="020F0502020204030203" pitchFamily="34" charset="0"/>
                <a:cs typeface="Lato" panose="020F0502020204030203" pitchFamily="34" charset="0"/>
              </a:rPr>
              <a:t> </a:t>
            </a:r>
            <a:r>
              <a:rPr lang="mn-MN" sz="1400" b="1" i="1" u="sng" dirty="0">
                <a:latin typeface="Lato" panose="020F0502020204030203" pitchFamily="34" charset="0"/>
                <a:ea typeface="Lato" panose="020F0502020204030203" pitchFamily="34" charset="0"/>
                <a:cs typeface="Lato" panose="020F0502020204030203" pitchFamily="34" charset="0"/>
              </a:rPr>
              <a:t>Системийн хүрээ хязгаар </a:t>
            </a:r>
            <a:endParaRPr lang="en-US" sz="1400" b="1" i="1" u="sng" dirty="0" smtClean="0">
              <a:latin typeface="Lato" panose="020F0502020204030203" pitchFamily="34" charset="0"/>
              <a:ea typeface="Lato" panose="020F0502020204030203" pitchFamily="34" charset="0"/>
              <a:cs typeface="Lato" panose="020F0502020204030203" pitchFamily="34" charset="0"/>
            </a:endParaRPr>
          </a:p>
          <a:p>
            <a:r>
              <a:rPr lang="mn-MN" sz="1400" dirty="0" smtClean="0">
                <a:latin typeface="Lato" panose="020F0502020204030203" pitchFamily="34" charset="0"/>
                <a:ea typeface="Lato" panose="020F0502020204030203" pitchFamily="34" charset="0"/>
                <a:cs typeface="Lato" panose="020F0502020204030203" pitchFamily="34" charset="0"/>
              </a:rPr>
              <a:t>Их </a:t>
            </a:r>
            <a:r>
              <a:rPr lang="mn-MN" sz="1400" dirty="0">
                <a:latin typeface="Lato" panose="020F0502020204030203" pitchFamily="34" charset="0"/>
                <a:ea typeface="Lato" panose="020F0502020204030203" pitchFamily="34" charset="0"/>
                <a:cs typeface="Lato" panose="020F0502020204030203" pitchFamily="34" charset="0"/>
              </a:rPr>
              <a:t>сургуулийн олон нийтийн сүлжээн, оюутны </a:t>
            </a:r>
            <a:r>
              <a:rPr lang="en-US" sz="1400" dirty="0" err="1">
                <a:latin typeface="Lato" panose="020F0502020204030203" pitchFamily="34" charset="0"/>
                <a:ea typeface="Lato" panose="020F0502020204030203" pitchFamily="34" charset="0"/>
                <a:cs typeface="Lato" panose="020F0502020204030203" pitchFamily="34" charset="0"/>
              </a:rPr>
              <a:t>moodle</a:t>
            </a:r>
            <a:r>
              <a:rPr lang="en-US" sz="1400" dirty="0">
                <a:latin typeface="Lato" panose="020F0502020204030203" pitchFamily="34" charset="0"/>
                <a:ea typeface="Lato" panose="020F0502020204030203" pitchFamily="34" charset="0"/>
                <a:cs typeface="Lato" panose="020F0502020204030203" pitchFamily="34" charset="0"/>
              </a:rPr>
              <a:t> </a:t>
            </a:r>
            <a:r>
              <a:rPr lang="mn-MN" sz="1400" dirty="0">
                <a:latin typeface="Lato" panose="020F0502020204030203" pitchFamily="34" charset="0"/>
                <a:ea typeface="Lato" panose="020F0502020204030203" pitchFamily="34" charset="0"/>
                <a:cs typeface="Lato" panose="020F0502020204030203" pitchFamily="34" charset="0"/>
              </a:rPr>
              <a:t>систем.</a:t>
            </a:r>
          </a:p>
        </p:txBody>
      </p:sp>
      <p:sp>
        <p:nvSpPr>
          <p:cNvPr id="17" name="Rectangle 16">
            <a:extLst>
              <a:ext uri="{FF2B5EF4-FFF2-40B4-BE49-F238E27FC236}">
                <a16:creationId xmlns:a16="http://schemas.microsoft.com/office/drawing/2014/main" xmlns="" id="{4EC96DE8-B625-4032-982E-D0D9DD9ED6F3}"/>
              </a:ext>
            </a:extLst>
          </p:cNvPr>
          <p:cNvSpPr/>
          <p:nvPr/>
        </p:nvSpPr>
        <p:spPr>
          <a:xfrm>
            <a:off x="645427" y="1424369"/>
            <a:ext cx="535724"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1</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xmlns="" id="{E8CABB1D-BC97-4232-859C-7525FEE10774}"/>
              </a:ext>
            </a:extLst>
          </p:cNvPr>
          <p:cNvSpPr/>
          <p:nvPr/>
        </p:nvSpPr>
        <p:spPr>
          <a:xfrm>
            <a:off x="6525361" y="1424369"/>
            <a:ext cx="1061509"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1.1</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xmlns="" id="{6A296734-9083-4F2F-9AEA-08A0F1017727}"/>
              </a:ext>
            </a:extLst>
          </p:cNvPr>
          <p:cNvSpPr/>
          <p:nvPr/>
        </p:nvSpPr>
        <p:spPr>
          <a:xfrm>
            <a:off x="382536" y="4271522"/>
            <a:ext cx="1061509"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1.2</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22" name="Title 1">
            <a:extLst>
              <a:ext uri="{FF2B5EF4-FFF2-40B4-BE49-F238E27FC236}">
                <a16:creationId xmlns:a16="http://schemas.microsoft.com/office/drawing/2014/main" xmlns="" id="{A36BB618-F92B-414B-B73D-749F44C57902}"/>
              </a:ext>
            </a:extLst>
          </p:cNvPr>
          <p:cNvSpPr txBox="1">
            <a:spLocks/>
          </p:cNvSpPr>
          <p:nvPr/>
        </p:nvSpPr>
        <p:spPr>
          <a:xfrm>
            <a:off x="469900" y="1870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20" name="Diamond 19">
            <a:extLst>
              <a:ext uri="{FF2B5EF4-FFF2-40B4-BE49-F238E27FC236}">
                <a16:creationId xmlns:a16="http://schemas.microsoft.com/office/drawing/2014/main" xmlns="" id="{6F0C78E4-0194-444F-9027-E4132D2C901F}"/>
              </a:ext>
            </a:extLst>
          </p:cNvPr>
          <p:cNvSpPr/>
          <p:nvPr/>
        </p:nvSpPr>
        <p:spPr>
          <a:xfrm>
            <a:off x="6253294" y="3886988"/>
            <a:ext cx="1910443" cy="1551214"/>
          </a:xfrm>
          <a:prstGeom prst="diamond">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8CABB1D-BC97-4232-859C-7525FEE10774}"/>
              </a:ext>
            </a:extLst>
          </p:cNvPr>
          <p:cNvSpPr/>
          <p:nvPr/>
        </p:nvSpPr>
        <p:spPr>
          <a:xfrm>
            <a:off x="6677761" y="4230507"/>
            <a:ext cx="1061509"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1.3</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xmlns="" id="{325056E6-B8AC-487A-A055-55F8A1034915}"/>
              </a:ext>
            </a:extLst>
          </p:cNvPr>
          <p:cNvSpPr/>
          <p:nvPr/>
        </p:nvSpPr>
        <p:spPr>
          <a:xfrm>
            <a:off x="8163737" y="4400985"/>
            <a:ext cx="362960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mn-MN" sz="1400" b="1" i="1" u="sng" dirty="0">
                <a:latin typeface="Lato" panose="020F0502020204030203" pitchFamily="34" charset="0"/>
                <a:ea typeface="Lato" panose="020F0502020204030203" pitchFamily="34" charset="0"/>
                <a:cs typeface="Lato" panose="020F0502020204030203" pitchFamily="34" charset="0"/>
              </a:rPr>
              <a:t> Нэр томъёоны тайлбар </a:t>
            </a:r>
            <a:endParaRPr lang="en-US" sz="1400" b="1" i="1" u="sng" dirty="0" smtClean="0">
              <a:latin typeface="Lato" panose="020F0502020204030203" pitchFamily="34" charset="0"/>
              <a:ea typeface="Lato" panose="020F0502020204030203" pitchFamily="34" charset="0"/>
              <a:cs typeface="Lato" panose="020F0502020204030203" pitchFamily="34" charset="0"/>
            </a:endParaRPr>
          </a:p>
          <a:p>
            <a:r>
              <a:rPr lang="mn-MN" sz="1400" dirty="0" smtClean="0">
                <a:latin typeface="Lato" panose="020F0502020204030203" pitchFamily="34" charset="0"/>
                <a:ea typeface="Lato" panose="020F0502020204030203" pitchFamily="34" charset="0"/>
                <a:cs typeface="Lato" panose="020F0502020204030203" pitchFamily="34" charset="0"/>
              </a:rPr>
              <a:t> </a:t>
            </a:r>
            <a:r>
              <a:rPr lang="en-US" sz="1400" dirty="0" smtClean="0">
                <a:latin typeface="Lato" panose="020F0502020204030203" pitchFamily="34" charset="0"/>
                <a:ea typeface="Lato" panose="020F0502020204030203" pitchFamily="34" charset="0"/>
                <a:cs typeface="Lato" panose="020F0502020204030203" pitchFamily="34" charset="0"/>
              </a:rPr>
              <a:t>Grade </a:t>
            </a:r>
            <a:r>
              <a:rPr lang="en-US" sz="1400" dirty="0">
                <a:latin typeface="Lato" panose="020F0502020204030203" pitchFamily="34" charset="0"/>
                <a:ea typeface="Lato" panose="020F0502020204030203" pitchFamily="34" charset="0"/>
                <a:cs typeface="Lato" panose="020F0502020204030203" pitchFamily="34" charset="0"/>
              </a:rPr>
              <a:t>- </a:t>
            </a:r>
            <a:r>
              <a:rPr lang="mn-MN" sz="1400" dirty="0" smtClean="0">
                <a:latin typeface="Lato" panose="020F0502020204030203" pitchFamily="34" charset="0"/>
                <a:ea typeface="Lato" panose="020F0502020204030203" pitchFamily="34" charset="0"/>
                <a:cs typeface="Lato" panose="020F0502020204030203" pitchFamily="34" charset="0"/>
              </a:rPr>
              <a:t>Дүн </a:t>
            </a:r>
            <a:r>
              <a:rPr lang="mn-MN" sz="1400" dirty="0">
                <a:latin typeface="Lato" panose="020F0502020204030203" pitchFamily="34" charset="0"/>
                <a:ea typeface="Lato" panose="020F0502020204030203" pitchFamily="34" charset="0"/>
                <a:cs typeface="Lato" panose="020F0502020204030203" pitchFamily="34" charset="0"/>
              </a:rPr>
              <a:t>(англи нэр)</a:t>
            </a:r>
          </a:p>
        </p:txBody>
      </p:sp>
    </p:spTree>
    <p:extLst>
      <p:ext uri="{BB962C8B-B14F-4D97-AF65-F5344CB8AC3E}">
        <p14:creationId xmlns:p14="http://schemas.microsoft.com/office/powerpoint/2010/main" val="15721782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6" grpId="0" animBg="1"/>
      <p:bldP spid="17" grpId="0"/>
      <p:bldP spid="18" grpId="0"/>
      <p:bldP spid="19" grpId="0"/>
      <p:bldP spid="22" grpId="0"/>
      <p:bldP spid="20" grpId="0" animBg="1"/>
      <p:bldP spid="23"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2</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Судалгаа</a:t>
            </a:r>
          </a:p>
        </p:txBody>
      </p:sp>
      <p:sp>
        <p:nvSpPr>
          <p:cNvPr id="17" name="Rectangle 16">
            <a:extLst>
              <a:ext uri="{FF2B5EF4-FFF2-40B4-BE49-F238E27FC236}">
                <a16:creationId xmlns:a16="http://schemas.microsoft.com/office/drawing/2014/main" xmlns="" id="{6B2D4FF0-D24B-43EC-8A67-F404B27B1B0C}"/>
              </a:ext>
            </a:extLst>
          </p:cNvPr>
          <p:cNvSpPr/>
          <p:nvPr/>
        </p:nvSpPr>
        <p:spPr>
          <a:xfrm>
            <a:off x="657474" y="1167596"/>
            <a:ext cx="10542442" cy="5324535"/>
          </a:xfrm>
          <a:prstGeom prst="rect">
            <a:avLst/>
          </a:prstGeom>
        </p:spPr>
        <p:txBody>
          <a:bodyPr wrap="square">
            <a:spAutoFit/>
          </a:bodyPr>
          <a:lstStyle/>
          <a:p>
            <a:r>
              <a:rPr lang="mn-MN" sz="2400" b="1" dirty="0">
                <a:latin typeface="Lato" panose="020F0502020204030203" pitchFamily="34" charset="0"/>
                <a:ea typeface="Lato" panose="020F0502020204030203" pitchFamily="34" charset="0"/>
                <a:cs typeface="Lato" panose="020F0502020204030203" pitchFamily="34" charset="0"/>
              </a:rPr>
              <a:t>2.1 </a:t>
            </a:r>
            <a:r>
              <a:rPr lang="en-US" sz="2400" b="1" dirty="0" smtClean="0">
                <a:latin typeface="Lato" panose="020F0502020204030203" pitchFamily="34" charset="0"/>
                <a:ea typeface="Lato" panose="020F0502020204030203" pitchFamily="34" charset="0"/>
                <a:cs typeface="Lato" panose="020F0502020204030203" pitchFamily="34" charset="0"/>
              </a:rPr>
              <a:t>   </a:t>
            </a:r>
            <a:r>
              <a:rPr lang="mn-MN" sz="2400" b="1" dirty="0" smtClean="0">
                <a:latin typeface="Lato" panose="020F0502020204030203" pitchFamily="34" charset="0"/>
                <a:ea typeface="Lato" panose="020F0502020204030203" pitchFamily="34" charset="0"/>
                <a:cs typeface="Lato" panose="020F0502020204030203" pitchFamily="34" charset="0"/>
              </a:rPr>
              <a:t>Програмын </a:t>
            </a:r>
            <a:r>
              <a:rPr lang="mn-MN" sz="2400" b="1" dirty="0">
                <a:latin typeface="Lato" panose="020F0502020204030203" pitchFamily="34" charset="0"/>
                <a:ea typeface="Lato" panose="020F0502020204030203" pitchFamily="34" charset="0"/>
                <a:cs typeface="Lato" panose="020F0502020204030203" pitchFamily="34" charset="0"/>
              </a:rPr>
              <a:t>судалгаа</a:t>
            </a:r>
          </a:p>
          <a:p>
            <a:endParaRPr lang="en-US" sz="2400" b="1" dirty="0" smtClean="0">
              <a:latin typeface="Lato" panose="020F0502020204030203" pitchFamily="34" charset="0"/>
              <a:ea typeface="Lato" panose="020F0502020204030203" pitchFamily="34" charset="0"/>
              <a:cs typeface="Lato" panose="020F0502020204030203" pitchFamily="34" charset="0"/>
            </a:endParaRPr>
          </a:p>
          <a:p>
            <a:r>
              <a:rPr lang="mn-MN" sz="2400" b="1" dirty="0" smtClean="0">
                <a:latin typeface="Lato" panose="020F0502020204030203" pitchFamily="34" charset="0"/>
                <a:ea typeface="Lato" panose="020F0502020204030203" pitchFamily="34" charset="0"/>
                <a:cs typeface="Lato" panose="020F0502020204030203" pitchFamily="34" charset="0"/>
              </a:rPr>
              <a:t>2.1.1</a:t>
            </a:r>
            <a:r>
              <a:rPr lang="en-US" sz="2400" b="1" dirty="0" smtClean="0">
                <a:latin typeface="Lato" panose="020F0502020204030203" pitchFamily="34" charset="0"/>
                <a:ea typeface="Lato" panose="020F0502020204030203" pitchFamily="34" charset="0"/>
                <a:cs typeface="Lato" panose="020F0502020204030203" pitchFamily="34" charset="0"/>
              </a:rPr>
              <a:t>    </a:t>
            </a:r>
            <a:r>
              <a:rPr lang="mn-MN" sz="2400" b="1" dirty="0" smtClean="0">
                <a:latin typeface="Lato" panose="020F0502020204030203" pitchFamily="34" charset="0"/>
                <a:ea typeface="Lato" panose="020F0502020204030203" pitchFamily="34" charset="0"/>
                <a:cs typeface="Lato" panose="020F0502020204030203" pitchFamily="34" charset="0"/>
              </a:rPr>
              <a:t> </a:t>
            </a:r>
            <a:r>
              <a:rPr lang="mn-MN" sz="2400" b="1" dirty="0">
                <a:latin typeface="Lato" panose="020F0502020204030203" pitchFamily="34" charset="0"/>
                <a:ea typeface="Lato" panose="020F0502020204030203" pitchFamily="34" charset="0"/>
                <a:cs typeface="Lato" panose="020F0502020204030203" pitchFamily="34" charset="0"/>
              </a:rPr>
              <a:t>Монголын системүүдийн харьцуулсан судалгаа </a:t>
            </a:r>
            <a:endParaRPr lang="en-US" sz="2400" b="1" dirty="0" smtClean="0">
              <a:latin typeface="Lato" panose="020F0502020204030203" pitchFamily="34" charset="0"/>
              <a:ea typeface="Lato" panose="020F0502020204030203" pitchFamily="34" charset="0"/>
              <a:cs typeface="Lato" panose="020F0502020204030203" pitchFamily="34" charset="0"/>
            </a:endParaRPr>
          </a:p>
          <a:p>
            <a:endParaRPr lang="en-US" sz="2400" b="1" dirty="0">
              <a:latin typeface="Lato" panose="020F0502020204030203" pitchFamily="34" charset="0"/>
              <a:ea typeface="Lato" panose="020F0502020204030203" pitchFamily="34" charset="0"/>
              <a:cs typeface="Lato" panose="020F0502020204030203" pitchFamily="34" charset="0"/>
            </a:endParaRPr>
          </a:p>
          <a:p>
            <a:r>
              <a:rPr lang="mn-MN" sz="2000" dirty="0" smtClean="0">
                <a:latin typeface="Lato" panose="020F0502020204030203" pitchFamily="34" charset="0"/>
                <a:ea typeface="Lato" panose="020F0502020204030203" pitchFamily="34" charset="0"/>
                <a:cs typeface="Lato" panose="020F0502020204030203" pitchFamily="34" charset="0"/>
              </a:rPr>
              <a:t>• </a:t>
            </a:r>
            <a:r>
              <a:rPr lang="mn-MN" sz="2000" dirty="0">
                <a:latin typeface="Lato" panose="020F0502020204030203" pitchFamily="34" charset="0"/>
                <a:ea typeface="Lato" panose="020F0502020204030203" pitchFamily="34" charset="0"/>
                <a:cs typeface="Lato" panose="020F0502020204030203" pitchFamily="34" charset="0"/>
              </a:rPr>
              <a:t>Улирлын жилийн эцсийн дүн хичээлийн явцыг удирдах сурагч болон эцэг эхчүүдийн системд нэвтрэх эрхийг үүсгэх боломжтой.Удирдсан ангийн сурагчдын мэдээлэлтэй ажиллах, ангийн хичээлийн хуваарь, ирцийн мэдээлэл, сургалтын мэдээлэл, ангийн журнал харах, тайлан гаргах, ангийн сурагчийн жилийн эцсийн тодорхойлолт, ангийн дүнгийн хавтгай гаргах боломжтой. Мөн өөрийн сургалтын мэдээлэл харах, өөрийн ирцийн мэдээлэлтэй танилцах, өөрийн хичээлийн хуваарь харах, заасан хичээлийн тэмдэглэл хөтлөх, заадаг ангийн сурагчдийн дүн, ирцийн мэдээлэл оруулах, ерөнхий тайлан гаргах зэрэг үйлдлүүдийг хийж </a:t>
            </a:r>
            <a:r>
              <a:rPr lang="mn-MN" sz="2000" dirty="0" smtClean="0">
                <a:latin typeface="Lato" panose="020F0502020204030203" pitchFamily="34" charset="0"/>
                <a:ea typeface="Lato" panose="020F0502020204030203" pitchFamily="34" charset="0"/>
                <a:cs typeface="Lato" panose="020F0502020204030203" pitchFamily="34" charset="0"/>
              </a:rPr>
              <a:t>болно.</a:t>
            </a:r>
            <a:endParaRPr lang="en-US" sz="2000" dirty="0" smtClean="0">
              <a:latin typeface="Lato" panose="020F0502020204030203" pitchFamily="34" charset="0"/>
              <a:ea typeface="Lato" panose="020F0502020204030203" pitchFamily="34" charset="0"/>
              <a:cs typeface="Lato" panose="020F0502020204030203" pitchFamily="34" charset="0"/>
            </a:endParaRPr>
          </a:p>
          <a:p>
            <a:r>
              <a:rPr lang="mn-MN" sz="2000" dirty="0">
                <a:latin typeface="Lato" panose="020F0502020204030203" pitchFamily="34" charset="0"/>
                <a:ea typeface="Lato" panose="020F0502020204030203" pitchFamily="34" charset="0"/>
                <a:cs typeface="Lato" panose="020F0502020204030203" pitchFamily="34" charset="0"/>
              </a:rPr>
              <a:t>• Эцэг эхчүүд нь багш, сургууль байнгын холбоо харилцаатай байх боломжтой бөгөөд хүүхдийнхээ хичээлд оролцсон байдал ирц, хичээлийн хуваарь, болон бусад мэдээллүүдтэй танилцах, заасан хичээлүүдийн хөтөлбөрийг нь харах боломжтой юм.</a:t>
            </a:r>
          </a:p>
          <a:p>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568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2</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Судалгаа</a:t>
            </a:r>
          </a:p>
        </p:txBody>
      </p:sp>
      <p:sp>
        <p:nvSpPr>
          <p:cNvPr id="17" name="Rectangle 16">
            <a:extLst>
              <a:ext uri="{FF2B5EF4-FFF2-40B4-BE49-F238E27FC236}">
                <a16:creationId xmlns:a16="http://schemas.microsoft.com/office/drawing/2014/main" xmlns="" id="{6B2D4FF0-D24B-43EC-8A67-F404B27B1B0C}"/>
              </a:ext>
            </a:extLst>
          </p:cNvPr>
          <p:cNvSpPr/>
          <p:nvPr/>
        </p:nvSpPr>
        <p:spPr>
          <a:xfrm>
            <a:off x="657474" y="1167596"/>
            <a:ext cx="10542442" cy="2677656"/>
          </a:xfrm>
          <a:prstGeom prst="rect">
            <a:avLst/>
          </a:prstGeom>
        </p:spPr>
        <p:txBody>
          <a:bodyPr wrap="square">
            <a:spAutoFit/>
          </a:bodyPr>
          <a:lstStyle/>
          <a:p>
            <a:r>
              <a:rPr lang="mn-MN" sz="2400" b="1" dirty="0">
                <a:latin typeface="Lato" panose="020F0502020204030203" pitchFamily="34" charset="0"/>
                <a:ea typeface="Lato" panose="020F0502020204030203" pitchFamily="34" charset="0"/>
                <a:cs typeface="Lato" panose="020F0502020204030203" pitchFamily="34" charset="0"/>
              </a:rPr>
              <a:t>2.1.2 ТЭЭВРИЙН ДЭЭД СУРГУУЛЬ оюутны веб</a:t>
            </a:r>
          </a:p>
          <a:p>
            <a:endParaRPr lang="en-US" sz="2400" b="1" dirty="0" smtClean="0">
              <a:latin typeface="Lato" panose="020F0502020204030203" pitchFamily="34" charset="0"/>
              <a:ea typeface="Lato" panose="020F0502020204030203" pitchFamily="34" charset="0"/>
              <a:cs typeface="Lato" panose="020F0502020204030203" pitchFamily="34" charset="0"/>
            </a:endParaRPr>
          </a:p>
          <a:p>
            <a:r>
              <a:rPr lang="mn-MN" sz="2400" dirty="0" smtClean="0">
                <a:latin typeface="Lato" panose="020F0502020204030203" pitchFamily="34" charset="0"/>
                <a:ea typeface="Lato" panose="020F0502020204030203" pitchFamily="34" charset="0"/>
                <a:cs typeface="Lato" panose="020F0502020204030203" pitchFamily="34" charset="0"/>
              </a:rPr>
              <a:t>• </a:t>
            </a:r>
            <a:r>
              <a:rPr lang="mn-MN" sz="2400" dirty="0">
                <a:latin typeface="Lato" panose="020F0502020204030203" pitchFamily="34" charset="0"/>
                <a:ea typeface="Lato" panose="020F0502020204030203" pitchFamily="34" charset="0"/>
                <a:cs typeface="Lato" panose="020F0502020204030203" pitchFamily="34" charset="0"/>
              </a:rPr>
              <a:t>Эцэг эхчүүд хүүхдийнхээ хичээлийн оролцоо дүнг мэдээлэл авах,хянах боломжтой </a:t>
            </a:r>
            <a:endParaRPr lang="en-US" sz="2400" dirty="0" smtClean="0">
              <a:latin typeface="Lato" panose="020F0502020204030203" pitchFamily="34" charset="0"/>
              <a:ea typeface="Lato" panose="020F0502020204030203" pitchFamily="34" charset="0"/>
              <a:cs typeface="Lato" panose="020F0502020204030203" pitchFamily="34" charset="0"/>
            </a:endParaRPr>
          </a:p>
          <a:p>
            <a:r>
              <a:rPr lang="mn-MN" sz="2400" dirty="0" smtClean="0">
                <a:latin typeface="Lato" panose="020F0502020204030203" pitchFamily="34" charset="0"/>
                <a:ea typeface="Lato" panose="020F0502020204030203" pitchFamily="34" charset="0"/>
                <a:cs typeface="Lato" panose="020F0502020204030203" pitchFamily="34" charset="0"/>
              </a:rPr>
              <a:t>• </a:t>
            </a:r>
            <a:r>
              <a:rPr lang="mn-MN" sz="2400" dirty="0">
                <a:latin typeface="Lato" panose="020F0502020204030203" pitchFamily="34" charset="0"/>
                <a:ea typeface="Lato" panose="020F0502020204030203" pitchFamily="34" charset="0"/>
                <a:cs typeface="Lato" panose="020F0502020204030203" pitchFamily="34" charset="0"/>
              </a:rPr>
              <a:t>Сурагч хичээлийн хуваарь, дүнгийн мэдээлэл явцын дүн </a:t>
            </a:r>
            <a:r>
              <a:rPr lang="mn-MN" sz="2400" dirty="0" smtClean="0">
                <a:latin typeface="Lato" panose="020F0502020204030203" pitchFamily="34" charset="0"/>
                <a:ea typeface="Lato" panose="020F0502020204030203" pitchFamily="34" charset="0"/>
                <a:cs typeface="Lato" panose="020F0502020204030203" pitchFamily="34" charset="0"/>
              </a:rPr>
              <a:t>мэдэх</a:t>
            </a:r>
            <a:r>
              <a:rPr lang="en-US" sz="2400" dirty="0" smtClean="0">
                <a:latin typeface="Lato" panose="020F0502020204030203" pitchFamily="34" charset="0"/>
                <a:ea typeface="Lato" panose="020F0502020204030203" pitchFamily="34" charset="0"/>
                <a:cs typeface="Lato" panose="020F0502020204030203" pitchFamily="34" charset="0"/>
              </a:rPr>
              <a:t> </a:t>
            </a:r>
            <a:r>
              <a:rPr lang="mn-MN" sz="2400" dirty="0" smtClean="0">
                <a:latin typeface="Lato" panose="020F0502020204030203" pitchFamily="34" charset="0"/>
                <a:ea typeface="Lato" panose="020F0502020204030203" pitchFamily="34" charset="0"/>
                <a:cs typeface="Lato" panose="020F0502020204030203" pitchFamily="34" charset="0"/>
              </a:rPr>
              <a:t>боломжтой</a:t>
            </a:r>
            <a:r>
              <a:rPr lang="en-US" sz="2400" dirty="0" smtClean="0">
                <a:latin typeface="Lato" panose="020F0502020204030203" pitchFamily="34" charset="0"/>
                <a:ea typeface="Lato" panose="020F0502020204030203" pitchFamily="34" charset="0"/>
                <a:cs typeface="Lato" panose="020F0502020204030203" pitchFamily="34" charset="0"/>
              </a:rPr>
              <a:t>.</a:t>
            </a:r>
          </a:p>
          <a:p>
            <a:endParaRPr lang="mn-MN" sz="2400" dirty="0">
              <a:latin typeface="Lato" panose="020F0502020204030203" pitchFamily="34" charset="0"/>
              <a:ea typeface="Lato" panose="020F0502020204030203" pitchFamily="34" charset="0"/>
              <a:cs typeface="Lato" panose="020F0502020204030203" pitchFamily="34" charset="0"/>
            </a:endParaRPr>
          </a:p>
        </p:txBody>
      </p:sp>
      <p:pic>
        <p:nvPicPr>
          <p:cNvPr id="2050" name="Picture 2" descr="C:\Users\bebe\Desktop\grade2\images\zura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120" y="3063240"/>
            <a:ext cx="9235439" cy="353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88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3</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Технологийн судалгаа</a:t>
            </a:r>
          </a:p>
        </p:txBody>
      </p:sp>
      <p:sp>
        <p:nvSpPr>
          <p:cNvPr id="17" name="Rectangle 16">
            <a:extLst>
              <a:ext uri="{FF2B5EF4-FFF2-40B4-BE49-F238E27FC236}">
                <a16:creationId xmlns:a16="http://schemas.microsoft.com/office/drawing/2014/main" xmlns="" id="{6B2D4FF0-D24B-43EC-8A67-F404B27B1B0C}"/>
              </a:ext>
            </a:extLst>
          </p:cNvPr>
          <p:cNvSpPr/>
          <p:nvPr/>
        </p:nvSpPr>
        <p:spPr>
          <a:xfrm>
            <a:off x="657474" y="1167596"/>
            <a:ext cx="10542442" cy="3662541"/>
          </a:xfrm>
          <a:prstGeom prst="rect">
            <a:avLst/>
          </a:prstGeom>
        </p:spPr>
        <p:txBody>
          <a:bodyPr wrap="square">
            <a:spAutoFit/>
          </a:bodyPr>
          <a:lstStyle/>
          <a:p>
            <a:r>
              <a:rPr lang="en-US" b="1" dirty="0">
                <a:latin typeface="Lato" panose="020F0502020204030203" pitchFamily="34" charset="0"/>
                <a:ea typeface="Lato" panose="020F0502020204030203" pitchFamily="34" charset="0"/>
                <a:cs typeface="Lato" panose="020F0502020204030203" pitchFamily="34" charset="0"/>
              </a:rPr>
              <a:t>3.1 </a:t>
            </a:r>
            <a:r>
              <a:rPr lang="en-US" b="1" dirty="0" smtClean="0">
                <a:latin typeface="Lato" panose="020F0502020204030203" pitchFamily="34" charset="0"/>
                <a:ea typeface="Lato" panose="020F0502020204030203" pitchFamily="34" charset="0"/>
                <a:cs typeface="Lato" panose="020F0502020204030203" pitchFamily="34" charset="0"/>
              </a:rPr>
              <a:t>MySQL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dirty="0">
                <a:latin typeface="Lato" panose="020F0502020204030203" pitchFamily="34" charset="0"/>
                <a:ea typeface="Lato" panose="020F0502020204030203" pitchFamily="34" charset="0"/>
                <a:cs typeface="Lato" panose="020F0502020204030203" pitchFamily="34" charset="0"/>
              </a:rPr>
              <a:t>MySQL </a:t>
            </a:r>
            <a:r>
              <a:rPr lang="mn-MN" dirty="0">
                <a:latin typeface="Lato" panose="020F0502020204030203" pitchFamily="34" charset="0"/>
                <a:ea typeface="Lato" panose="020F0502020204030203" pitchFamily="34" charset="0"/>
                <a:cs typeface="Lato" panose="020F0502020204030203" pitchFamily="34" charset="0"/>
              </a:rPr>
              <a:t>нь холбоост өгөгдлийн санг удирдах систем юм. </a:t>
            </a:r>
            <a:r>
              <a:rPr lang="en-US" dirty="0">
                <a:latin typeface="Lato" panose="020F0502020204030203" pitchFamily="34" charset="0"/>
                <a:ea typeface="Lato" panose="020F0502020204030203" pitchFamily="34" charset="0"/>
                <a:cs typeface="Lato" panose="020F0502020204030203" pitchFamily="34" charset="0"/>
              </a:rPr>
              <a:t>MySQL </a:t>
            </a:r>
            <a:r>
              <a:rPr lang="mn-MN" dirty="0">
                <a:latin typeface="Lato" panose="020F0502020204030203" pitchFamily="34" charset="0"/>
                <a:ea typeface="Lato" panose="020F0502020204030203" pitchFamily="34" charset="0"/>
                <a:cs typeface="Lato" panose="020F0502020204030203" pitchFamily="34" charset="0"/>
              </a:rPr>
              <a:t>хэмээх нэрний хувьд уг </a:t>
            </a:r>
            <a:r>
              <a:rPr lang="mn-MN" dirty="0" smtClean="0">
                <a:latin typeface="Lato" panose="020F0502020204030203" pitchFamily="34" charset="0"/>
                <a:ea typeface="Lato" panose="020F0502020204030203" pitchFamily="34" charset="0"/>
                <a:cs typeface="Lato" panose="020F0502020204030203" pitchFamily="34" charset="0"/>
              </a:rPr>
              <a:t>системийг</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санаачлан</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хөгжүүлэгч</a:t>
            </a:r>
            <a:r>
              <a:rPr lang="en-US" dirty="0" smtClean="0">
                <a:latin typeface="Lato" panose="020F0502020204030203" pitchFamily="34" charset="0"/>
                <a:ea typeface="Lato" panose="020F0502020204030203" pitchFamily="34" charset="0"/>
                <a:cs typeface="Lato" panose="020F0502020204030203" pitchFamily="34" charset="0"/>
              </a:rPr>
              <a:t> </a:t>
            </a:r>
            <a:r>
              <a:rPr lang="en-US" dirty="0" err="1" smtClean="0">
                <a:latin typeface="Lato" panose="020F0502020204030203" pitchFamily="34" charset="0"/>
                <a:ea typeface="Lato" panose="020F0502020204030203" pitchFamily="34" charset="0"/>
                <a:cs typeface="Lato" panose="020F0502020204030203" pitchFamily="34" charset="0"/>
              </a:rPr>
              <a:t>MichealWidenius</a:t>
            </a:r>
            <a:r>
              <a:rPr lang="en-US" dirty="0" smtClean="0">
                <a:latin typeface="Lato" panose="020F0502020204030203" pitchFamily="34" charset="0"/>
                <a:ea typeface="Lato" panose="020F0502020204030203" pitchFamily="34" charset="0"/>
                <a:cs typeface="Lato" panose="020F0502020204030203" pitchFamily="34" charset="0"/>
              </a:rPr>
              <a:t>-</a:t>
            </a:r>
            <a:r>
              <a:rPr lang="mn-MN" dirty="0" smtClean="0">
                <a:latin typeface="Lato" panose="020F0502020204030203" pitchFamily="34" charset="0"/>
                <a:ea typeface="Lato" panose="020F0502020204030203" pitchFamily="34" charset="0"/>
                <a:cs typeface="Lato" panose="020F0502020204030203" pitchFamily="34" charset="0"/>
              </a:rPr>
              <a:t>ын</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охины</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нэр</a:t>
            </a:r>
            <a:r>
              <a:rPr lang="en-US" dirty="0" smtClean="0">
                <a:latin typeface="Lato" panose="020F0502020204030203" pitchFamily="34" charset="0"/>
                <a:ea typeface="Lato" panose="020F0502020204030203" pitchFamily="34" charset="0"/>
                <a:cs typeface="Lato" panose="020F0502020204030203" pitchFamily="34" charset="0"/>
              </a:rPr>
              <a:t> </a:t>
            </a:r>
            <a:r>
              <a:rPr lang="en-US" dirty="0" err="1" smtClean="0">
                <a:latin typeface="Lato" panose="020F0502020204030203" pitchFamily="34" charset="0"/>
                <a:ea typeface="Lato" panose="020F0502020204030203" pitchFamily="34" charset="0"/>
                <a:cs typeface="Lato" panose="020F0502020204030203" pitchFamily="34" charset="0"/>
              </a:rPr>
              <a:t>My+SQL</a:t>
            </a:r>
            <a:r>
              <a:rPr lang="en-US" dirty="0" smtClean="0">
                <a:latin typeface="Lato" panose="020F0502020204030203" pitchFamily="34" charset="0"/>
                <a:ea typeface="Lato" panose="020F0502020204030203" pitchFamily="34" charset="0"/>
                <a:cs typeface="Lato" panose="020F0502020204030203" pitchFamily="34" charset="0"/>
              </a:rPr>
              <a:t>(</a:t>
            </a:r>
            <a:r>
              <a:rPr lang="en-US" dirty="0" err="1" smtClean="0">
                <a:latin typeface="Lato" panose="020F0502020204030203" pitchFamily="34" charset="0"/>
                <a:ea typeface="Lato" panose="020F0502020204030203" pitchFamily="34" charset="0"/>
                <a:cs typeface="Lato" panose="020F0502020204030203" pitchFamily="34" charset="0"/>
              </a:rPr>
              <a:t>StructedQueryLanguage</a:t>
            </a:r>
            <a:r>
              <a:rPr lang="en-US" dirty="0">
                <a:latin typeface="Lato" panose="020F0502020204030203" pitchFamily="34" charset="0"/>
                <a:ea typeface="Lato" panose="020F0502020204030203" pitchFamily="34" charset="0"/>
                <a:cs typeface="Lato" panose="020F0502020204030203" pitchFamily="34" charset="0"/>
              </a:rPr>
              <a:t>) </a:t>
            </a:r>
            <a:r>
              <a:rPr lang="mn-MN" dirty="0">
                <a:latin typeface="Lato" panose="020F0502020204030203" pitchFamily="34" charset="0"/>
                <a:ea typeface="Lato" panose="020F0502020204030203" pitchFamily="34" charset="0"/>
                <a:cs typeface="Lato" panose="020F0502020204030203" pitchFamily="34" charset="0"/>
              </a:rPr>
              <a:t>гэсэн утгатай ажээ. Энэ систем нь </a:t>
            </a:r>
            <a:r>
              <a:rPr lang="en-US" dirty="0">
                <a:latin typeface="Lato" panose="020F0502020204030203" pitchFamily="34" charset="0"/>
                <a:ea typeface="Lato" panose="020F0502020204030203" pitchFamily="34" charset="0"/>
                <a:cs typeface="Lato" panose="020F0502020204030203" pitchFamily="34" charset="0"/>
              </a:rPr>
              <a:t>GNU (General Public License) </a:t>
            </a:r>
            <a:r>
              <a:rPr lang="mn-MN" dirty="0">
                <a:latin typeface="Lato" panose="020F0502020204030203" pitchFamily="34" charset="0"/>
                <a:ea typeface="Lato" panose="020F0502020204030203" pitchFamily="34" charset="0"/>
                <a:cs typeface="Lato" panose="020F0502020204030203" pitchFamily="34" charset="0"/>
              </a:rPr>
              <a:t>буюу нээлтэй эхийн систем учир хүссэн хэн бүхэн хөгжүүлэлтэнд оролцож, үнэгүй хэрэглэж болох юм. Эзэмшигч нь алдарт </a:t>
            </a:r>
            <a:r>
              <a:rPr lang="en-US" dirty="0">
                <a:latin typeface="Lato" panose="020F0502020204030203" pitchFamily="34" charset="0"/>
                <a:ea typeface="Lato" panose="020F0502020204030203" pitchFamily="34" charset="0"/>
                <a:cs typeface="Lato" panose="020F0502020204030203" pitchFamily="34" charset="0"/>
              </a:rPr>
              <a:t>Java-</a:t>
            </a:r>
            <a:r>
              <a:rPr lang="mn-MN" dirty="0">
                <a:latin typeface="Lato" panose="020F0502020204030203" pitchFamily="34" charset="0"/>
                <a:ea typeface="Lato" panose="020F0502020204030203" pitchFamily="34" charset="0"/>
                <a:cs typeface="Lato" panose="020F0502020204030203" pitchFamily="34" charset="0"/>
              </a:rPr>
              <a:t>г хөгжүүлсэн </a:t>
            </a:r>
            <a:r>
              <a:rPr lang="en-US" dirty="0">
                <a:latin typeface="Lato" panose="020F0502020204030203" pitchFamily="34" charset="0"/>
                <a:ea typeface="Lato" panose="020F0502020204030203" pitchFamily="34" charset="0"/>
                <a:cs typeface="Lato" panose="020F0502020204030203" pitchFamily="34" charset="0"/>
              </a:rPr>
              <a:t>Sun </a:t>
            </a:r>
            <a:r>
              <a:rPr lang="en-US" dirty="0" err="1">
                <a:latin typeface="Lato" panose="020F0502020204030203" pitchFamily="34" charset="0"/>
                <a:ea typeface="Lato" panose="020F0502020204030203" pitchFamily="34" charset="0"/>
                <a:cs typeface="Lato" panose="020F0502020204030203" pitchFamily="34" charset="0"/>
              </a:rPr>
              <a:t>MicroSystems</a:t>
            </a:r>
            <a:r>
              <a:rPr lang="en-US" dirty="0">
                <a:latin typeface="Lato" panose="020F0502020204030203" pitchFamily="34" charset="0"/>
                <a:ea typeface="Lato" panose="020F0502020204030203" pitchFamily="34" charset="0"/>
                <a:cs typeface="Lato" panose="020F0502020204030203" pitchFamily="34" charset="0"/>
              </a:rPr>
              <a:t> </a:t>
            </a:r>
            <a:r>
              <a:rPr lang="mn-MN" dirty="0">
                <a:latin typeface="Lato" panose="020F0502020204030203" pitchFamily="34" charset="0"/>
                <a:ea typeface="Lato" panose="020F0502020204030203" pitchFamily="34" charset="0"/>
                <a:cs typeface="Lato" panose="020F0502020204030203" pitchFamily="34" charset="0"/>
              </a:rPr>
              <a:t>компани байсан </a:t>
            </a:r>
            <a:r>
              <a:rPr lang="mn-MN" dirty="0" smtClean="0">
                <a:latin typeface="Lato" panose="020F0502020204030203" pitchFamily="34" charset="0"/>
                <a:ea typeface="Lato" panose="020F0502020204030203" pitchFamily="34" charset="0"/>
                <a:cs typeface="Lato" panose="020F0502020204030203" pitchFamily="34" charset="0"/>
              </a:rPr>
              <a:t>ба </a:t>
            </a:r>
            <a:r>
              <a:rPr lang="mn-MN" dirty="0">
                <a:latin typeface="Lato" panose="020F0502020204030203" pitchFamily="34" charset="0"/>
                <a:ea typeface="Lato" panose="020F0502020204030203" pitchFamily="34" charset="0"/>
                <a:cs typeface="Lato" panose="020F0502020204030203" pitchFamily="34" charset="0"/>
              </a:rPr>
              <a:t>одоогоор </a:t>
            </a:r>
            <a:r>
              <a:rPr lang="en-US" dirty="0">
                <a:latin typeface="Lato" panose="020F0502020204030203" pitchFamily="34" charset="0"/>
                <a:ea typeface="Lato" panose="020F0502020204030203" pitchFamily="34" charset="0"/>
                <a:cs typeface="Lato" panose="020F0502020204030203" pitchFamily="34" charset="0"/>
              </a:rPr>
              <a:t>Sun-</a:t>
            </a:r>
            <a:r>
              <a:rPr lang="mn-MN" dirty="0">
                <a:latin typeface="Lato" panose="020F0502020204030203" pitchFamily="34" charset="0"/>
                <a:ea typeface="Lato" panose="020F0502020204030203" pitchFamily="34" charset="0"/>
                <a:cs typeface="Lato" panose="020F0502020204030203" pitchFamily="34" charset="0"/>
              </a:rPr>
              <a:t>г </a:t>
            </a:r>
            <a:r>
              <a:rPr lang="en-US" dirty="0">
                <a:latin typeface="Lato" panose="020F0502020204030203" pitchFamily="34" charset="0"/>
                <a:ea typeface="Lato" panose="020F0502020204030203" pitchFamily="34" charset="0"/>
                <a:cs typeface="Lato" panose="020F0502020204030203" pitchFamily="34" charset="0"/>
              </a:rPr>
              <a:t>Oracle </a:t>
            </a:r>
            <a:r>
              <a:rPr lang="mn-MN" dirty="0">
                <a:latin typeface="Lato" panose="020F0502020204030203" pitchFamily="34" charset="0"/>
                <a:ea typeface="Lato" panose="020F0502020204030203" pitchFamily="34" charset="0"/>
                <a:cs typeface="Lato" panose="020F0502020204030203" pitchFamily="34" charset="0"/>
              </a:rPr>
              <a:t>корпораци эзэмших болсон билээ. Үнэгүй програм хангамжийн өгөгдлийн санг удирдах системд ихэвчлэн </a:t>
            </a:r>
            <a:r>
              <a:rPr lang="en-US" dirty="0">
                <a:latin typeface="Lato" panose="020F0502020204030203" pitchFamily="34" charset="0"/>
                <a:ea typeface="Lato" panose="020F0502020204030203" pitchFamily="34" charset="0"/>
                <a:cs typeface="Lato" panose="020F0502020204030203" pitchFamily="34" charset="0"/>
              </a:rPr>
              <a:t>MySQL-</a:t>
            </a:r>
            <a:r>
              <a:rPr lang="mn-MN" dirty="0">
                <a:latin typeface="Lato" panose="020F0502020204030203" pitchFamily="34" charset="0"/>
                <a:ea typeface="Lato" panose="020F0502020204030203" pitchFamily="34" charset="0"/>
                <a:cs typeface="Lato" panose="020F0502020204030203" pitchFamily="34" charset="0"/>
              </a:rPr>
              <a:t>ийг хэрэглэдэг бөгөөд тэдгээрийн сонгодог жишээ гэвэл </a:t>
            </a:r>
            <a:r>
              <a:rPr lang="en-US" dirty="0">
                <a:latin typeface="Lato" panose="020F0502020204030203" pitchFamily="34" charset="0"/>
                <a:ea typeface="Lato" panose="020F0502020204030203" pitchFamily="34" charset="0"/>
                <a:cs typeface="Lato" panose="020F0502020204030203" pitchFamily="34" charset="0"/>
              </a:rPr>
              <a:t>Joomla, Drupal, </a:t>
            </a:r>
            <a:r>
              <a:rPr lang="en-US" dirty="0" err="1">
                <a:latin typeface="Lato" panose="020F0502020204030203" pitchFamily="34" charset="0"/>
                <a:ea typeface="Lato" panose="020F0502020204030203" pitchFamily="34" charset="0"/>
                <a:cs typeface="Lato" panose="020F0502020204030203" pitchFamily="34" charset="0"/>
              </a:rPr>
              <a:t>Wordpress</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phpBB</a:t>
            </a:r>
            <a:r>
              <a:rPr lang="en-US" dirty="0">
                <a:latin typeface="Lato" panose="020F0502020204030203" pitchFamily="34" charset="0"/>
                <a:ea typeface="Lato" panose="020F0502020204030203" pitchFamily="34" charset="0"/>
                <a:cs typeface="Lato" panose="020F0502020204030203" pitchFamily="34" charset="0"/>
              </a:rPr>
              <a:t> </a:t>
            </a:r>
            <a:r>
              <a:rPr lang="mn-MN" dirty="0">
                <a:latin typeface="Lato" panose="020F0502020204030203" pitchFamily="34" charset="0"/>
                <a:ea typeface="Lato" panose="020F0502020204030203" pitchFamily="34" charset="0"/>
                <a:cs typeface="Lato" panose="020F0502020204030203" pitchFamily="34" charset="0"/>
              </a:rPr>
              <a:t>гэх мэт агуулга удирдах </a:t>
            </a:r>
            <a:r>
              <a:rPr lang="mn-MN" dirty="0" smtClean="0">
                <a:latin typeface="Lato" panose="020F0502020204030203" pitchFamily="34" charset="0"/>
                <a:ea typeface="Lato" panose="020F0502020204030203" pitchFamily="34" charset="0"/>
                <a:cs typeface="Lato" panose="020F0502020204030203" pitchFamily="34" charset="0"/>
              </a:rPr>
              <a:t>системүүд</a:t>
            </a:r>
            <a:r>
              <a:rPr lang="en-US" dirty="0" smtClean="0">
                <a:latin typeface="Lato" panose="020F0502020204030203" pitchFamily="34" charset="0"/>
                <a:ea typeface="Lato" panose="020F0502020204030203" pitchFamily="34" charset="0"/>
                <a:cs typeface="Lato" panose="020F0502020204030203" pitchFamily="34" charset="0"/>
              </a:rPr>
              <a:t> </a:t>
            </a:r>
            <a:r>
              <a:rPr lang="en-US" dirty="0" err="1" smtClean="0">
                <a:latin typeface="Lato" panose="020F0502020204030203" pitchFamily="34" charset="0"/>
                <a:ea typeface="Lato" panose="020F0502020204030203" pitchFamily="34" charset="0"/>
                <a:cs typeface="Lato" panose="020F0502020204030203" pitchFamily="34" charset="0"/>
              </a:rPr>
              <a:t>Wikipedia,Facebook,Google</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гэх</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мэт</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томоохон</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компаниуд</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хэрэглэдэг</a:t>
            </a:r>
            <a:r>
              <a:rPr lang="en-US" dirty="0" smtClean="0">
                <a:latin typeface="Lato" panose="020F0502020204030203" pitchFamily="34" charset="0"/>
                <a:ea typeface="Lato" panose="020F0502020204030203" pitchFamily="34" charset="0"/>
                <a:cs typeface="Lato" panose="020F0502020204030203" pitchFamily="34" charset="0"/>
              </a:rPr>
              <a:t> </a:t>
            </a:r>
            <a:r>
              <a:rPr lang="mn-MN" dirty="0" smtClean="0">
                <a:latin typeface="Lato" panose="020F0502020204030203" pitchFamily="34" charset="0"/>
                <a:ea typeface="Lato" panose="020F0502020204030203" pitchFamily="34" charset="0"/>
                <a:cs typeface="Lato" panose="020F0502020204030203" pitchFamily="34" charset="0"/>
              </a:rPr>
              <a:t>юм.</a:t>
            </a:r>
            <a:r>
              <a:rPr lang="en-US" dirty="0" smtClean="0">
                <a:latin typeface="Lato" panose="020F0502020204030203" pitchFamily="34" charset="0"/>
                <a:ea typeface="Lato" panose="020F0502020204030203" pitchFamily="34" charset="0"/>
                <a:cs typeface="Lato" panose="020F0502020204030203" pitchFamily="34" charset="0"/>
              </a:rPr>
              <a:t> MySQL </a:t>
            </a:r>
            <a:r>
              <a:rPr lang="mn-MN" dirty="0">
                <a:latin typeface="Lato" panose="020F0502020204030203" pitchFamily="34" charset="0"/>
                <a:ea typeface="Lato" panose="020F0502020204030203" pitchFamily="34" charset="0"/>
                <a:cs typeface="Lato" panose="020F0502020204030203" pitchFamily="34" charset="0"/>
              </a:rPr>
              <a:t>бол хамгийн өргөн хэрэглээтэй нээлттэй эхийн (</a:t>
            </a:r>
            <a:r>
              <a:rPr lang="en-US" dirty="0">
                <a:latin typeface="Lato" panose="020F0502020204030203" pitchFamily="34" charset="0"/>
                <a:ea typeface="Lato" panose="020F0502020204030203" pitchFamily="34" charset="0"/>
                <a:cs typeface="Lato" panose="020F0502020204030203" pitchFamily="34" charset="0"/>
              </a:rPr>
              <a:t>Open Source) </a:t>
            </a:r>
            <a:r>
              <a:rPr lang="mn-MN" dirty="0">
                <a:latin typeface="Lato" panose="020F0502020204030203" pitchFamily="34" charset="0"/>
                <a:ea typeface="Lato" panose="020F0502020204030203" pitchFamily="34" charset="0"/>
                <a:cs typeface="Lato" panose="020F0502020204030203" pitchFamily="34" charset="0"/>
              </a:rPr>
              <a:t>өгөгдлийн сан удирдах програм юм. Анх 1995 онд зах зээлд гарсан ба с/с++ хэл дээр </a:t>
            </a:r>
            <a:r>
              <a:rPr lang="mn-MN" dirty="0" smtClean="0">
                <a:latin typeface="Lato" panose="020F0502020204030203" pitchFamily="34" charset="0"/>
                <a:ea typeface="Lato" panose="020F0502020204030203" pitchFamily="34" charset="0"/>
                <a:cs typeface="Lato" panose="020F0502020204030203" pitchFamily="34" charset="0"/>
              </a:rPr>
              <a:t>бичигдсэн</a:t>
            </a:r>
            <a:endParaRPr lang="en-US" dirty="0" smtClean="0">
              <a:latin typeface="Lato" panose="020F0502020204030203" pitchFamily="34" charset="0"/>
              <a:ea typeface="Lato" panose="020F0502020204030203" pitchFamily="34" charset="0"/>
              <a:cs typeface="Lato" panose="020F0502020204030203" pitchFamily="34" charset="0"/>
            </a:endParaRPr>
          </a:p>
          <a:p>
            <a:endParaRPr lang="mn-MN"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409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3</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Технологийн судалгаа</a:t>
            </a:r>
          </a:p>
        </p:txBody>
      </p:sp>
      <p:sp>
        <p:nvSpPr>
          <p:cNvPr id="17" name="Rectangle 16">
            <a:extLst>
              <a:ext uri="{FF2B5EF4-FFF2-40B4-BE49-F238E27FC236}">
                <a16:creationId xmlns:a16="http://schemas.microsoft.com/office/drawing/2014/main" xmlns="" id="{6B2D4FF0-D24B-43EC-8A67-F404B27B1B0C}"/>
              </a:ext>
            </a:extLst>
          </p:cNvPr>
          <p:cNvSpPr/>
          <p:nvPr/>
        </p:nvSpPr>
        <p:spPr>
          <a:xfrm>
            <a:off x="657474" y="1167596"/>
            <a:ext cx="10542442" cy="3416320"/>
          </a:xfrm>
          <a:prstGeom prst="rect">
            <a:avLst/>
          </a:prstGeom>
        </p:spPr>
        <p:txBody>
          <a:bodyPr wrap="square">
            <a:spAutoFit/>
          </a:bodyPr>
          <a:lstStyle/>
          <a:p>
            <a:r>
              <a:rPr lang="en-US" b="1" dirty="0">
                <a:latin typeface="Lato" panose="020F0502020204030203" pitchFamily="34" charset="0"/>
                <a:ea typeface="Lato" panose="020F0502020204030203" pitchFamily="34" charset="0"/>
                <a:cs typeface="Lato" panose="020F0502020204030203" pitchFamily="34" charset="0"/>
              </a:rPr>
              <a:t>3.2 </a:t>
            </a:r>
            <a:r>
              <a:rPr lang="en-US" b="1" dirty="0" smtClean="0">
                <a:latin typeface="Lato" panose="020F0502020204030203" pitchFamily="34" charset="0"/>
                <a:ea typeface="Lato" panose="020F0502020204030203" pitchFamily="34" charset="0"/>
                <a:cs typeface="Lato" panose="020F0502020204030203" pitchFamily="34" charset="0"/>
              </a:rPr>
              <a:t>PHP</a:t>
            </a:r>
            <a:endParaRPr lang="en-US" b="1" dirty="0">
              <a:latin typeface="Lato" panose="020F0502020204030203" pitchFamily="34" charset="0"/>
              <a:ea typeface="Lato" panose="020F0502020204030203" pitchFamily="34" charset="0"/>
              <a:cs typeface="Lato" panose="020F0502020204030203" pitchFamily="34" charset="0"/>
            </a:endParaRPr>
          </a:p>
          <a:p>
            <a:r>
              <a:rPr lang="en-US" dirty="0" err="1">
                <a:latin typeface="Lato" panose="020F0502020204030203" pitchFamily="34" charset="0"/>
                <a:ea typeface="Lato" panose="020F0502020204030203" pitchFamily="34" charset="0"/>
                <a:cs typeface="Lato" panose="020F0502020204030203" pitchFamily="34" charset="0"/>
              </a:rPr>
              <a:t>Rasmus</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Lerdorf</a:t>
            </a:r>
            <a:r>
              <a:rPr lang="en-US" dirty="0">
                <a:latin typeface="Lato" panose="020F0502020204030203" pitchFamily="34" charset="0"/>
                <a:ea typeface="Lato" panose="020F0502020204030203" pitchFamily="34" charset="0"/>
                <a:cs typeface="Lato" panose="020F0502020204030203" pitchFamily="34" charset="0"/>
              </a:rPr>
              <a:t> WWW-</a:t>
            </a:r>
            <a:r>
              <a:rPr lang="mn-MN" dirty="0">
                <a:latin typeface="Lato" panose="020F0502020204030203" pitchFamily="34" charset="0"/>
                <a:ea typeface="Lato" panose="020F0502020204030203" pitchFamily="34" charset="0"/>
                <a:cs typeface="Lato" panose="020F0502020204030203" pitchFamily="34" charset="0"/>
              </a:rPr>
              <a:t>д вэб хуудас үүсгэх үедээ өгөгдөл боловсруулах хялбархан арга хайж байгаад 1995 онд </a:t>
            </a:r>
            <a:r>
              <a:rPr lang="en-US" dirty="0">
                <a:latin typeface="Lato" panose="020F0502020204030203" pitchFamily="34" charset="0"/>
                <a:ea typeface="Lato" panose="020F0502020204030203" pitchFamily="34" charset="0"/>
                <a:cs typeface="Lato" panose="020F0502020204030203" pitchFamily="34" charset="0"/>
              </a:rPr>
              <a:t>PHP </a:t>
            </a:r>
            <a:r>
              <a:rPr lang="mn-MN" dirty="0">
                <a:latin typeface="Lato" panose="020F0502020204030203" pitchFamily="34" charset="0"/>
                <a:ea typeface="Lato" panose="020F0502020204030203" pitchFamily="34" charset="0"/>
                <a:cs typeface="Lato" panose="020F0502020204030203" pitchFamily="34" charset="0"/>
              </a:rPr>
              <a:t>хэлийг скрипт хэл байдлаар зохиосон. </a:t>
            </a:r>
            <a:r>
              <a:rPr lang="en-US" dirty="0">
                <a:latin typeface="Lato" panose="020F0502020204030203" pitchFamily="34" charset="0"/>
                <a:ea typeface="Lato" panose="020F0502020204030203" pitchFamily="34" charset="0"/>
                <a:cs typeface="Lato" panose="020F0502020204030203" pitchFamily="34" charset="0"/>
              </a:rPr>
              <a:t>PHP </a:t>
            </a:r>
            <a:r>
              <a:rPr lang="mn-MN" dirty="0">
                <a:latin typeface="Lato" panose="020F0502020204030203" pitchFamily="34" charset="0"/>
                <a:ea typeface="Lato" panose="020F0502020204030203" pitchFamily="34" charset="0"/>
                <a:cs typeface="Lato" panose="020F0502020204030203" pitchFamily="34" charset="0"/>
              </a:rPr>
              <a:t>нь сервер талын скрипт хэл ба динамик вэб хуудас хийхэд илүү тохиромжтой. Энэ скрипт хэл нь энгийн хэрэглээний вэб сайтаас эхлээд байгууллагын иж бүрэн вэб программ хийж болохоор </a:t>
            </a:r>
            <a:r>
              <a:rPr lang="en-US" dirty="0">
                <a:latin typeface="Lato" panose="020F0502020204030203" pitchFamily="34" charset="0"/>
                <a:ea typeface="Lato" panose="020F0502020204030203" pitchFamily="34" charset="0"/>
                <a:cs typeface="Lato" panose="020F0502020204030203" pitchFamily="34" charset="0"/>
              </a:rPr>
              <a:t>MySQL </a:t>
            </a:r>
            <a:r>
              <a:rPr lang="mn-MN" dirty="0">
                <a:latin typeface="Lato" panose="020F0502020204030203" pitchFamily="34" charset="0"/>
                <a:ea typeface="Lato" panose="020F0502020204030203" pitchFamily="34" charset="0"/>
                <a:cs typeface="Lato" panose="020F0502020204030203" pitchFamily="34" charset="0"/>
              </a:rPr>
              <a:t>мэтийн өгөгдлийн сантай харилцан ажиллах боломжтой. Хуудас ачаалах үед броузерээр нэг бүрчлэн уншдаг </a:t>
            </a:r>
            <a:r>
              <a:rPr lang="en-US" dirty="0">
                <a:latin typeface="Lato" panose="020F0502020204030203" pitchFamily="34" charset="0"/>
                <a:ea typeface="Lato" panose="020F0502020204030203" pitchFamily="34" charset="0"/>
                <a:cs typeface="Lato" panose="020F0502020204030203" pitchFamily="34" charset="0"/>
              </a:rPr>
              <a:t>HTML-</a:t>
            </a:r>
            <a:r>
              <a:rPr lang="mn-MN" dirty="0">
                <a:latin typeface="Lato" panose="020F0502020204030203" pitchFamily="34" charset="0"/>
                <a:ea typeface="Lato" panose="020F0502020204030203" pitchFamily="34" charset="0"/>
                <a:cs typeface="Lato" panose="020F0502020204030203" pitchFamily="34" charset="0"/>
              </a:rPr>
              <a:t>тэй адилгүй, </a:t>
            </a:r>
            <a:r>
              <a:rPr lang="en-US" dirty="0">
                <a:latin typeface="Lato" panose="020F0502020204030203" pitchFamily="34" charset="0"/>
                <a:ea typeface="Lato" panose="020F0502020204030203" pitchFamily="34" charset="0"/>
                <a:cs typeface="Lato" panose="020F0502020204030203" pitchFamily="34" charset="0"/>
              </a:rPr>
              <a:t>PHP </a:t>
            </a:r>
            <a:r>
              <a:rPr lang="mn-MN" dirty="0">
                <a:latin typeface="Lato" panose="020F0502020204030203" pitchFamily="34" charset="0"/>
                <a:ea typeface="Lato" panose="020F0502020204030203" pitchFamily="34" charset="0"/>
                <a:cs typeface="Lato" panose="020F0502020204030203" pitchFamily="34" charset="0"/>
              </a:rPr>
              <a:t>баримтыг бэлтгэхдээ серверээр урьдчилан боловсруулдаг. </a:t>
            </a:r>
            <a:r>
              <a:rPr lang="en-US" dirty="0">
                <a:latin typeface="Lato" panose="020F0502020204030203" pitchFamily="34" charset="0"/>
                <a:ea typeface="Lato" panose="020F0502020204030203" pitchFamily="34" charset="0"/>
                <a:cs typeface="Lato" panose="020F0502020204030203" pitchFamily="34" charset="0"/>
              </a:rPr>
              <a:t>PHP </a:t>
            </a:r>
            <a:r>
              <a:rPr lang="mn-MN" dirty="0">
                <a:latin typeface="Lato" panose="020F0502020204030203" pitchFamily="34" charset="0"/>
                <a:ea typeface="Lato" panose="020F0502020204030203" pitchFamily="34" charset="0"/>
                <a:cs typeface="Lato" panose="020F0502020204030203" pitchFamily="34" charset="0"/>
              </a:rPr>
              <a:t>код агуулсан хуудас нь хэрэглэгчийн броузерт илгээгдхээс өмнө серверээр боловсруулагдсан байдаг. </a:t>
            </a:r>
            <a:r>
              <a:rPr lang="en-US" dirty="0">
                <a:latin typeface="Lato" panose="020F0502020204030203" pitchFamily="34" charset="0"/>
                <a:ea typeface="Lato" panose="020F0502020204030203" pitchFamily="34" charset="0"/>
                <a:cs typeface="Lato" panose="020F0502020204030203" pitchFamily="34" charset="0"/>
              </a:rPr>
              <a:t>PHP </a:t>
            </a:r>
            <a:r>
              <a:rPr lang="mn-MN" dirty="0">
                <a:latin typeface="Lato" panose="020F0502020204030203" pitchFamily="34" charset="0"/>
                <a:ea typeface="Lato" panose="020F0502020204030203" pitchFamily="34" charset="0"/>
                <a:cs typeface="Lato" panose="020F0502020204030203" pitchFamily="34" charset="0"/>
              </a:rPr>
              <a:t>хэлний өөр нэг давуу тал бол скриптэн хэл юм. Ихэнх програмчлалын хэлнүүдэд ажиллахын өмнө машины хэл рүү хөрвүүлэх тусгай файлууд /</a:t>
            </a:r>
            <a:r>
              <a:rPr lang="en-US" dirty="0">
                <a:latin typeface="Lato" panose="020F0502020204030203" pitchFamily="34" charset="0"/>
                <a:ea typeface="Lato" panose="020F0502020204030203" pitchFamily="34" charset="0"/>
                <a:cs typeface="Lato" panose="020F0502020204030203" pitchFamily="34" charset="0"/>
              </a:rPr>
              <a:t>compile/ </a:t>
            </a:r>
            <a:r>
              <a:rPr lang="mn-MN" dirty="0">
                <a:latin typeface="Lato" panose="020F0502020204030203" pitchFamily="34" charset="0"/>
                <a:ea typeface="Lato" panose="020F0502020204030203" pitchFamily="34" charset="0"/>
                <a:cs typeface="Lato" panose="020F0502020204030203" pitchFamily="34" charset="0"/>
              </a:rPr>
              <a:t>шаардлагатай байдаг бол </a:t>
            </a:r>
            <a:r>
              <a:rPr lang="en-US" dirty="0">
                <a:latin typeface="Lato" panose="020F0502020204030203" pitchFamily="34" charset="0"/>
                <a:ea typeface="Lato" panose="020F0502020204030203" pitchFamily="34" charset="0"/>
                <a:cs typeface="Lato" panose="020F0502020204030203" pitchFamily="34" charset="0"/>
              </a:rPr>
              <a:t>PHP </a:t>
            </a:r>
            <a:r>
              <a:rPr lang="mn-MN" dirty="0">
                <a:latin typeface="Lato" panose="020F0502020204030203" pitchFamily="34" charset="0"/>
                <a:ea typeface="Lato" panose="020F0502020204030203" pitchFamily="34" charset="0"/>
                <a:cs typeface="Lato" panose="020F0502020204030203" pitchFamily="34" charset="0"/>
              </a:rPr>
              <a:t>хэлний хувьд хөрвүүлэлт хийх шаардлагагүй байдаг тул код засварлах болон шалгахад илүү хурдан байдаг</a:t>
            </a:r>
          </a:p>
          <a:p>
            <a:endParaRPr lang="mn-MN"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8883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4</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Шинжилгээ, зохиомжийн хэсэг</a:t>
            </a:r>
          </a:p>
        </p:txBody>
      </p:sp>
      <p:sp>
        <p:nvSpPr>
          <p:cNvPr id="17" name="Rectangle 16">
            <a:extLst>
              <a:ext uri="{FF2B5EF4-FFF2-40B4-BE49-F238E27FC236}">
                <a16:creationId xmlns:a16="http://schemas.microsoft.com/office/drawing/2014/main" xmlns="" id="{6B2D4FF0-D24B-43EC-8A67-F404B27B1B0C}"/>
              </a:ext>
            </a:extLst>
          </p:cNvPr>
          <p:cNvSpPr/>
          <p:nvPr/>
        </p:nvSpPr>
        <p:spPr>
          <a:xfrm>
            <a:off x="657474" y="1822916"/>
            <a:ext cx="10542442" cy="4801314"/>
          </a:xfrm>
          <a:prstGeom prst="rect">
            <a:avLst/>
          </a:prstGeom>
        </p:spPr>
        <p:txBody>
          <a:bodyPr wrap="square">
            <a:spAutoFit/>
          </a:bodyPr>
          <a:lstStyle/>
          <a:p>
            <a:r>
              <a:rPr lang="mn-MN" b="1" i="1" u="sng" dirty="0">
                <a:latin typeface="Lato" panose="020F0502020204030203" pitchFamily="34" charset="0"/>
                <a:ea typeface="Lato" panose="020F0502020204030203" pitchFamily="34" charset="0"/>
                <a:cs typeface="Lato" panose="020F0502020204030203" pitchFamily="34" charset="0"/>
              </a:rPr>
              <a:t>4.1 Функциональ </a:t>
            </a:r>
            <a:r>
              <a:rPr lang="mn-MN" b="1" i="1" u="sng" dirty="0" smtClean="0">
                <a:latin typeface="Lato" panose="020F0502020204030203" pitchFamily="34" charset="0"/>
                <a:ea typeface="Lato" panose="020F0502020204030203" pitchFamily="34" charset="0"/>
                <a:cs typeface="Lato" panose="020F0502020204030203" pitchFamily="34" charset="0"/>
              </a:rPr>
              <a:t>шаардлага</a:t>
            </a:r>
            <a:endParaRPr lang="en-US" b="1" i="1" u="sng" dirty="0" smtClean="0">
              <a:latin typeface="Lato" panose="020F0502020204030203" pitchFamily="34" charset="0"/>
              <a:ea typeface="Lato" panose="020F0502020204030203" pitchFamily="34" charset="0"/>
              <a:cs typeface="Lato" panose="020F0502020204030203" pitchFamily="34" charset="0"/>
            </a:endParaRPr>
          </a:p>
          <a:p>
            <a:endParaRPr lang="mn-MN" b="1" i="1" u="sng" dirty="0">
              <a:latin typeface="Lato" panose="020F0502020204030203" pitchFamily="34" charset="0"/>
              <a:ea typeface="Lato" panose="020F0502020204030203" pitchFamily="34" charset="0"/>
              <a:cs typeface="Lato" panose="020F0502020204030203" pitchFamily="34" charset="0"/>
            </a:endParaRPr>
          </a:p>
          <a:p>
            <a:r>
              <a:rPr lang="mn-MN" b="1" dirty="0">
                <a:latin typeface="Lato" panose="020F0502020204030203" pitchFamily="34" charset="0"/>
                <a:ea typeface="Lato" panose="020F0502020204030203" pitchFamily="34" charset="0"/>
                <a:cs typeface="Lato" panose="020F0502020204030203" pitchFamily="34" charset="0"/>
              </a:rPr>
              <a:t>Багш</a:t>
            </a:r>
          </a:p>
          <a:p>
            <a:r>
              <a:rPr lang="mn-MN" b="1" dirty="0">
                <a:latin typeface="Lato" panose="020F0502020204030203" pitchFamily="34" charset="0"/>
                <a:ea typeface="Lato" panose="020F0502020204030203" pitchFamily="34" charset="0"/>
                <a:cs typeface="Lato" panose="020F0502020204030203" pitchFamily="34" charset="0"/>
              </a:rPr>
              <a:t>• Хичээлийн жагсаалт харах ( Өөрийн орж байгаа )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Тухайн хичээл заалгуулж байгаа оюутнуудыг харах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Оюутны дүнг оруулах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Оюутны дүнг засах</a:t>
            </a:r>
          </a:p>
          <a:p>
            <a:r>
              <a:rPr lang="mn-MN" b="1" dirty="0">
                <a:latin typeface="Lato" panose="020F0502020204030203" pitchFamily="34" charset="0"/>
                <a:ea typeface="Lato" panose="020F0502020204030203" pitchFamily="34" charset="0"/>
                <a:cs typeface="Lato" panose="020F0502020204030203" pitchFamily="34" charset="0"/>
              </a:rPr>
              <a:t>• Оюутны дүнг </a:t>
            </a:r>
            <a:r>
              <a:rPr lang="mn-MN" b="1" dirty="0" smtClean="0">
                <a:latin typeface="Lato" panose="020F0502020204030203" pitchFamily="34" charset="0"/>
                <a:ea typeface="Lato" panose="020F0502020204030203" pitchFamily="34" charset="0"/>
                <a:cs typeface="Lato" panose="020F0502020204030203" pitchFamily="34" charset="0"/>
              </a:rPr>
              <a:t>устгах</a:t>
            </a:r>
            <a:endParaRPr lang="mn-MN" b="1" dirty="0">
              <a:latin typeface="Lato" panose="020F0502020204030203" pitchFamily="34" charset="0"/>
              <a:ea typeface="Lato" panose="020F0502020204030203" pitchFamily="34" charset="0"/>
              <a:cs typeface="Lato" panose="020F0502020204030203" pitchFamily="34" charset="0"/>
            </a:endParaRPr>
          </a:p>
          <a:p>
            <a:endParaRPr lang="en-US" b="1" dirty="0" smtClean="0">
              <a:latin typeface="Lato" panose="020F0502020204030203" pitchFamily="34" charset="0"/>
              <a:ea typeface="Lato" panose="020F0502020204030203" pitchFamily="34" charset="0"/>
              <a:cs typeface="Lato" panose="020F0502020204030203" pitchFamily="34" charset="0"/>
            </a:endParaRPr>
          </a:p>
          <a:p>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i="1" u="sng" dirty="0" smtClean="0">
                <a:latin typeface="Lato" panose="020F0502020204030203" pitchFamily="34" charset="0"/>
                <a:ea typeface="Lato" panose="020F0502020204030203" pitchFamily="34" charset="0"/>
                <a:cs typeface="Lato" panose="020F0502020204030203" pitchFamily="34" charset="0"/>
              </a:rPr>
              <a:t>4.2 </a:t>
            </a:r>
            <a:r>
              <a:rPr lang="mn-MN" b="1" i="1" u="sng" dirty="0">
                <a:latin typeface="Lato" panose="020F0502020204030203" pitchFamily="34" charset="0"/>
                <a:ea typeface="Lato" panose="020F0502020204030203" pitchFamily="34" charset="0"/>
                <a:cs typeface="Lato" panose="020F0502020204030203" pitchFamily="34" charset="0"/>
              </a:rPr>
              <a:t>Функциональ бус шаардлага</a:t>
            </a:r>
            <a:r>
              <a:rPr lang="mn-MN" b="1" dirty="0">
                <a:latin typeface="Lato" panose="020F0502020204030203" pitchFamily="34" charset="0"/>
                <a:ea typeface="Lato" panose="020F0502020204030203" pitchFamily="34" charset="0"/>
                <a:cs typeface="Lato" panose="020F0502020204030203" pitchFamily="34" charset="0"/>
              </a:rPr>
              <a:t> </a:t>
            </a:r>
            <a:endParaRPr lang="en-US" b="1" dirty="0" smtClean="0">
              <a:latin typeface="Lato" panose="020F0502020204030203" pitchFamily="34" charset="0"/>
              <a:ea typeface="Lato" panose="020F0502020204030203" pitchFamily="34" charset="0"/>
              <a:cs typeface="Lato" panose="020F0502020204030203" pitchFamily="34" charset="0"/>
            </a:endParaRPr>
          </a:p>
          <a:p>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Хэрэглэхэд хялбар ойлгомжтой, дэлгэрэнгүй байх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Мэдээллийг түргэн шуурхай харуулдаг байх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Алдааны мэдээлэл өгдөг байх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Бүх төрлийн төхөөрөмжид тохиромжтой хэлбэрээр харагддаг /респонсив/ загвартай байна</a:t>
            </a:r>
          </a:p>
        </p:txBody>
      </p:sp>
    </p:spTree>
    <p:extLst>
      <p:ext uri="{BB962C8B-B14F-4D97-AF65-F5344CB8AC3E}">
        <p14:creationId xmlns:p14="http://schemas.microsoft.com/office/powerpoint/2010/main" val="72187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xmlns="" id="{4A5148BC-2EEA-4BD0-BC0A-4A4095704BE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itle 1">
            <a:extLst>
              <a:ext uri="{FF2B5EF4-FFF2-40B4-BE49-F238E27FC236}">
                <a16:creationId xmlns:a16="http://schemas.microsoft.com/office/drawing/2014/main" xmlns="" id="{299A6A08-5C2B-4A5D-A4E7-D3BE08C595ED}"/>
              </a:ext>
            </a:extLst>
          </p:cNvPr>
          <p:cNvSpPr txBox="1">
            <a:spLocks/>
          </p:cNvSpPr>
          <p:nvPr/>
        </p:nvSpPr>
        <p:spPr>
          <a:xfrm>
            <a:off x="457200" y="151821"/>
            <a:ext cx="11262360" cy="101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b="1" dirty="0" smtClean="0">
                <a:latin typeface="Lato" panose="020F0502020204030203" pitchFamily="34" charset="0"/>
                <a:ea typeface="Lato" panose="020F0502020204030203" pitchFamily="34" charset="0"/>
                <a:cs typeface="Lato" panose="020F0502020204030203" pitchFamily="34" charset="0"/>
              </a:rPr>
              <a:t>5</a:t>
            </a:r>
            <a:r>
              <a:rPr lang="en-US" b="1" dirty="0" smtClean="0">
                <a:latin typeface="Lato" panose="020F0502020204030203" pitchFamily="34" charset="0"/>
                <a:ea typeface="Lato" panose="020F0502020204030203" pitchFamily="34" charset="0"/>
                <a:cs typeface="Lato" panose="020F0502020204030203" pitchFamily="34" charset="0"/>
              </a:rPr>
              <a:t>.</a:t>
            </a:r>
            <a:r>
              <a:rPr lang="mn-MN" b="1" dirty="0" smtClean="0">
                <a:latin typeface="Lato" panose="020F0502020204030203" pitchFamily="34" charset="0"/>
                <a:ea typeface="Lato" panose="020F0502020204030203" pitchFamily="34" charset="0"/>
                <a:cs typeface="Lato" panose="020F0502020204030203" pitchFamily="34" charset="0"/>
              </a:rPr>
              <a:t> </a:t>
            </a:r>
            <a:r>
              <a:rPr lang="mn-MN" b="1" dirty="0">
                <a:latin typeface="Lato" panose="020F0502020204030203" pitchFamily="34" charset="0"/>
                <a:ea typeface="Lato" panose="020F0502020204030203" pitchFamily="34" charset="0"/>
                <a:cs typeface="Lato" panose="020F0502020204030203" pitchFamily="34" charset="0"/>
              </a:rPr>
              <a:t>Юзкейс диаграм</a:t>
            </a:r>
          </a:p>
        </p:txBody>
      </p:sp>
      <p:pic>
        <p:nvPicPr>
          <p:cNvPr id="3074" name="Picture 2" descr="C:\Users\bebe\Desktop\Usecas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84008"/>
            <a:ext cx="7071360" cy="4695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bebe\Desktop\grade2\images\bags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 y="1584008"/>
            <a:ext cx="458724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21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888</Words>
  <Application>Microsoft Office PowerPoint</Application>
  <PresentationFormat>Custom</PresentationFormat>
  <Paragraphs>109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fuadrz07@gmail.com</dc:creator>
  <cp:lastModifiedBy>ismail - [2010]</cp:lastModifiedBy>
  <cp:revision>45</cp:revision>
  <dcterms:created xsi:type="dcterms:W3CDTF">2017-06-29T00:32:20Z</dcterms:created>
  <dcterms:modified xsi:type="dcterms:W3CDTF">2018-12-13T07:45:45Z</dcterms:modified>
</cp:coreProperties>
</file>