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6" r:id="rId7"/>
    <p:sldId id="268" r:id="rId8"/>
    <p:sldId id="269" r:id="rId9"/>
    <p:sldId id="267" r:id="rId10"/>
    <p:sldId id="272" r:id="rId11"/>
    <p:sldId id="271" r:id="rId12"/>
    <p:sldId id="270" r:id="rId13"/>
    <p:sldId id="273" r:id="rId14"/>
    <p:sldId id="275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64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BCB527-9EE9-42ED-A001-CACA2B7DAF4D}" v="302" dt="2020-04-29T09:34:01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5" autoAdjust="0"/>
    <p:restoredTop sz="94724"/>
  </p:normalViewPr>
  <p:slideViewPr>
    <p:cSldViewPr snapToGrid="0" snapToObjects="1">
      <p:cViewPr varScale="1">
        <p:scale>
          <a:sx n="80" d="100"/>
          <a:sy n="80" d="100"/>
        </p:scale>
        <p:origin x="6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ptol.com/programming/history.php" TargetMode="External"/><Relationship Id="rId2" Type="http://schemas.openxmlformats.org/officeDocument/2006/relationships/hyperlink" Target="https://www.cs.mcgill.ca/~rwest/wikispeedia/wpcd/wp/p/Programming_language.htm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docs.oracle.com/javase/tutoria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Introducing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35465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9951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7778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4964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Kawsur &amp; </a:t>
                      </a:r>
                      <a:r>
                        <a:rPr lang="en-US" i="1"/>
                        <a:t>kawsur@aiub.edu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Object Oriented Programming 1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OOP (Process-Oriented Model)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multi-function program, important data items are placed as global so that they may be accessed by all functions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Procedural programming is based on unreal world.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246A938-D17F-4C9B-9DB4-06ACAC638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407" y="3591380"/>
            <a:ext cx="5421186" cy="184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OOP (Drawbacks of Process-Oriented Model)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Problems with this approach appear as programs grow larger and more complex.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As function has complete access to the global variables, it is possible that new programmer can corrupt the data accidentally by creating functions.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Data is exposed to whole program, so no security for data.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In large program it is very difficult to identify what data is used by which function.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Difficult to relate with real world objects.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Difficult to create new data types reduces extensibility.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Importance is given to the operation on data rather that the data.</a:t>
            </a:r>
          </a:p>
        </p:txBody>
      </p:sp>
    </p:spTree>
    <p:extLst>
      <p:ext uri="{BB962C8B-B14F-4D97-AF65-F5344CB8AC3E}">
        <p14:creationId xmlns:p14="http://schemas.microsoft.com/office/powerpoint/2010/main" val="177373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OOP (Object-Oriented Programming)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Object-oriented programming organizes a program around its data (that is,  objects) and a set of well-defined interfaces to that data.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An object-oriented program can be characterized as </a:t>
            </a:r>
            <a:r>
              <a:rPr lang="en-US" b="1" i="1" dirty="0"/>
              <a:t>data controlling access to code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OOP, problem is divided into the number of entities called </a:t>
            </a:r>
            <a:r>
              <a:rPr lang="en-US" b="1" dirty="0"/>
              <a:t>objects</a:t>
            </a:r>
            <a:r>
              <a:rPr lang="en-US" dirty="0"/>
              <a:t> and then builds data and methods around these objects.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It binds the data more closely to the method that operate on it and protects it from accidental modification.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Data of an object can be accessed only by the methods associated with the object.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Follows </a:t>
            </a:r>
            <a:r>
              <a:rPr lang="en-US" b="1" dirty="0"/>
              <a:t>bottom up approach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Increases code </a:t>
            </a:r>
            <a:r>
              <a:rPr lang="en-US" b="1" dirty="0"/>
              <a:t>reusability</a:t>
            </a:r>
            <a:r>
              <a:rPr lang="en-US" dirty="0"/>
              <a:t> and </a:t>
            </a:r>
            <a:r>
              <a:rPr lang="en-US" b="1" dirty="0"/>
              <a:t>maintainability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993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OOP is Important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Modularity for easier troubleshooting.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Reuse of code through inheritance.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Flexibility through polymorphism.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Effective problem solving.</a:t>
            </a:r>
          </a:p>
        </p:txBody>
      </p:sp>
    </p:spTree>
    <p:extLst>
      <p:ext uri="{BB962C8B-B14F-4D97-AF65-F5344CB8AC3E}">
        <p14:creationId xmlns:p14="http://schemas.microsoft.com/office/powerpoint/2010/main" val="296652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as </a:t>
            </a:r>
            <a:r>
              <a:rPr lang="en-US"/>
              <a:t>OOP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Java is Object Oriented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It is not possible to code in java without </a:t>
            </a:r>
            <a:r>
              <a:rPr lang="en-US" b="1" dirty="0"/>
              <a:t>class and object</a:t>
            </a:r>
            <a:r>
              <a:rPr lang="en-US" dirty="0"/>
              <a:t>. Even to write a single hello world program, we need to declare a class.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Java supports </a:t>
            </a:r>
            <a:r>
              <a:rPr lang="en-US" b="1" dirty="0"/>
              <a:t>encapsulation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Java supports </a:t>
            </a:r>
            <a:r>
              <a:rPr lang="en-US" b="1" dirty="0"/>
              <a:t>abstraction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Java supports </a:t>
            </a:r>
            <a:r>
              <a:rPr lang="en-US" b="1" dirty="0"/>
              <a:t>inheritance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Java supports </a:t>
            </a:r>
            <a:r>
              <a:rPr lang="en-US" b="1" dirty="0"/>
              <a:t>polymorphism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3403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JVM Architecture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JVM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JVM(Java Virtual Machine) acts as a run-time engine to run Java applications.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It converts Java bytecode into machines language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JVM is a part of JRE(Java Runtime Environment).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A5536A-4CDA-4F2C-8918-337EB90C55B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942" y="3463786"/>
            <a:ext cx="4798115" cy="260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9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JVM Architecture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JVM Works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the Java programming language, all source code is first written in plain text files ending with the </a:t>
            </a:r>
            <a:r>
              <a:rPr lang="en-US" b="1" dirty="0"/>
              <a:t>.java </a:t>
            </a:r>
            <a:r>
              <a:rPr lang="en-US" dirty="0"/>
              <a:t>extension.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Those source files are then compiled into </a:t>
            </a:r>
            <a:r>
              <a:rPr lang="en-US" b="1" dirty="0"/>
              <a:t>.class </a:t>
            </a:r>
            <a:r>
              <a:rPr lang="en-US" dirty="0"/>
              <a:t>files by the </a:t>
            </a:r>
            <a:r>
              <a:rPr lang="en-US" b="1" dirty="0" err="1"/>
              <a:t>javac</a:t>
            </a:r>
            <a:r>
              <a:rPr lang="en-US" dirty="0"/>
              <a:t> compiler.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 A .class file does not contain code that is native to your processor; it instead contains </a:t>
            </a:r>
            <a:r>
              <a:rPr lang="en-US" b="1" i="1" dirty="0"/>
              <a:t>bytecodes</a:t>
            </a:r>
            <a:r>
              <a:rPr lang="en-US" dirty="0"/>
              <a:t>—the machine language of the Java Virtual Machine (Java VM).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java launcher tool then runs application with an instance of the Java Virtual Machine.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B86B14-E81A-44D1-AFD9-23E0B5314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62" y="4878399"/>
            <a:ext cx="55530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6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JVM Architecture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Java is Platform Independent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meaning of platform-independent is that the java compiled code(byte code) can run on all operating systems.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Java VM is available on many different operating systems.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 a result, the same .class files can run on Microsoft Windows, Linux, Mac OS and so on.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6F2F4-9E51-457F-86CE-42AE766B5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204" y="3702532"/>
            <a:ext cx="3985591" cy="242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9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 World Program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Hello World Program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Create a </a:t>
            </a:r>
            <a:r>
              <a:rPr lang="en-US" b="1" dirty="0"/>
              <a:t>HelloWorld.java</a:t>
            </a:r>
            <a:r>
              <a:rPr lang="en-US" dirty="0"/>
              <a:t> source file.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Write the following code in the source file.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AE8C9B-9D6A-46BB-A85F-6DC3F8DF595E}"/>
              </a:ext>
            </a:extLst>
          </p:cNvPr>
          <p:cNvSpPr/>
          <p:nvPr/>
        </p:nvSpPr>
        <p:spPr>
          <a:xfrm>
            <a:off x="2286000" y="188242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dirty="0">
              <a:latin typeface="Courier" charset="0"/>
            </a:endParaRPr>
          </a:p>
        </p:txBody>
      </p:sp>
      <p:pic>
        <p:nvPicPr>
          <p:cNvPr id="9" name="Picture 8" descr="A picture containing bird&#10;&#10;Description automatically generated">
            <a:extLst>
              <a:ext uri="{FF2B5EF4-FFF2-40B4-BE49-F238E27FC236}">
                <a16:creationId xmlns:a16="http://schemas.microsoft.com/office/drawing/2014/main" id="{08D5F756-2651-41D6-B24D-E35AB4D7BB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58" y="3317960"/>
            <a:ext cx="6554284" cy="171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49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 World Program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Execute Hello World Program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To compile </a:t>
            </a:r>
            <a:r>
              <a:rPr lang="en-US" b="1" dirty="0"/>
              <a:t>HelloWorld.java</a:t>
            </a:r>
            <a:r>
              <a:rPr lang="en-US" dirty="0"/>
              <a:t>, use the compiler. If successful, it will produce a file called </a:t>
            </a:r>
            <a:r>
              <a:rPr lang="en-US" b="1" dirty="0" err="1"/>
              <a:t>HelloWorld.class</a:t>
            </a:r>
            <a:r>
              <a:rPr lang="en-US" b="1" dirty="0"/>
              <a:t> </a:t>
            </a:r>
            <a:r>
              <a:rPr lang="en-US" dirty="0"/>
              <a:t>in the same directory.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&gt; </a:t>
            </a:r>
            <a:r>
              <a:rPr lang="en-US" dirty="0" err="1"/>
              <a:t>javac</a:t>
            </a:r>
            <a:r>
              <a:rPr lang="en-US" dirty="0"/>
              <a:t> HelloWorld.java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To execute, run the Java VM and include the name of the class which contains the "main" method as the first command line parameter.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ctr"/>
            <a:r>
              <a:rPr lang="en-US" dirty="0"/>
              <a:t>&gt; java HelloWorld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AE8C9B-9D6A-46BB-A85F-6DC3F8DF595E}"/>
              </a:ext>
            </a:extLst>
          </p:cNvPr>
          <p:cNvSpPr/>
          <p:nvPr/>
        </p:nvSpPr>
        <p:spPr>
          <a:xfrm>
            <a:off x="2286000" y="188242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73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History of Programming Languages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Importance of OOP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Java as OOP Language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JVM Architecture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Hello World Program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6383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The Complete Reference- Ninth Edition by Herbert </a:t>
            </a:r>
            <a:r>
              <a:rPr lang="en-US" dirty="0" err="1"/>
              <a:t>Schildt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Head First Java, By Kathy Sierra and Bert Bates</a:t>
            </a:r>
            <a:endParaRPr lang="en-US" dirty="0"/>
          </a:p>
          <a:p>
            <a:endParaRPr lang="x-none" dirty="0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6BB96CC-81B0-46C9-A6FC-228FB5234B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713" y="3428999"/>
            <a:ext cx="1966501" cy="2438385"/>
          </a:xfrm>
          <a:prstGeom prst="rect">
            <a:avLst/>
          </a:prstGeom>
        </p:spPr>
      </p:pic>
      <p:pic>
        <p:nvPicPr>
          <p:cNvPr id="6" name="Picture 5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6400E9D8-4778-4860-B1E7-76A2F214C09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47" y="3429000"/>
            <a:ext cx="2224741" cy="24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6551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https://www.cs.mcgill.ca/~rwest/wikispeedia/wpcd/wp/p/Programming_language.htm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https://www.scriptol.com/programming/history.php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https://docs.oracle.com/javase/tutorial/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History of Programming Languages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Programming Language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 </a:t>
            </a:r>
            <a:r>
              <a:rPr lang="en-US" b="1" dirty="0"/>
              <a:t>“</a:t>
            </a:r>
            <a:r>
              <a:rPr lang="en-US" i="1" dirty="0"/>
              <a:t>Instead of imagining that our main task is to instruct a computer what to do, let us concentrate rather on explaining to human beings what we want a computer to do.</a:t>
            </a:r>
            <a:r>
              <a:rPr lang="en-US" b="1" i="1" dirty="0"/>
              <a:t>”</a:t>
            </a:r>
            <a:r>
              <a:rPr lang="en-US" i="1" dirty="0"/>
              <a:t> </a:t>
            </a:r>
            <a:r>
              <a:rPr lang="en-US" dirty="0"/>
              <a:t>- Donald Knuth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A </a:t>
            </a:r>
            <a:r>
              <a:rPr lang="en-US" b="1" dirty="0"/>
              <a:t>programming language </a:t>
            </a:r>
            <a:r>
              <a:rPr lang="en-US" dirty="0"/>
              <a:t>is an artificial language that can be used to control the behavior of a machine, particularly a computer. Programming languages, like human languages, are defined using syntactic and semantic rules, to determine structure and meaning,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History of Programming Languages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Evolution of Programming Languages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B55252-0C09-4D90-8CEE-1045D7819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78974"/>
              </p:ext>
            </p:extLst>
          </p:nvPr>
        </p:nvGraphicFramePr>
        <p:xfrm>
          <a:off x="476206" y="2173062"/>
          <a:ext cx="7754112" cy="3864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572">
                  <a:extLst>
                    <a:ext uri="{9D8B030D-6E8A-4147-A177-3AD203B41FA5}">
                      <a16:colId xmlns:a16="http://schemas.microsoft.com/office/drawing/2014/main" val="1831261987"/>
                    </a:ext>
                  </a:extLst>
                </a:gridCol>
                <a:gridCol w="4666422">
                  <a:extLst>
                    <a:ext uri="{9D8B030D-6E8A-4147-A177-3AD203B41FA5}">
                      <a16:colId xmlns:a16="http://schemas.microsoft.com/office/drawing/2014/main" val="1527263605"/>
                    </a:ext>
                  </a:extLst>
                </a:gridCol>
                <a:gridCol w="2058118">
                  <a:extLst>
                    <a:ext uri="{9D8B030D-6E8A-4147-A177-3AD203B41FA5}">
                      <a16:colId xmlns:a16="http://schemas.microsoft.com/office/drawing/2014/main" val="2736028645"/>
                    </a:ext>
                  </a:extLst>
                </a:gridCol>
              </a:tblGrid>
              <a:tr h="283255">
                <a:tc>
                  <a:txBody>
                    <a:bodyPr/>
                    <a:lstStyle/>
                    <a:p>
                      <a:r>
                        <a:rPr lang="en-US" dirty="0"/>
                        <a:t>Epoch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220471"/>
                  </a:ext>
                </a:extLst>
              </a:tr>
              <a:tr h="495696">
                <a:tc>
                  <a:txBody>
                    <a:bodyPr/>
                    <a:lstStyle/>
                    <a:p>
                      <a:r>
                        <a:rPr lang="en-US" dirty="0"/>
                        <a:t>1950’s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Creation of high-level languages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Assembly, Fortran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861413"/>
                  </a:ext>
                </a:extLst>
              </a:tr>
              <a:tr h="495696">
                <a:tc>
                  <a:txBody>
                    <a:bodyPr/>
                    <a:lstStyle/>
                    <a:p>
                      <a:r>
                        <a:rPr lang="en-US" dirty="0"/>
                        <a:t>1960’s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Expansion of specialized languages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Simula</a:t>
                      </a:r>
                      <a:r>
                        <a:rPr lang="en-US" dirty="0"/>
                        <a:t>, Lisp, Cobol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057379"/>
                  </a:ext>
                </a:extLst>
              </a:tr>
              <a:tr h="495696">
                <a:tc>
                  <a:txBody>
                    <a:bodyPr/>
                    <a:lstStyle/>
                    <a:p>
                      <a:r>
                        <a:rPr lang="en-US" dirty="0"/>
                        <a:t>1970’s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Duel between structured programming with Pascal and efficiency of C 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C, Pascal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88383"/>
                  </a:ext>
                </a:extLst>
              </a:tr>
              <a:tr h="495696">
                <a:tc>
                  <a:txBody>
                    <a:bodyPr/>
                    <a:lstStyle/>
                    <a:p>
                      <a:r>
                        <a:rPr lang="en-US" dirty="0"/>
                        <a:t>1980’s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Experimenting other ways including objects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Smalltalk, C++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1591428"/>
                  </a:ext>
                </a:extLst>
              </a:tr>
              <a:tr h="495696">
                <a:tc>
                  <a:txBody>
                    <a:bodyPr/>
                    <a:lstStyle/>
                    <a:p>
                      <a:r>
                        <a:rPr lang="en-US" dirty="0"/>
                        <a:t>1990’s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Generalization of object-oriented programming with the performance of microcomputers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Java, Perl, Python, PHP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991905"/>
                  </a:ext>
                </a:extLst>
              </a:tr>
              <a:tr h="283255">
                <a:tc>
                  <a:txBody>
                    <a:bodyPr/>
                    <a:lstStyle/>
                    <a:p>
                      <a:r>
                        <a:rPr lang="en-US" dirty="0"/>
                        <a:t>2000’s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Internet Programming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C#, Scala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350491"/>
                  </a:ext>
                </a:extLst>
              </a:tr>
              <a:tr h="283255">
                <a:tc>
                  <a:txBody>
                    <a:bodyPr/>
                    <a:lstStyle/>
                    <a:p>
                      <a:r>
                        <a:rPr lang="en-US" dirty="0"/>
                        <a:t>2010’s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Concurrency and </a:t>
                      </a:r>
                      <a:r>
                        <a:rPr lang="en-US" dirty="0" err="1"/>
                        <a:t>asynchronicity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JavaScript, Go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93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6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History of Programming Languages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Creation of Java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Java was conceived by </a:t>
            </a:r>
            <a:r>
              <a:rPr lang="en-US" b="1" dirty="0"/>
              <a:t>James Gosling</a:t>
            </a:r>
            <a:r>
              <a:rPr lang="en-US" dirty="0"/>
              <a:t>, Patrick Naughton, Chris </a:t>
            </a:r>
            <a:r>
              <a:rPr lang="en-US" dirty="0" err="1"/>
              <a:t>Warth</a:t>
            </a:r>
            <a:r>
              <a:rPr lang="en-US" dirty="0"/>
              <a:t>, Ed Frank, and Mike Sheridan at Sun Microsystems, Inc. in 1991.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took 18 months to develop the first working version.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language was initially called </a:t>
            </a:r>
            <a:r>
              <a:rPr lang="en-US" b="1" dirty="0"/>
              <a:t>Oak </a:t>
            </a:r>
            <a:r>
              <a:rPr lang="en-US" dirty="0"/>
              <a:t>but was renamed </a:t>
            </a:r>
            <a:r>
              <a:rPr lang="en-US" b="1" dirty="0"/>
              <a:t>Java</a:t>
            </a:r>
            <a:r>
              <a:rPr lang="en-US" dirty="0"/>
              <a:t> in 1995.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primary motivation was the need for a </a:t>
            </a:r>
            <a:r>
              <a:rPr lang="en-US" b="1" dirty="0"/>
              <a:t>platform-independent</a:t>
            </a:r>
            <a:r>
              <a:rPr lang="en-US" dirty="0"/>
              <a:t> language, not the </a:t>
            </a:r>
            <a:r>
              <a:rPr lang="en-US" b="1" dirty="0"/>
              <a:t>internet</a:t>
            </a:r>
            <a:r>
              <a:rPr lang="en-US" dirty="0"/>
              <a:t>.</a:t>
            </a:r>
            <a:endParaRPr lang="en-US" b="1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7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an Object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6" y="2186252"/>
            <a:ext cx="77541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Objects are key to understanding object-oriented technology.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Real-world objects share two characteristics: They all have </a:t>
            </a:r>
            <a:r>
              <a:rPr lang="en-US" b="1" dirty="0"/>
              <a:t>state</a:t>
            </a:r>
            <a:r>
              <a:rPr lang="en-US" dirty="0"/>
              <a:t> and </a:t>
            </a:r>
            <a:r>
              <a:rPr lang="en-US" b="1" dirty="0"/>
              <a:t>behavior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algn="just"/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Dogs have state (name, color, breed, hungry) and behavior (barking, fetching, wagging tail)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Bicycles also have state (current gear, current pedal cadence, current speed) and behavior (changing gear, changing pedal cadence, applying brakes)</a:t>
            </a:r>
          </a:p>
        </p:txBody>
      </p:sp>
      <p:pic>
        <p:nvPicPr>
          <p:cNvPr id="9" name="Picture 8" descr="A picture containing electronics, device, clock&#10;&#10;Description automatically generated">
            <a:extLst>
              <a:ext uri="{FF2B5EF4-FFF2-40B4-BE49-F238E27FC236}">
                <a16:creationId xmlns:a16="http://schemas.microsoft.com/office/drawing/2014/main" id="{CA779F2A-F817-402B-B48F-A0E46A13285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504" y="2823956"/>
            <a:ext cx="2613992" cy="170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OOP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Object Oriented Programming </a:t>
            </a:r>
            <a:r>
              <a:rPr lang="en-US" dirty="0"/>
              <a:t>(OOP) is a programming methodology that helps      organize complex programs using </a:t>
            </a:r>
            <a:r>
              <a:rPr lang="en-US" b="1" dirty="0"/>
              <a:t>inheritance</a:t>
            </a:r>
            <a:r>
              <a:rPr lang="en-US" dirty="0"/>
              <a:t>, </a:t>
            </a:r>
            <a:r>
              <a:rPr lang="en-US" b="1" dirty="0"/>
              <a:t>encapsulation</a:t>
            </a:r>
            <a:r>
              <a:rPr lang="en-US" dirty="0"/>
              <a:t>, and </a:t>
            </a:r>
            <a:r>
              <a:rPr lang="en-US" b="1" dirty="0"/>
              <a:t>polymorphism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098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OOP</a:t>
            </a:r>
            <a:endParaRPr lang="x-non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88E776-890E-4FC2-9948-EF62CF0CF179}"/>
              </a:ext>
            </a:extLst>
          </p:cNvPr>
          <p:cNvSpPr/>
          <p:nvPr/>
        </p:nvSpPr>
        <p:spPr>
          <a:xfrm>
            <a:off x="476205" y="2337497"/>
            <a:ext cx="77541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Throughout the history of programming, the increasing complexity of programs has driven the need for better ways to manage complexity.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Object Oriented Programming (OOP) was developed as there were limitations in earlier approaches.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Process-oriented model </a:t>
            </a:r>
            <a:r>
              <a:rPr lang="en-US" dirty="0"/>
              <a:t>was one of the earlier approaches to </a:t>
            </a:r>
            <a:r>
              <a:rPr lang="en-US" b="1" dirty="0"/>
              <a:t>Object-oriented programming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To clearly understand the importance of object-oriented programming, we need to know about the process-oriented model</a:t>
            </a:r>
          </a:p>
        </p:txBody>
      </p:sp>
    </p:spTree>
    <p:extLst>
      <p:ext uri="{BB962C8B-B14F-4D97-AF65-F5344CB8AC3E}">
        <p14:creationId xmlns:p14="http://schemas.microsoft.com/office/powerpoint/2010/main" val="538611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OOP (Process-Oriented Model)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All computer programs consists of two elements: a) </a:t>
            </a:r>
            <a:r>
              <a:rPr lang="en-US" b="1" dirty="0"/>
              <a:t>code</a:t>
            </a:r>
            <a:r>
              <a:rPr lang="en-US" dirty="0"/>
              <a:t> (what is happening) b) </a:t>
            </a:r>
            <a:r>
              <a:rPr lang="en-US" b="1" dirty="0"/>
              <a:t>data</a:t>
            </a:r>
            <a:r>
              <a:rPr lang="en-US" dirty="0"/>
              <a:t> (who is being affected)</a:t>
            </a:r>
            <a:endParaRPr lang="en-US" b="1" dirty="0"/>
          </a:p>
          <a:p>
            <a:pPr algn="just"/>
            <a:endParaRPr lang="en-US" dirty="0"/>
          </a:p>
          <a:p>
            <a:pPr algn="just"/>
            <a:r>
              <a:rPr lang="en-US" u="sng" dirty="0"/>
              <a:t>Process-Oriented Model: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This approach characterizes a program as a series of linear steps (that is, code).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In this model, programs are typically organized around code. This approach can be thought of as </a:t>
            </a:r>
            <a:r>
              <a:rPr lang="en-US" b="1" i="1" dirty="0"/>
              <a:t>code acting on data</a:t>
            </a:r>
            <a:r>
              <a:rPr lang="en-US" dirty="0"/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Procedural languages such as C employ this model to considerable success.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In procedural programming, program is divided into small parts called </a:t>
            </a:r>
            <a:r>
              <a:rPr lang="en-US" b="1" dirty="0"/>
              <a:t>functions</a:t>
            </a:r>
            <a:r>
              <a:rPr lang="en-US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Procedural programming follows </a:t>
            </a:r>
            <a:r>
              <a:rPr lang="en-US" b="1" dirty="0"/>
              <a:t>top down approach</a:t>
            </a:r>
            <a:r>
              <a:rPr lang="en-US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In procedural programming, function is more important than data.</a:t>
            </a:r>
          </a:p>
        </p:txBody>
      </p:sp>
    </p:spTree>
    <p:extLst>
      <p:ext uri="{BB962C8B-B14F-4D97-AF65-F5344CB8AC3E}">
        <p14:creationId xmlns:p14="http://schemas.microsoft.com/office/powerpoint/2010/main" val="294603993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0" ma:contentTypeDescription="Create a new document." ma:contentTypeScope="" ma:versionID="9f9eab2f9a24e3c00885ea011e12b0c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1D98D5-3E47-4D6E-A0CC-5681C3C9EE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FB804B9-99C9-4ABF-B91B-72145E320E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79D98F-4CF9-4285-BF17-7AF5D9267F8A}">
  <ds:schemaRefs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903</TotalTime>
  <Words>1316</Words>
  <Application>Microsoft Office PowerPoint</Application>
  <PresentationFormat>On-screen Show (4:3)</PresentationFormat>
  <Paragraphs>166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</vt:lpstr>
      <vt:lpstr>Corbel</vt:lpstr>
      <vt:lpstr>Courier</vt:lpstr>
      <vt:lpstr>Times New Roman</vt:lpstr>
      <vt:lpstr>Wingdings</vt:lpstr>
      <vt:lpstr>Spectrum</vt:lpstr>
      <vt:lpstr>Introducing Java</vt:lpstr>
      <vt:lpstr>Lecture Outline</vt:lpstr>
      <vt:lpstr>History of Programming Languages</vt:lpstr>
      <vt:lpstr>History of Programming Languages</vt:lpstr>
      <vt:lpstr>History of Programming Languages</vt:lpstr>
      <vt:lpstr>Importance of OOP</vt:lpstr>
      <vt:lpstr>Importance of OOP</vt:lpstr>
      <vt:lpstr>Importance of OOP</vt:lpstr>
      <vt:lpstr>Importance of OOP</vt:lpstr>
      <vt:lpstr>Importance of OOP</vt:lpstr>
      <vt:lpstr>Importance of OOP</vt:lpstr>
      <vt:lpstr>Importance of OOP</vt:lpstr>
      <vt:lpstr>Importance of OOP</vt:lpstr>
      <vt:lpstr>Java as OOP Language</vt:lpstr>
      <vt:lpstr>JVM Architecture</vt:lpstr>
      <vt:lpstr>JVM Architecture</vt:lpstr>
      <vt:lpstr>JVM Architecture</vt:lpstr>
      <vt:lpstr>Hello World Program</vt:lpstr>
      <vt:lpstr>Hello World Program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Learning Materials - OOP1</dc:title>
  <dc:creator>Mohaimen-Bin-Noor</dc:creator>
  <cp:lastModifiedBy>Robin Chowdhury</cp:lastModifiedBy>
  <cp:revision>14</cp:revision>
  <dcterms:created xsi:type="dcterms:W3CDTF">2018-12-10T17:20:29Z</dcterms:created>
  <dcterms:modified xsi:type="dcterms:W3CDTF">2020-08-10T03:54:34Z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