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sldIdLst>
    <p:sldId id="256" r:id="rId5"/>
    <p:sldId id="257" r:id="rId6"/>
    <p:sldId id="266" r:id="rId7"/>
    <p:sldId id="267" r:id="rId8"/>
    <p:sldId id="268" r:id="rId9"/>
    <p:sldId id="269" r:id="rId10"/>
    <p:sldId id="270" r:id="rId11"/>
    <p:sldId id="271" r:id="rId12"/>
    <p:sldId id="282" r:id="rId13"/>
    <p:sldId id="272" r:id="rId14"/>
    <p:sldId id="273" r:id="rId15"/>
    <p:sldId id="280" r:id="rId16"/>
    <p:sldId id="275" r:id="rId17"/>
    <p:sldId id="281" r:id="rId18"/>
    <p:sldId id="274" r:id="rId19"/>
    <p:sldId id="276" r:id="rId20"/>
    <p:sldId id="264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8AD2"/>
    <a:srgbClr val="74FF71"/>
    <a:srgbClr val="EB7D5F"/>
    <a:srgbClr val="F2D77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22BA6-98B6-4E80-87B6-659DC2EFE8C4}" v="1" dt="2020-07-07T15:10:06.134"/>
    <p1510:client id="{58984572-A452-4556-9A99-A2C0547C3D32}" v="2" dt="2020-07-07T17:19:44.405"/>
    <p1510:client id="{738355A9-D16C-4B8B-995D-74008C306FB4}" v="1" dt="2020-07-11T17:28:43.909"/>
    <p1510:client id="{74AED5F6-E6E7-42D2-B967-1CFC7A488CBB}" v="1" dt="2020-07-08T02:02:08.470"/>
    <p1510:client id="{865E8905-3A9F-4DF8-BE85-8764B14DC0D4}" v="1" dt="2019-04-17T04:06:04.648"/>
    <p1510:client id="{938AC9A7-3E1B-4DDD-A701-C7D010CF805B}" v="1" dt="2020-07-11T17:17:53.8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ZI MD. TOWHIDUL ALAM" userId="S::20-42979-1@student.aiub.edu::9a461f96-b6a7-49d9-927f-24678ada762e" providerId="AD" clId="Web-{738355A9-D16C-4B8B-995D-74008C306FB4}"/>
    <pc:docChg chg="delSld">
      <pc:chgData name="KAZI MD. TOWHIDUL ALAM" userId="S::20-42979-1@student.aiub.edu::9a461f96-b6a7-49d9-927f-24678ada762e" providerId="AD" clId="Web-{738355A9-D16C-4B8B-995D-74008C306FB4}" dt="2020-07-11T17:28:43.909" v="0"/>
      <pc:docMkLst>
        <pc:docMk/>
      </pc:docMkLst>
      <pc:sldChg chg="del">
        <pc:chgData name="KAZI MD. TOWHIDUL ALAM" userId="S::20-42979-1@student.aiub.edu::9a461f96-b6a7-49d9-927f-24678ada762e" providerId="AD" clId="Web-{738355A9-D16C-4B8B-995D-74008C306FB4}" dt="2020-07-11T17:28:43.909" v="0"/>
        <pc:sldMkLst>
          <pc:docMk/>
          <pc:sldMk cId="4251033677" sldId="284"/>
        </pc:sldMkLst>
      </pc:sldChg>
    </pc:docChg>
  </pc:docChgLst>
  <pc:docChgLst>
    <pc:chgData name="KAZI MD. TOWHIDUL ALAM" userId="S::20-42979-1@student.aiub.edu::9a461f96-b6a7-49d9-927f-24678ada762e" providerId="AD" clId="Web-{938AC9A7-3E1B-4DDD-A701-C7D010CF805B}"/>
    <pc:docChg chg="delSld">
      <pc:chgData name="KAZI MD. TOWHIDUL ALAM" userId="S::20-42979-1@student.aiub.edu::9a461f96-b6a7-49d9-927f-24678ada762e" providerId="AD" clId="Web-{938AC9A7-3E1B-4DDD-A701-C7D010CF805B}" dt="2020-07-11T17:17:53.878" v="0"/>
      <pc:docMkLst>
        <pc:docMk/>
      </pc:docMkLst>
      <pc:sldChg chg="del">
        <pc:chgData name="KAZI MD. TOWHIDUL ALAM" userId="S::20-42979-1@student.aiub.edu::9a461f96-b6a7-49d9-927f-24678ada762e" providerId="AD" clId="Web-{938AC9A7-3E1B-4DDD-A701-C7D010CF805B}" dt="2020-07-11T17:17:53.878" v="0"/>
        <pc:sldMkLst>
          <pc:docMk/>
          <pc:sldMk cId="2738886278" sldId="283"/>
        </pc:sldMkLst>
      </pc:sldChg>
    </pc:docChg>
  </pc:docChgLst>
  <pc:docChgLst>
    <pc:chgData name="SHAIKH KINGSHUK AL-AZIZ" userId="S::20-42374-1@student.aiub.edu::2585b87f-a27c-4c24-9cc9-fcef56015c71" providerId="AD" clId="Web-{58984572-A452-4556-9A99-A2C0547C3D32}"/>
    <pc:docChg chg="modSld">
      <pc:chgData name="SHAIKH KINGSHUK AL-AZIZ" userId="S::20-42374-1@student.aiub.edu::2585b87f-a27c-4c24-9cc9-fcef56015c71" providerId="AD" clId="Web-{58984572-A452-4556-9A99-A2C0547C3D32}" dt="2020-07-07T17:19:44.405" v="1"/>
      <pc:docMkLst>
        <pc:docMk/>
      </pc:docMkLst>
      <pc:sldChg chg="modSp">
        <pc:chgData name="SHAIKH KINGSHUK AL-AZIZ" userId="S::20-42374-1@student.aiub.edu::2585b87f-a27c-4c24-9cc9-fcef56015c71" providerId="AD" clId="Web-{58984572-A452-4556-9A99-A2C0547C3D32}" dt="2020-07-07T17:19:44.405" v="1"/>
        <pc:sldMkLst>
          <pc:docMk/>
          <pc:sldMk cId="700707328" sldId="256"/>
        </pc:sldMkLst>
        <pc:graphicFrameChg chg="modGraphic">
          <ac:chgData name="SHAIKH KINGSHUK AL-AZIZ" userId="S::20-42374-1@student.aiub.edu::2585b87f-a27c-4c24-9cc9-fcef56015c71" providerId="AD" clId="Web-{58984572-A452-4556-9A99-A2C0547C3D32}" dt="2020-07-07T17:19:44.405" v="1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SHAIKH KINGSHUK AL-AZIZ" userId="S::20-42374-1@student.aiub.edu::2585b87f-a27c-4c24-9cc9-fcef56015c71" providerId="AD" clId="Web-{0F622BA6-98B6-4E80-87B6-659DC2EFE8C4}"/>
    <pc:docChg chg="addSld">
      <pc:chgData name="SHAIKH KINGSHUK AL-AZIZ" userId="S::20-42374-1@student.aiub.edu::2585b87f-a27c-4c24-9cc9-fcef56015c71" providerId="AD" clId="Web-{0F622BA6-98B6-4E80-87B6-659DC2EFE8C4}" dt="2020-07-07T15:10:06.134" v="0"/>
      <pc:docMkLst>
        <pc:docMk/>
      </pc:docMkLst>
      <pc:sldChg chg="new">
        <pc:chgData name="SHAIKH KINGSHUK AL-AZIZ" userId="S::20-42374-1@student.aiub.edu::2585b87f-a27c-4c24-9cc9-fcef56015c71" providerId="AD" clId="Web-{0F622BA6-98B6-4E80-87B6-659DC2EFE8C4}" dt="2020-07-07T15:10:06.134" v="0"/>
        <pc:sldMkLst>
          <pc:docMk/>
          <pc:sldMk cId="2738886278" sldId="283"/>
        </pc:sldMkLst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SHAIKH KINGSHUK AL-AZIZ" userId="S::20-42374-1@student.aiub.edu::2585b87f-a27c-4c24-9cc9-fcef56015c71" providerId="AD" clId="Web-{74AED5F6-E6E7-42D2-B967-1CFC7A488CBB}"/>
    <pc:docChg chg="addSld">
      <pc:chgData name="SHAIKH KINGSHUK AL-AZIZ" userId="S::20-42374-1@student.aiub.edu::2585b87f-a27c-4c24-9cc9-fcef56015c71" providerId="AD" clId="Web-{74AED5F6-E6E7-42D2-B967-1CFC7A488CBB}" dt="2020-07-08T02:02:08.470" v="0"/>
      <pc:docMkLst>
        <pc:docMk/>
      </pc:docMkLst>
      <pc:sldChg chg="new">
        <pc:chgData name="SHAIKH KINGSHUK AL-AZIZ" userId="S::20-42374-1@student.aiub.edu::2585b87f-a27c-4c24-9cc9-fcef56015c71" providerId="AD" clId="Web-{74AED5F6-E6E7-42D2-B967-1CFC7A488CBB}" dt="2020-07-08T02:02:08.470" v="0"/>
        <pc:sldMkLst>
          <pc:docMk/>
          <pc:sldMk cId="4251033677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10BC4-6FBA-46AD-B642-88E980BE8F81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FF0E6-A336-4018-ADEE-8381843B1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85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FF0E6-A336-4018-ADEE-8381843B18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2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5" y="444736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377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5" y="1906546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377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284165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907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2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5" y="452720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5" y="4801583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377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5" y="626339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5" y="4280655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4" y="914402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8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377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5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8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5" y="461690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5" y="4801583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377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5" y="626339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9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6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6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5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5" y="1577855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5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6" y="2857539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8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5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31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5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5" y="1577855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5" y="444736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377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66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2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/>
          </a:p>
        </p:txBody>
      </p:sp>
      <p:grpSp>
        <p:nvGrpSpPr>
          <p:cNvPr id="7" name="Group 16"/>
          <p:cNvGrpSpPr/>
          <p:nvPr/>
        </p:nvGrpSpPr>
        <p:grpSpPr>
          <a:xfrm>
            <a:off x="284165" y="1906546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3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7" y="444732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5" y="4801583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377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5" y="626339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83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377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62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5" y="4801583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377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5" y="6263397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83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55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8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5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284165" y="1577855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5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284165" y="1577855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5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284165" y="1577855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20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7" y="2133603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40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5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377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14" indent="-454014" algn="l" defTabSz="914377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377" indent="-457189" algn="l" defTabSz="914377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43" indent="-346066" algn="l" defTabSz="914377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160" indent="-339717" algn="l" defTabSz="914377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877" indent="-331780" algn="l" defTabSz="914377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05" indent="-344479" algn="l" defTabSz="914377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660" indent="-344479" algn="l" defTabSz="914377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139" indent="-344479" algn="l" defTabSz="914377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031" indent="-344479" algn="l" defTabSz="914377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 Type and Type Casting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8" y="1532427"/>
            <a:ext cx="2789509" cy="484632"/>
          </a:xfrm>
        </p:spPr>
        <p:txBody>
          <a:bodyPr/>
          <a:lstStyle/>
          <a:p>
            <a:r>
              <a:rPr lang="en-US"/>
              <a:t>Course Code: CSC 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8" y="2446757"/>
            <a:ext cx="9024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761130"/>
              </p:ext>
            </p:extLst>
          </p:nvPr>
        </p:nvGraphicFramePr>
        <p:xfrm>
          <a:off x="476207" y="5186043"/>
          <a:ext cx="8335800" cy="81331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27281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5396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432315">
                <a:tc>
                  <a:txBody>
                    <a:bodyPr/>
                    <a:lstStyle/>
                    <a:p>
                      <a:r>
                        <a:rPr lang="en-US" sz="190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sz="1900" i="1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86090" y="1538380"/>
            <a:ext cx="4943475" cy="484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Course Title: Object Oriented Programing 1 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Type Casting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TextBox 5"/>
          <p:cNvSpPr txBox="1"/>
          <p:nvPr/>
        </p:nvSpPr>
        <p:spPr>
          <a:xfrm>
            <a:off x="421343" y="2128835"/>
            <a:ext cx="8436909" cy="141577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Type Casting:</a:t>
            </a:r>
          </a:p>
          <a:p>
            <a:endParaRPr lang="en-US" sz="14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Type Casting is the process of converting  the value of a primitive data type to another primitive data type. Example: Converting an integer value to a double value and vice versa, Converting a char value to an integer and vice versa etc.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341" y="3549011"/>
            <a:ext cx="8436909" cy="110799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There are two types of type casting:</a:t>
            </a:r>
          </a:p>
          <a:p>
            <a:endParaRPr lang="en-US" sz="1200" b="1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891" indent="-342891">
              <a:buAutoNum type="arabicPeriod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Implicit Type Casting</a:t>
            </a:r>
          </a:p>
          <a:p>
            <a:pPr marL="342891" indent="-342891">
              <a:buAutoNum type="arabicPeriod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Explicit Type Casting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347" y="4728454"/>
            <a:ext cx="8436908" cy="1384995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Implicit Type Casting:</a:t>
            </a:r>
          </a:p>
          <a:p>
            <a:endParaRPr lang="en-US" sz="12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46" indent="-171446" algn="just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Converting the value of a smaller primitive data type to a larger primitive data type.</a:t>
            </a:r>
          </a:p>
          <a:p>
            <a:pPr marL="171446" indent="-171446" algn="just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No possibility of value loss during the conversion.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1345" y="4732498"/>
            <a:ext cx="8436908" cy="1384995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Explicit Type Casting:</a:t>
            </a:r>
          </a:p>
          <a:p>
            <a:endParaRPr lang="en-US" sz="12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46" indent="-171446" algn="just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Converting the value of a larger primitive data type to a smaller primitive data type.</a:t>
            </a:r>
          </a:p>
          <a:p>
            <a:pPr marL="171446" indent="-171446" algn="just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Possibility of value loss during the conversion exists.</a:t>
            </a:r>
          </a:p>
        </p:txBody>
      </p:sp>
    </p:spTree>
    <p:extLst>
      <p:ext uri="{BB962C8B-B14F-4D97-AF65-F5344CB8AC3E}">
        <p14:creationId xmlns:p14="http://schemas.microsoft.com/office/powerpoint/2010/main" val="8888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Type Casting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Implicit Type Casting</a:t>
            </a:r>
            <a:endParaRPr lang="x-none"/>
          </a:p>
        </p:txBody>
      </p:sp>
      <p:sp>
        <p:nvSpPr>
          <p:cNvPr id="14" name="TextBox 13"/>
          <p:cNvSpPr txBox="1"/>
          <p:nvPr/>
        </p:nvSpPr>
        <p:spPr>
          <a:xfrm>
            <a:off x="321325" y="2796778"/>
            <a:ext cx="152176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Data Type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1325" y="3267298"/>
            <a:ext cx="152176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Memory Size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077338"/>
              </p:ext>
            </p:extLst>
          </p:nvPr>
        </p:nvGraphicFramePr>
        <p:xfrm>
          <a:off x="2134327" y="2796782"/>
          <a:ext cx="6095999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4FF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1900" b="1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1900" b="1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D7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3014663" y="2981444"/>
            <a:ext cx="90011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09247" y="2267801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752976" y="3022071"/>
            <a:ext cx="90011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47560" y="2267461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491289" y="2971439"/>
            <a:ext cx="90011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85873" y="2272845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336544"/>
              </p:ext>
            </p:extLst>
          </p:nvPr>
        </p:nvGraphicFramePr>
        <p:xfrm>
          <a:off x="264176" y="4372254"/>
          <a:ext cx="2612571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0" name="Straight Arrow Connector 39"/>
          <p:cNvCxnSpPr/>
          <p:nvPr/>
        </p:nvCxnSpPr>
        <p:spPr>
          <a:xfrm>
            <a:off x="1121656" y="4586896"/>
            <a:ext cx="90011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16240" y="3873253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47283"/>
              </p:ext>
            </p:extLst>
          </p:nvPr>
        </p:nvGraphicFramePr>
        <p:xfrm>
          <a:off x="3014666" y="4372254"/>
          <a:ext cx="2612571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3" name="Straight Arrow Connector 42"/>
          <p:cNvCxnSpPr/>
          <p:nvPr/>
        </p:nvCxnSpPr>
        <p:spPr>
          <a:xfrm>
            <a:off x="3888917" y="4586896"/>
            <a:ext cx="90011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740413" y="3873253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814558"/>
              </p:ext>
            </p:extLst>
          </p:nvPr>
        </p:nvGraphicFramePr>
        <p:xfrm>
          <a:off x="5858509" y="4372254"/>
          <a:ext cx="2612571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>
            <a:off x="6713091" y="4607313"/>
            <a:ext cx="90011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07675" y="3879163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</p:spTree>
    <p:extLst>
      <p:ext uri="{BB962C8B-B14F-4D97-AF65-F5344CB8AC3E}">
        <p14:creationId xmlns:p14="http://schemas.microsoft.com/office/powerpoint/2010/main" val="32287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30" grpId="0" animBg="1"/>
      <p:bldP spid="41" grpId="0" animBg="1"/>
      <p:bldP spid="44" grpId="0" animBg="1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Type Casting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Explicit Type Casting</a:t>
            </a:r>
            <a:endParaRPr lang="x-none"/>
          </a:p>
        </p:txBody>
      </p:sp>
      <p:sp>
        <p:nvSpPr>
          <p:cNvPr id="14" name="TextBox 13"/>
          <p:cNvSpPr txBox="1"/>
          <p:nvPr/>
        </p:nvSpPr>
        <p:spPr>
          <a:xfrm>
            <a:off x="321325" y="2796778"/>
            <a:ext cx="152176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Data Type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1325" y="3267298"/>
            <a:ext cx="152176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Memory Size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34327" y="2796782"/>
          <a:ext cx="6095999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4FF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1900" b="1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1900" b="1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D7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H="1">
            <a:off x="3008581" y="3017427"/>
            <a:ext cx="880345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09247" y="2267801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752978" y="3022071"/>
            <a:ext cx="864059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47560" y="2267461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6491296" y="3022071"/>
            <a:ext cx="874255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85873" y="2272845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64176" y="4372254"/>
          <a:ext cx="2612571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flipH="1">
            <a:off x="1121658" y="4607313"/>
            <a:ext cx="857483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16240" y="3873253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3014666" y="4372254"/>
          <a:ext cx="2612571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3" name="Straight Arrow Connector 42"/>
          <p:cNvCxnSpPr/>
          <p:nvPr/>
        </p:nvCxnSpPr>
        <p:spPr>
          <a:xfrm flipH="1">
            <a:off x="3878728" y="4607313"/>
            <a:ext cx="874255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740413" y="3873253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5858509" y="4372254"/>
          <a:ext cx="2612571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 flipH="1">
            <a:off x="6743708" y="4607313"/>
            <a:ext cx="853119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07675" y="3879163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</p:spTree>
    <p:extLst>
      <p:ext uri="{BB962C8B-B14F-4D97-AF65-F5344CB8AC3E}">
        <p14:creationId xmlns:p14="http://schemas.microsoft.com/office/powerpoint/2010/main" val="51286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30" grpId="0" animBg="1"/>
      <p:bldP spid="41" grpId="0" animBg="1"/>
      <p:bldP spid="44" grpId="0" animBg="1"/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Type Casting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Example: Implicit Type Casting</a:t>
            </a:r>
            <a:endParaRPr lang="x-none"/>
          </a:p>
        </p:txBody>
      </p:sp>
      <p:sp>
        <p:nvSpPr>
          <p:cNvPr id="6" name="TextBox 5"/>
          <p:cNvSpPr txBox="1"/>
          <p:nvPr/>
        </p:nvSpPr>
        <p:spPr>
          <a:xfrm>
            <a:off x="252178" y="2225775"/>
            <a:ext cx="8591787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Lets, declare one byte type variable, one short type variable and draw the memory representation for them</a:t>
            </a:r>
          </a:p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byte b1;</a:t>
            </a:r>
          </a:p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short s1;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945686"/>
              </p:ext>
            </p:extLst>
          </p:nvPr>
        </p:nvGraphicFramePr>
        <p:xfrm>
          <a:off x="4229817" y="3819765"/>
          <a:ext cx="452628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/>
                        <a:t>b1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441258"/>
              </p:ext>
            </p:extLst>
          </p:nvPr>
        </p:nvGraphicFramePr>
        <p:xfrm>
          <a:off x="252177" y="4371975"/>
          <a:ext cx="850392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/>
                        <a:t>s1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2177" y="4908347"/>
            <a:ext cx="5334000" cy="36933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Now, if we write the following statements: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2177" y="5277679"/>
            <a:ext cx="5334000" cy="36933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b1 = 120;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1123" y="3834049"/>
            <a:ext cx="3183169" cy="369332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Assigning 120 in b1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1122" y="3808291"/>
            <a:ext cx="3183169" cy="369332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Equivalent binary gets stored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162061"/>
              </p:ext>
            </p:extLst>
          </p:nvPr>
        </p:nvGraphicFramePr>
        <p:xfrm>
          <a:off x="4229817" y="3815599"/>
          <a:ext cx="452628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/>
                        <a:t>b1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2177" y="5647011"/>
            <a:ext cx="5334000" cy="36933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s1 = b1;	//implicit type casting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1123" y="3806306"/>
            <a:ext cx="3201983" cy="369332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Assigning the value of b1 in s1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74043" y="4917461"/>
            <a:ext cx="3169920" cy="1170064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1">
                <a:latin typeface="Cambria" panose="02040503050406030204" pitchFamily="18" charset="0"/>
                <a:ea typeface="Cambria" panose="02040503050406030204" pitchFamily="18" charset="0"/>
              </a:rPr>
              <a:t>Sign bit of b1 get copied into the sign bit of s1. Rest of the  bits of b1 gets copied into their respective positions in s1.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392585"/>
              </p:ext>
            </p:extLst>
          </p:nvPr>
        </p:nvGraphicFramePr>
        <p:xfrm>
          <a:off x="252177" y="4369163"/>
          <a:ext cx="850392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/>
                        <a:t>s1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531484"/>
              </p:ext>
            </p:extLst>
          </p:nvPr>
        </p:nvGraphicFramePr>
        <p:xfrm>
          <a:off x="252177" y="4378165"/>
          <a:ext cx="850392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/>
                        <a:t>s1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674043" y="4926468"/>
            <a:ext cx="3169920" cy="1170064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1">
                <a:latin typeface="Cambria" panose="02040503050406030204" pitchFamily="18" charset="0"/>
                <a:ea typeface="Cambria" panose="02040503050406030204" pitchFamily="18" charset="0"/>
              </a:rPr>
              <a:t>Rest of the bits in s1 is filled with 0.</a:t>
            </a:r>
          </a:p>
          <a:p>
            <a:pPr algn="just"/>
            <a:endParaRPr lang="en-US" sz="1751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175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1123" y="3831715"/>
            <a:ext cx="3201983" cy="361766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1">
                <a:latin typeface="Cambria" panose="02040503050406030204" pitchFamily="18" charset="0"/>
                <a:ea typeface="Cambria" panose="02040503050406030204" pitchFamily="18" charset="0"/>
              </a:rPr>
              <a:t>Equivalent decimal of s1 is 120</a:t>
            </a:r>
          </a:p>
        </p:txBody>
      </p:sp>
    </p:spTree>
    <p:extLst>
      <p:ext uri="{BB962C8B-B14F-4D97-AF65-F5344CB8AC3E}">
        <p14:creationId xmlns:p14="http://schemas.microsoft.com/office/powerpoint/2010/main" val="94641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9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Type Casting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Example: Explicit Type Casting</a:t>
            </a:r>
            <a:endParaRPr lang="x-none"/>
          </a:p>
        </p:txBody>
      </p:sp>
      <p:sp>
        <p:nvSpPr>
          <p:cNvPr id="6" name="TextBox 5"/>
          <p:cNvSpPr txBox="1"/>
          <p:nvPr/>
        </p:nvSpPr>
        <p:spPr>
          <a:xfrm>
            <a:off x="252178" y="2225775"/>
            <a:ext cx="8591787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Lets, declare one short type variable, one byte type variable and draw the memory representation for them</a:t>
            </a:r>
          </a:p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short s2;</a:t>
            </a:r>
          </a:p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byte b2;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933564"/>
              </p:ext>
            </p:extLst>
          </p:nvPr>
        </p:nvGraphicFramePr>
        <p:xfrm>
          <a:off x="4317683" y="4326692"/>
          <a:ext cx="452628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061241"/>
              </p:ext>
            </p:extLst>
          </p:nvPr>
        </p:nvGraphicFramePr>
        <p:xfrm>
          <a:off x="340043" y="3838731"/>
          <a:ext cx="850392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2177" y="4908347"/>
            <a:ext cx="5334000" cy="36933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Now, if we write the following statements: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2177" y="5277679"/>
            <a:ext cx="5334000" cy="36933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s2 = 130;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2177" y="5647011"/>
            <a:ext cx="5334000" cy="36933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b2 = (byte) s2;	//explicit type casting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74043" y="4917458"/>
            <a:ext cx="3169920" cy="631198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1">
                <a:latin typeface="Cambria" panose="02040503050406030204" pitchFamily="18" charset="0"/>
                <a:ea typeface="Cambria" panose="02040503050406030204" pitchFamily="18" charset="0"/>
              </a:rPr>
              <a:t>The bits of b2 gets filled up by the respective bits of s2.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0108" y="4340124"/>
            <a:ext cx="3517583" cy="361766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1">
                <a:latin typeface="Cambria" panose="02040503050406030204" pitchFamily="18" charset="0"/>
                <a:ea typeface="Cambria" panose="02040503050406030204" pitchFamily="18" charset="0"/>
              </a:rPr>
              <a:t>Assigning 130 in s2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909498"/>
              </p:ext>
            </p:extLst>
          </p:nvPr>
        </p:nvGraphicFramePr>
        <p:xfrm>
          <a:off x="340043" y="3845308"/>
          <a:ext cx="850392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00107" y="4326568"/>
            <a:ext cx="3517583" cy="361766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1">
                <a:latin typeface="Cambria" panose="02040503050406030204" pitchFamily="18" charset="0"/>
                <a:ea typeface="Cambria" panose="02040503050406030204" pitchFamily="18" charset="0"/>
              </a:rPr>
              <a:t>Equivalent binary gets stored in s2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0104" y="4338778"/>
            <a:ext cx="3517583" cy="361766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1">
                <a:latin typeface="Cambria" panose="02040503050406030204" pitchFamily="18" charset="0"/>
                <a:ea typeface="Cambria" panose="02040503050406030204" pitchFamily="18" charset="0"/>
              </a:rPr>
              <a:t>Assigning the value of s2 in b2 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9675"/>
              </p:ext>
            </p:extLst>
          </p:nvPr>
        </p:nvGraphicFramePr>
        <p:xfrm>
          <a:off x="4317683" y="4338776"/>
          <a:ext cx="452628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00100" y="4310244"/>
            <a:ext cx="3517583" cy="361766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1">
                <a:latin typeface="Cambria" panose="02040503050406030204" pitchFamily="18" charset="0"/>
                <a:ea typeface="Cambria" panose="02040503050406030204" pitchFamily="18" charset="0"/>
              </a:rPr>
              <a:t>Equivalent decimal is -126.</a:t>
            </a:r>
          </a:p>
        </p:txBody>
      </p:sp>
    </p:spTree>
    <p:extLst>
      <p:ext uri="{BB962C8B-B14F-4D97-AF65-F5344CB8AC3E}">
        <p14:creationId xmlns:p14="http://schemas.microsoft.com/office/powerpoint/2010/main" val="55337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  <p:bldP spid="16" grpId="0" animBg="1"/>
      <p:bldP spid="21" grpId="0" animBg="1"/>
      <p:bldP spid="22" grpId="0" animBg="1"/>
      <p:bldP spid="23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Type Casting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Some more Type Castings</a:t>
            </a:r>
            <a:endParaRPr 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375081"/>
              </p:ext>
            </p:extLst>
          </p:nvPr>
        </p:nvGraphicFramePr>
        <p:xfrm>
          <a:off x="250828" y="2644385"/>
          <a:ext cx="2886075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196523" y="2859027"/>
            <a:ext cx="94978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6576" y="2145383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618653"/>
              </p:ext>
            </p:extLst>
          </p:nvPr>
        </p:nvGraphicFramePr>
        <p:xfrm>
          <a:off x="3233214" y="2644385"/>
          <a:ext cx="2886075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>
            <a:off x="4188428" y="2859027"/>
            <a:ext cx="945691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58963" y="2145383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256019"/>
              </p:ext>
            </p:extLst>
          </p:nvPr>
        </p:nvGraphicFramePr>
        <p:xfrm>
          <a:off x="250828" y="4542300"/>
          <a:ext cx="2886075" cy="12597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1196523" y="4756947"/>
            <a:ext cx="94978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6576" y="4043304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831459"/>
              </p:ext>
            </p:extLst>
          </p:nvPr>
        </p:nvGraphicFramePr>
        <p:xfrm>
          <a:off x="3233214" y="4548310"/>
          <a:ext cx="2886075" cy="12597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4201128" y="4762957"/>
            <a:ext cx="945691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58963" y="4049313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solidFill>
              <a:srgbClr val="EB7D5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482837"/>
              </p:ext>
            </p:extLst>
          </p:nvPr>
        </p:nvGraphicFramePr>
        <p:xfrm>
          <a:off x="6194428" y="2646270"/>
          <a:ext cx="2886075" cy="12597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5.5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7140123" y="2860917"/>
            <a:ext cx="949785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20176" y="2147273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730333"/>
              </p:ext>
            </p:extLst>
          </p:nvPr>
        </p:nvGraphicFramePr>
        <p:xfrm>
          <a:off x="6202430" y="4549446"/>
          <a:ext cx="2886075" cy="12597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5.0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 flipH="1">
            <a:off x="7173990" y="4775657"/>
            <a:ext cx="945691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03249" y="4062013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</p:spTree>
    <p:extLst>
      <p:ext uri="{BB962C8B-B14F-4D97-AF65-F5344CB8AC3E}">
        <p14:creationId xmlns:p14="http://schemas.microsoft.com/office/powerpoint/2010/main" val="3185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7" grpId="0" animBg="1"/>
      <p:bldP spid="20" grpId="0" animBg="1"/>
      <p:bldP spid="27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Type Casting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Some more Type Castings</a:t>
            </a:r>
            <a:endParaRPr 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452476"/>
              </p:ext>
            </p:extLst>
          </p:nvPr>
        </p:nvGraphicFramePr>
        <p:xfrm>
          <a:off x="982818" y="2990013"/>
          <a:ext cx="2886075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926884" y="3200767"/>
            <a:ext cx="994695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98397" y="2481787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408028" y="3200767"/>
            <a:ext cx="945691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30600" y="2512656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200858"/>
              </p:ext>
            </p:extLst>
          </p:nvPr>
        </p:nvGraphicFramePr>
        <p:xfrm>
          <a:off x="5443036" y="2987233"/>
          <a:ext cx="2886075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172376"/>
              </p:ext>
            </p:extLst>
          </p:nvPr>
        </p:nvGraphicFramePr>
        <p:xfrm>
          <a:off x="248715" y="4600949"/>
          <a:ext cx="4354285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&gt;</a:t>
                      </a:r>
                      <a:endParaRPr lang="en-US" sz="1900" b="1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630511"/>
              </p:ext>
            </p:extLst>
          </p:nvPr>
        </p:nvGraphicFramePr>
        <p:xfrm>
          <a:off x="4708933" y="4591793"/>
          <a:ext cx="4354285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&gt;</a:t>
                      </a:r>
                      <a:endParaRPr lang="en-US" sz="1900" b="1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2845226" y="4842897"/>
            <a:ext cx="863183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16739" y="4123917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05326" y="4826615"/>
            <a:ext cx="863183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6839" y="4107636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341020" y="4794349"/>
            <a:ext cx="82591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12539" y="4075369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575255" y="4781372"/>
            <a:ext cx="856120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47239" y="4075369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</p:spTree>
    <p:extLst>
      <p:ext uri="{BB962C8B-B14F-4D97-AF65-F5344CB8AC3E}">
        <p14:creationId xmlns:p14="http://schemas.microsoft.com/office/powerpoint/2010/main" val="316131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6" grpId="0" animBg="1"/>
      <p:bldP spid="20" grpId="0" animBg="1"/>
      <p:bldP spid="22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5" y="595107"/>
            <a:ext cx="3232896" cy="49341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1" y="1471615"/>
            <a:ext cx="79438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Java Complete Reference, 7th Edition, By Herbert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Schildt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A Programmer’s Guide to Java™ SCJP Certification A Comprehensive Primer, 3</a:t>
            </a:r>
            <a:r>
              <a:rPr lang="en-US" baseline="30000">
                <a:latin typeface="Cambria" panose="02040503050406030204" pitchFamily="18" charset="0"/>
                <a:ea typeface="Cambria" panose="02040503050406030204" pitchFamily="18" charset="0"/>
              </a:rPr>
              <a:t>rd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edition, by Khalid A. Mughal and Rolf W. Rasmussen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Java How to Program Java, 9th Edition, By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Deitel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Deitel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The Java Language Specification, By J. Gosling, B. Joy, G. Steele,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G.Bracha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and A. Buckley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Introduction to Programming Using Java, 6th Edition, By David j. Eck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Head First Java, By Kathy Sierra and Bert Bates</a:t>
            </a:r>
          </a:p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5" y="595107"/>
            <a:ext cx="3232896" cy="49341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1" y="1471622"/>
            <a:ext cx="79438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Java Complete Reference, 7th Edition, By Herbert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Schildt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A Programmer’s Guide to Java™ SCJP Certification A Comprehensive Primer, 3</a:t>
            </a:r>
            <a:r>
              <a:rPr lang="en-US" baseline="30000">
                <a:latin typeface="Cambria" panose="02040503050406030204" pitchFamily="18" charset="0"/>
                <a:ea typeface="Cambria" panose="02040503050406030204" pitchFamily="18" charset="0"/>
              </a:rPr>
              <a:t>rd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edition, by Khalid A. Mughal and Rolf W. Rasmussen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The Java Language Specification, By J. Gosling, B. Joy, G. Steele,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G.Bracha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and A. Buckley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docs.oracle.com</a:t>
            </a:r>
          </a:p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 Type and Type Casting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9"/>
            <a:ext cx="7754112" cy="3009931"/>
          </a:xfrm>
        </p:spPr>
        <p:txBody>
          <a:bodyPr>
            <a:normAutofit/>
          </a:bodyPr>
          <a:lstStyle/>
          <a:p>
            <a:pPr marL="342891" indent="-342891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Different Data Types in Java</a:t>
            </a:r>
          </a:p>
          <a:p>
            <a:pPr marL="342891" indent="-342891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Memory size, Value range and default value of data types</a:t>
            </a:r>
          </a:p>
          <a:p>
            <a:pPr marL="342891" indent="-342891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Wrapper Classes</a:t>
            </a:r>
          </a:p>
          <a:p>
            <a:pPr marL="342891" indent="-342891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Different type of type casting</a:t>
            </a:r>
          </a:p>
          <a:p>
            <a:pPr marL="342891" indent="-342891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Type casting of primitive data types</a:t>
            </a:r>
          </a:p>
          <a:p>
            <a:pPr marL="342891" indent="-342891">
              <a:buAutoNum type="arabicPeriod"/>
            </a:pPr>
            <a:endParaRPr lang="en-US">
              <a:solidFill>
                <a:schemeClr val="tx1"/>
              </a:solidFill>
            </a:endParaRPr>
          </a:p>
          <a:p>
            <a:pPr marL="342891" indent="-342891">
              <a:buAutoNum type="arabicPeriod"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 Types in Java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25760" y="2171706"/>
            <a:ext cx="120015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Data Types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7245" y="2421970"/>
            <a:ext cx="2171700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Primitive Data Types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4971" y="3406818"/>
            <a:ext cx="2300999" cy="369332"/>
          </a:xfrm>
          <a:prstGeom prst="rect">
            <a:avLst/>
          </a:prstGeom>
          <a:solidFill>
            <a:srgbClr val="F2D776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Built in Library Classes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15077" y="2521985"/>
            <a:ext cx="2729629" cy="369332"/>
          </a:xfrm>
          <a:prstGeom prst="rect">
            <a:avLst/>
          </a:prstGeom>
          <a:solidFill>
            <a:srgbClr val="F2D776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Non Primitive Data Types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00158" y="4010034"/>
            <a:ext cx="2143843" cy="369332"/>
          </a:xfrm>
          <a:prstGeom prst="rect">
            <a:avLst/>
          </a:prstGeom>
          <a:solidFill>
            <a:srgbClr val="F2D776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User Defined Classes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" y="3037954"/>
            <a:ext cx="1522191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Boolean Type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2698" y="3037954"/>
            <a:ext cx="2171700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err="1"/>
              <a:t>AlphaNumeric</a:t>
            </a:r>
            <a:r>
              <a:rPr lang="en-US"/>
              <a:t> Type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2199" y="3725347"/>
            <a:ext cx="1463897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Integral Type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65272" y="3725353"/>
            <a:ext cx="1978245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Floating Point Type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0491" y="4542463"/>
            <a:ext cx="1613775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Character Type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96998" y="4542458"/>
            <a:ext cx="1463897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Integer Type</a:t>
            </a:r>
          </a:p>
        </p:txBody>
      </p:sp>
      <p:cxnSp>
        <p:nvCxnSpPr>
          <p:cNvPr id="21" name="Straight Connector 20"/>
          <p:cNvCxnSpPr>
            <a:endCxn id="8" idx="1"/>
          </p:cNvCxnSpPr>
          <p:nvPr/>
        </p:nvCxnSpPr>
        <p:spPr>
          <a:xfrm flipV="1">
            <a:off x="2928945" y="2356373"/>
            <a:ext cx="796814" cy="65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3"/>
            <a:endCxn id="11" idx="0"/>
          </p:cNvCxnSpPr>
          <p:nvPr/>
        </p:nvCxnSpPr>
        <p:spPr>
          <a:xfrm>
            <a:off x="4925911" y="2356373"/>
            <a:ext cx="2653981" cy="1656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0"/>
            <a:endCxn id="11" idx="2"/>
          </p:cNvCxnSpPr>
          <p:nvPr/>
        </p:nvCxnSpPr>
        <p:spPr>
          <a:xfrm flipV="1">
            <a:off x="6565471" y="2891318"/>
            <a:ext cx="1014421" cy="515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2"/>
            <a:endCxn id="12" idx="0"/>
          </p:cNvCxnSpPr>
          <p:nvPr/>
        </p:nvCxnSpPr>
        <p:spPr>
          <a:xfrm>
            <a:off x="7579891" y="2891318"/>
            <a:ext cx="492188" cy="1118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0"/>
            <a:endCxn id="9" idx="2"/>
          </p:cNvCxnSpPr>
          <p:nvPr/>
        </p:nvCxnSpPr>
        <p:spPr>
          <a:xfrm flipV="1">
            <a:off x="761103" y="2791302"/>
            <a:ext cx="1081992" cy="246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2"/>
            <a:endCxn id="14" idx="0"/>
          </p:cNvCxnSpPr>
          <p:nvPr/>
        </p:nvCxnSpPr>
        <p:spPr>
          <a:xfrm>
            <a:off x="1843096" y="2791302"/>
            <a:ext cx="1325453" cy="246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0"/>
            <a:endCxn id="14" idx="2"/>
          </p:cNvCxnSpPr>
          <p:nvPr/>
        </p:nvCxnSpPr>
        <p:spPr>
          <a:xfrm flipV="1">
            <a:off x="2254148" y="3407287"/>
            <a:ext cx="914401" cy="3180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4" idx="2"/>
            <a:endCxn id="16" idx="0"/>
          </p:cNvCxnSpPr>
          <p:nvPr/>
        </p:nvCxnSpPr>
        <p:spPr>
          <a:xfrm>
            <a:off x="3168548" y="3407287"/>
            <a:ext cx="1085846" cy="3180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7" idx="0"/>
            <a:endCxn id="15" idx="2"/>
          </p:cNvCxnSpPr>
          <p:nvPr/>
        </p:nvCxnSpPr>
        <p:spPr>
          <a:xfrm flipV="1">
            <a:off x="1207379" y="4094679"/>
            <a:ext cx="1046769" cy="4477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5" idx="2"/>
            <a:endCxn id="18" idx="0"/>
          </p:cNvCxnSpPr>
          <p:nvPr/>
        </p:nvCxnSpPr>
        <p:spPr>
          <a:xfrm>
            <a:off x="2254148" y="4094680"/>
            <a:ext cx="674799" cy="4477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/>
              <a:t>Data Type Classification Tree</a:t>
            </a:r>
            <a:endParaRPr lang="x-none"/>
          </a:p>
        </p:txBody>
      </p:sp>
      <p:sp>
        <p:nvSpPr>
          <p:cNvPr id="54" name="TextBox 53"/>
          <p:cNvSpPr txBox="1"/>
          <p:nvPr/>
        </p:nvSpPr>
        <p:spPr>
          <a:xfrm>
            <a:off x="259285" y="3743883"/>
            <a:ext cx="99489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err="1"/>
              <a:t>boolean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00483" y="5223498"/>
            <a:ext cx="68536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char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9423" y="5427326"/>
            <a:ext cx="68536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byte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130488" y="5423533"/>
            <a:ext cx="68536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short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21553" y="5423527"/>
            <a:ext cx="68536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int</a:t>
            </a:r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912619" y="5431017"/>
            <a:ext cx="68536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long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74988" y="4406935"/>
            <a:ext cx="68536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float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881157" y="4406941"/>
            <a:ext cx="86811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double</a:t>
            </a:r>
          </a:p>
        </p:txBody>
      </p:sp>
      <p:cxnSp>
        <p:nvCxnSpPr>
          <p:cNvPr id="62" name="Straight Connector 61"/>
          <p:cNvCxnSpPr>
            <a:stCxn id="54" idx="0"/>
            <a:endCxn id="13" idx="2"/>
          </p:cNvCxnSpPr>
          <p:nvPr/>
        </p:nvCxnSpPr>
        <p:spPr>
          <a:xfrm flipV="1">
            <a:off x="756731" y="3407287"/>
            <a:ext cx="4372" cy="3365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5" idx="0"/>
            <a:endCxn id="17" idx="2"/>
          </p:cNvCxnSpPr>
          <p:nvPr/>
        </p:nvCxnSpPr>
        <p:spPr>
          <a:xfrm flipV="1">
            <a:off x="743168" y="4911796"/>
            <a:ext cx="464211" cy="3117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6" idx="0"/>
            <a:endCxn id="18" idx="2"/>
          </p:cNvCxnSpPr>
          <p:nvPr/>
        </p:nvCxnSpPr>
        <p:spPr>
          <a:xfrm flipV="1">
            <a:off x="1582108" y="4911790"/>
            <a:ext cx="1346839" cy="515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7" idx="0"/>
            <a:endCxn id="18" idx="2"/>
          </p:cNvCxnSpPr>
          <p:nvPr/>
        </p:nvCxnSpPr>
        <p:spPr>
          <a:xfrm flipV="1">
            <a:off x="2473172" y="4911791"/>
            <a:ext cx="455774" cy="511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8" idx="0"/>
            <a:endCxn id="18" idx="2"/>
          </p:cNvCxnSpPr>
          <p:nvPr/>
        </p:nvCxnSpPr>
        <p:spPr>
          <a:xfrm flipH="1" flipV="1">
            <a:off x="2928947" y="4911791"/>
            <a:ext cx="435291" cy="5117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9" idx="0"/>
            <a:endCxn id="18" idx="2"/>
          </p:cNvCxnSpPr>
          <p:nvPr/>
        </p:nvCxnSpPr>
        <p:spPr>
          <a:xfrm flipH="1" flipV="1">
            <a:off x="2928947" y="4911791"/>
            <a:ext cx="1326357" cy="519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0" idx="0"/>
            <a:endCxn id="16" idx="2"/>
          </p:cNvCxnSpPr>
          <p:nvPr/>
        </p:nvCxnSpPr>
        <p:spPr>
          <a:xfrm flipH="1" flipV="1">
            <a:off x="4254394" y="4094685"/>
            <a:ext cx="63278" cy="3122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1" idx="0"/>
            <a:endCxn id="16" idx="2"/>
          </p:cNvCxnSpPr>
          <p:nvPr/>
        </p:nvCxnSpPr>
        <p:spPr>
          <a:xfrm flipH="1" flipV="1">
            <a:off x="4254394" y="4094685"/>
            <a:ext cx="1060820" cy="312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 Types in Java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Data type summary</a:t>
            </a:r>
            <a:endParaRPr lang="x-none"/>
          </a:p>
        </p:txBody>
      </p:sp>
      <p:sp>
        <p:nvSpPr>
          <p:cNvPr id="6" name="TextBox 5"/>
          <p:cNvSpPr txBox="1"/>
          <p:nvPr/>
        </p:nvSpPr>
        <p:spPr>
          <a:xfrm>
            <a:off x="421348" y="2257431"/>
            <a:ext cx="3393423" cy="286232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Primitive Data Types</a:t>
            </a:r>
          </a:p>
          <a:p>
            <a:endParaRPr lang="en-US"/>
          </a:p>
          <a:p>
            <a:pPr marL="342891" indent="-342891">
              <a:buFont typeface="+mj-lt"/>
              <a:buAutoNum type="arabicPeriod"/>
            </a:pPr>
            <a:r>
              <a:rPr lang="en-US" err="1"/>
              <a:t>boolean</a:t>
            </a:r>
            <a:endParaRPr lang="en-US"/>
          </a:p>
          <a:p>
            <a:pPr marL="342891" indent="-342891">
              <a:buFont typeface="+mj-lt"/>
              <a:buAutoNum type="arabicPeriod"/>
            </a:pPr>
            <a:r>
              <a:rPr lang="en-US"/>
              <a:t>byte</a:t>
            </a:r>
          </a:p>
          <a:p>
            <a:pPr marL="342891" indent="-342891">
              <a:buFont typeface="+mj-lt"/>
              <a:buAutoNum type="arabicPeriod"/>
            </a:pPr>
            <a:r>
              <a:rPr lang="en-US"/>
              <a:t>short</a:t>
            </a:r>
          </a:p>
          <a:p>
            <a:pPr marL="342891" indent="-342891">
              <a:buFont typeface="+mj-lt"/>
              <a:buAutoNum type="arabicPeriod"/>
            </a:pPr>
            <a:r>
              <a:rPr lang="en-US" err="1"/>
              <a:t>int</a:t>
            </a:r>
            <a:endParaRPr lang="en-US"/>
          </a:p>
          <a:p>
            <a:pPr marL="342891" indent="-342891">
              <a:buFont typeface="+mj-lt"/>
              <a:buAutoNum type="arabicPeriod"/>
            </a:pPr>
            <a:r>
              <a:rPr lang="en-US"/>
              <a:t>long</a:t>
            </a:r>
          </a:p>
          <a:p>
            <a:pPr marL="342891" indent="-342891">
              <a:buFont typeface="+mj-lt"/>
              <a:buAutoNum type="arabicPeriod"/>
            </a:pPr>
            <a:r>
              <a:rPr lang="en-US"/>
              <a:t>char</a:t>
            </a:r>
          </a:p>
          <a:p>
            <a:pPr marL="342891" indent="-342891">
              <a:buFont typeface="+mj-lt"/>
              <a:buAutoNum type="arabicPeriod"/>
            </a:pPr>
            <a:r>
              <a:rPr lang="en-US"/>
              <a:t>float</a:t>
            </a:r>
          </a:p>
          <a:p>
            <a:pPr marL="342891" indent="-342891">
              <a:buFont typeface="+mj-lt"/>
              <a:buAutoNum type="arabicPeriod"/>
            </a:pPr>
            <a:r>
              <a:rPr lang="en-US"/>
              <a:t>double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00532" y="2257431"/>
            <a:ext cx="4367223" cy="2585323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Non-Primitive Data Types</a:t>
            </a:r>
          </a:p>
          <a:p>
            <a:endParaRPr lang="en-US"/>
          </a:p>
          <a:p>
            <a:pPr algn="just"/>
            <a:r>
              <a:rPr lang="en-US"/>
              <a:t>Any built in library classes in java and any classes that we will be creating are non primitive Data types. Some Examples:</a:t>
            </a:r>
          </a:p>
          <a:p>
            <a:pPr algn="just"/>
            <a:endParaRPr lang="en-US"/>
          </a:p>
          <a:p>
            <a:pPr marL="342900" indent="-342900" algn="just">
              <a:buAutoNum type="arabicPeriod"/>
            </a:pPr>
            <a:r>
              <a:rPr lang="en-US"/>
              <a:t>String</a:t>
            </a:r>
          </a:p>
          <a:p>
            <a:pPr marL="342900" indent="-342900" algn="just">
              <a:buAutoNum type="arabicPeriod"/>
            </a:pPr>
            <a:r>
              <a:rPr lang="en-US"/>
              <a:t>System</a:t>
            </a:r>
          </a:p>
          <a:p>
            <a:pPr marL="342900" indent="-342900" algn="just">
              <a:buAutoNum type="arabicPeriod"/>
            </a:pPr>
            <a:r>
              <a:rPr lang="en-US"/>
              <a:t>Scanner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 Types in Java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Memory Size for data types</a:t>
            </a:r>
            <a:endParaRPr lang="x-none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339333"/>
              </p:ext>
            </p:extLst>
          </p:nvPr>
        </p:nvGraphicFramePr>
        <p:xfrm>
          <a:off x="421347" y="2239963"/>
          <a:ext cx="2893360" cy="342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3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Type</a:t>
                      </a: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Memory</a:t>
                      </a:r>
                      <a:r>
                        <a:rPr lang="en-US" sz="1900" baseline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Size</a:t>
                      </a:r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boolean</a:t>
                      </a:r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 Byte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 Byte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 Bytes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 Bytes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 Bytes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 Bytes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 Bytes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double</a:t>
                      </a: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 Bytes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57696" y="3875960"/>
            <a:ext cx="3457575" cy="923330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1 Byte = 8 bits,</a:t>
            </a:r>
          </a:p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So, 4 Bytes = 32 bits </a:t>
            </a:r>
          </a:p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and, 2 Bytes = 16 bits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6147" y="2239972"/>
            <a:ext cx="541495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It means that if we declare a variable of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type, it will occupy 4 Bytes of memory.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86146" y="3033343"/>
            <a:ext cx="541495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Similarly, When we declare a variable char c, it will occupy 2 Bytes of memory</a:t>
            </a:r>
          </a:p>
        </p:txBody>
      </p:sp>
    </p:spTree>
    <p:extLst>
      <p:ext uri="{BB962C8B-B14F-4D97-AF65-F5344CB8AC3E}">
        <p14:creationId xmlns:p14="http://schemas.microsoft.com/office/powerpoint/2010/main" val="96792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 Types in Java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Value Range and Default Value </a:t>
            </a:r>
            <a:endParaRPr 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047306"/>
              </p:ext>
            </p:extLst>
          </p:nvPr>
        </p:nvGraphicFramePr>
        <p:xfrm>
          <a:off x="295045" y="2111947"/>
          <a:ext cx="6591530" cy="3998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4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1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7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486">
                <a:tc>
                  <a:txBody>
                    <a:bodyPr/>
                    <a:lstStyle/>
                    <a:p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Type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Minimum Value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Maximum Value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Default Value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486">
                <a:tc>
                  <a:txBody>
                    <a:bodyPr/>
                    <a:lstStyle/>
                    <a:p>
                      <a:pPr algn="l"/>
                      <a:r>
                        <a:rPr lang="en-US" sz="175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boolean</a:t>
                      </a:r>
                      <a:endParaRPr lang="en-US" sz="175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false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486">
                <a:tc>
                  <a:txBody>
                    <a:bodyPr/>
                    <a:lstStyle/>
                    <a:p>
                      <a:pPr algn="l"/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-2</a:t>
                      </a:r>
                      <a:r>
                        <a:rPr lang="en-US" sz="1750" baseline="30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 </a:t>
                      </a:r>
                      <a:endParaRPr lang="en-US" sz="175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r>
                        <a:rPr lang="en-US" sz="1750" baseline="30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  <a:r>
                        <a:rPr lang="en-US" sz="1750" baseline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-1</a:t>
                      </a:r>
                      <a:endParaRPr lang="en-US" sz="175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486">
                <a:tc>
                  <a:txBody>
                    <a:bodyPr/>
                    <a:lstStyle/>
                    <a:p>
                      <a:pPr algn="l"/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-2</a:t>
                      </a:r>
                      <a:r>
                        <a:rPr lang="en-US" sz="1750" baseline="30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15</a:t>
                      </a:r>
                      <a:endParaRPr lang="en-US" sz="175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r>
                        <a:rPr lang="en-US" sz="1750" baseline="30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15</a:t>
                      </a:r>
                      <a:r>
                        <a:rPr lang="en-US" sz="1750" baseline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-1</a:t>
                      </a:r>
                      <a:endParaRPr lang="en-US" sz="175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486">
                <a:tc>
                  <a:txBody>
                    <a:bodyPr/>
                    <a:lstStyle/>
                    <a:p>
                      <a:pPr algn="l"/>
                      <a:r>
                        <a:rPr lang="en-US" sz="175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75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-2</a:t>
                      </a:r>
                      <a:r>
                        <a:rPr lang="en-US" sz="1750" baseline="30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31</a:t>
                      </a:r>
                      <a:endParaRPr lang="en-US" sz="175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r>
                        <a:rPr lang="en-US" sz="1750" baseline="30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31</a:t>
                      </a:r>
                      <a:r>
                        <a:rPr lang="en-US" sz="1750" baseline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-1</a:t>
                      </a:r>
                      <a:endParaRPr lang="en-US" sz="175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486">
                <a:tc>
                  <a:txBody>
                    <a:bodyPr/>
                    <a:lstStyle/>
                    <a:p>
                      <a:pPr algn="l"/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-2</a:t>
                      </a:r>
                      <a:r>
                        <a:rPr lang="en-US" sz="1750" baseline="30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63</a:t>
                      </a:r>
                      <a:endParaRPr lang="en-US" sz="175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r>
                        <a:rPr lang="en-US" sz="1750" baseline="30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63</a:t>
                      </a:r>
                      <a:r>
                        <a:rPr lang="en-US" sz="1750" baseline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-1</a:t>
                      </a:r>
                      <a:endParaRPr lang="en-US" sz="175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0L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486">
                <a:tc>
                  <a:txBody>
                    <a:bodyPr/>
                    <a:lstStyle/>
                    <a:p>
                      <a:pPr algn="l"/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‘\u0000’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‘\</a:t>
                      </a:r>
                      <a:r>
                        <a:rPr lang="en-US" sz="175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uFFFF</a:t>
                      </a:r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’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‘\u0000’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486">
                <a:tc rowSpan="2">
                  <a:txBody>
                    <a:bodyPr/>
                    <a:lstStyle/>
                    <a:p>
                      <a:pPr algn="l"/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-3.4 x 10</a:t>
                      </a:r>
                      <a:r>
                        <a:rPr lang="en-US" sz="1750" baseline="30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38</a:t>
                      </a:r>
                      <a:endParaRPr lang="en-US" sz="175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-1.4 x 10</a:t>
                      </a:r>
                      <a:r>
                        <a:rPr lang="en-US" sz="1750" baseline="30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-45</a:t>
                      </a:r>
                      <a:endParaRPr lang="en-US" sz="175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0.0F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1.4 x 10</a:t>
                      </a:r>
                      <a:r>
                        <a:rPr lang="en-US" sz="1750" baseline="30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-45</a:t>
                      </a:r>
                      <a:endParaRPr lang="en-US" sz="175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3.4 x 10</a:t>
                      </a:r>
                      <a:r>
                        <a:rPr lang="en-US" sz="1750" baseline="30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38</a:t>
                      </a:r>
                      <a:endParaRPr lang="en-US" sz="175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486">
                <a:tc rowSpan="2">
                  <a:txBody>
                    <a:bodyPr/>
                    <a:lstStyle/>
                    <a:p>
                      <a:pPr algn="l"/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double</a:t>
                      </a: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-1.79 x 10</a:t>
                      </a:r>
                      <a:r>
                        <a:rPr lang="en-US" sz="1750" baseline="30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308</a:t>
                      </a:r>
                      <a:endParaRPr lang="en-US" sz="175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-4.9 x 10</a:t>
                      </a:r>
                      <a:r>
                        <a:rPr lang="en-US" sz="1750" baseline="30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-324</a:t>
                      </a:r>
                      <a:endParaRPr lang="en-US" sz="175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4.9 x 10</a:t>
                      </a:r>
                      <a:r>
                        <a:rPr lang="en-US" sz="1750" baseline="30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-324</a:t>
                      </a:r>
                      <a:endParaRPr lang="en-US" sz="175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1.79 x 10</a:t>
                      </a:r>
                      <a:r>
                        <a:rPr lang="en-US" sz="1750" baseline="30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308</a:t>
                      </a:r>
                      <a:endParaRPr lang="en-US" sz="175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58013" y="2111953"/>
            <a:ext cx="1928812" cy="923330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0" err="1">
                <a:latin typeface="Cambria" panose="02040503050406030204" pitchFamily="18" charset="0"/>
                <a:ea typeface="Cambria" panose="02040503050406030204" pitchFamily="18" charset="0"/>
              </a:rPr>
              <a:t>boolean</a:t>
            </a:r>
            <a:r>
              <a:rPr lang="en-US" sz="1750">
                <a:latin typeface="Cambria" panose="02040503050406030204" pitchFamily="18" charset="0"/>
                <a:ea typeface="Cambria" panose="02040503050406030204" pitchFamily="18" charset="0"/>
              </a:rPr>
              <a:t> has only 2 values:</a:t>
            </a:r>
          </a:p>
          <a:p>
            <a:pPr algn="just"/>
            <a:r>
              <a:rPr lang="en-US" sz="1750">
                <a:latin typeface="Cambria" panose="02040503050406030204" pitchFamily="18" charset="0"/>
                <a:ea typeface="Cambria" panose="02040503050406030204" pitchFamily="18" charset="0"/>
              </a:rPr>
              <a:t>true and false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58013" y="3161034"/>
            <a:ext cx="1928812" cy="1438855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0">
                <a:latin typeface="Cambria" panose="02040503050406030204" pitchFamily="18" charset="0"/>
                <a:ea typeface="Cambria" panose="02040503050406030204" pitchFamily="18" charset="0"/>
              </a:rPr>
              <a:t>Question is, </a:t>
            </a:r>
          </a:p>
          <a:p>
            <a:pPr algn="just"/>
            <a:r>
              <a:rPr lang="en-US" sz="1750">
                <a:latin typeface="Cambria" panose="02040503050406030204" pitchFamily="18" charset="0"/>
                <a:ea typeface="Cambria" panose="02040503050406030204" pitchFamily="18" charset="0"/>
              </a:rPr>
              <a:t>How to calculate Value ranges for the other data types?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58014" y="4779159"/>
            <a:ext cx="1928811" cy="1331134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0" b="1">
                <a:latin typeface="Cambria" panose="02040503050406030204" pitchFamily="18" charset="0"/>
                <a:ea typeface="Cambria" panose="02040503050406030204" pitchFamily="18" charset="0"/>
              </a:rPr>
              <a:t>Formula:</a:t>
            </a:r>
          </a:p>
          <a:p>
            <a:pPr algn="just"/>
            <a:endParaRPr lang="en-US" sz="155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550">
                <a:latin typeface="Cambria" panose="02040503050406030204" pitchFamily="18" charset="0"/>
                <a:ea typeface="Cambria" panose="02040503050406030204" pitchFamily="18" charset="0"/>
              </a:rPr>
              <a:t>If number of bits = n</a:t>
            </a:r>
          </a:p>
          <a:p>
            <a:pPr algn="just"/>
            <a:r>
              <a:rPr lang="en-US" sz="1600">
                <a:latin typeface="Cambria" panose="02040503050406030204" pitchFamily="18" charset="0"/>
                <a:ea typeface="Cambria" panose="02040503050406030204" pitchFamily="18" charset="0"/>
              </a:rPr>
              <a:t>Min Value = -2</a:t>
            </a:r>
            <a:r>
              <a:rPr lang="en-US" sz="1600" baseline="30000">
                <a:latin typeface="Cambria" panose="02040503050406030204" pitchFamily="18" charset="0"/>
                <a:ea typeface="Cambria" panose="02040503050406030204" pitchFamily="18" charset="0"/>
              </a:rPr>
              <a:t>n-1</a:t>
            </a:r>
          </a:p>
          <a:p>
            <a:pPr algn="just"/>
            <a:r>
              <a:rPr lang="en-US" sz="1600">
                <a:latin typeface="Cambria" panose="02040503050406030204" pitchFamily="18" charset="0"/>
                <a:ea typeface="Cambria" panose="02040503050406030204" pitchFamily="18" charset="0"/>
              </a:rPr>
              <a:t>Max Value = 2</a:t>
            </a:r>
            <a:r>
              <a:rPr lang="en-US" sz="1600" baseline="3000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sz="1600">
                <a:latin typeface="Cambria" panose="02040503050406030204" pitchFamily="18" charset="0"/>
                <a:ea typeface="Cambria" panose="02040503050406030204" pitchFamily="18" charset="0"/>
              </a:rPr>
              <a:t> – 1</a:t>
            </a:r>
          </a:p>
        </p:txBody>
      </p:sp>
    </p:spTree>
    <p:extLst>
      <p:ext uri="{BB962C8B-B14F-4D97-AF65-F5344CB8AC3E}">
        <p14:creationId xmlns:p14="http://schemas.microsoft.com/office/powerpoint/2010/main" val="125856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 Types in Java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Calculating Value Ranges</a:t>
            </a:r>
            <a:endParaRPr 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09291"/>
              </p:ext>
            </p:extLst>
          </p:nvPr>
        </p:nvGraphicFramePr>
        <p:xfrm>
          <a:off x="357650" y="2113839"/>
          <a:ext cx="479359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5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Type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Minimum Value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Maximum Value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43528" y="2108375"/>
            <a:ext cx="3571875" cy="36933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Size of byte is 1Byte [8 bits]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480" y="3268763"/>
            <a:ext cx="4793597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Lets, declare two byte type variable and draw the memory representation for them</a:t>
            </a:r>
          </a:p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byte b1, b2;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27320"/>
              </p:ext>
            </p:extLst>
          </p:nvPr>
        </p:nvGraphicFramePr>
        <p:xfrm>
          <a:off x="366477" y="4768851"/>
          <a:ext cx="54864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/>
                        <a:t>b1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370130"/>
              </p:ext>
            </p:extLst>
          </p:nvPr>
        </p:nvGraphicFramePr>
        <p:xfrm>
          <a:off x="366477" y="5327015"/>
          <a:ext cx="54864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/>
                        <a:t>b2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43526" y="2630115"/>
            <a:ext cx="3571875" cy="2031325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Known as Sign Bit. Represents whether the number is Positive or negative. </a:t>
            </a:r>
          </a:p>
          <a:p>
            <a:pPr algn="just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If the value of sign bit is 1, it is a negative number</a:t>
            </a:r>
          </a:p>
          <a:p>
            <a:pPr algn="just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If the value of sign bit is 0, it is a positive number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961248"/>
              </p:ext>
            </p:extLst>
          </p:nvPr>
        </p:nvGraphicFramePr>
        <p:xfrm>
          <a:off x="366477" y="4775484"/>
          <a:ext cx="54864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/>
                        <a:t>b1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717701"/>
              </p:ext>
            </p:extLst>
          </p:nvPr>
        </p:nvGraphicFramePr>
        <p:xfrm>
          <a:off x="366477" y="5332740"/>
          <a:ext cx="54864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/>
                        <a:t>b2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595404"/>
              </p:ext>
            </p:extLst>
          </p:nvPr>
        </p:nvGraphicFramePr>
        <p:xfrm>
          <a:off x="378477" y="4770513"/>
          <a:ext cx="54864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/>
                        <a:t>b1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268567"/>
              </p:ext>
            </p:extLst>
          </p:nvPr>
        </p:nvGraphicFramePr>
        <p:xfrm>
          <a:off x="361709" y="5330839"/>
          <a:ext cx="54864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/>
                        <a:t>b2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067421" y="4789579"/>
            <a:ext cx="28336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Rest of the bits are 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67421" y="5353777"/>
            <a:ext cx="28336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Rest of the bits are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67421" y="4787199"/>
            <a:ext cx="28336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Equivalent decimal is -128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72189" y="5351397"/>
            <a:ext cx="28336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Equivalent decimal is 127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080407"/>
              </p:ext>
            </p:extLst>
          </p:nvPr>
        </p:nvGraphicFramePr>
        <p:xfrm>
          <a:off x="365786" y="2116469"/>
          <a:ext cx="479359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5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Type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Minimum Value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Maximum Value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-128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127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707495"/>
              </p:ext>
            </p:extLst>
          </p:nvPr>
        </p:nvGraphicFramePr>
        <p:xfrm>
          <a:off x="361718" y="2121448"/>
          <a:ext cx="479359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5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Type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Minimum Value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Maximum Value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-2</a:t>
                      </a:r>
                      <a:r>
                        <a:rPr lang="en-US" sz="1800" baseline="30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 </a:t>
                      </a:r>
                      <a:endParaRPr lang="en-US" sz="18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r>
                        <a:rPr lang="en-US" sz="1800" baseline="30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  <a:r>
                        <a:rPr lang="en-US" sz="1800" baseline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-1</a:t>
                      </a:r>
                      <a:endParaRPr lang="en-US" sz="18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927422" y="5814433"/>
            <a:ext cx="685169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The same approach can be followed for short,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and long</a:t>
            </a:r>
          </a:p>
        </p:txBody>
      </p:sp>
    </p:spTree>
    <p:extLst>
      <p:ext uri="{BB962C8B-B14F-4D97-AF65-F5344CB8AC3E}">
        <p14:creationId xmlns:p14="http://schemas.microsoft.com/office/powerpoint/2010/main" val="28345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 Types in Java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Calculating Value Ranges</a:t>
            </a:r>
            <a:endParaRPr 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666800"/>
              </p:ext>
            </p:extLst>
          </p:nvPr>
        </p:nvGraphicFramePr>
        <p:xfrm>
          <a:off x="361715" y="2134048"/>
          <a:ext cx="479359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5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Type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Minimum Value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Maximum Value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6480" y="3240186"/>
            <a:ext cx="4793597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Lets, declare two char type variable and draw the memory representation for them</a:t>
            </a:r>
          </a:p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char c1, c2;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43528" y="2108375"/>
            <a:ext cx="3571875" cy="36933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Size of char is 2 Bytes [16 bits]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127666"/>
              </p:ext>
            </p:extLst>
          </p:nvPr>
        </p:nvGraphicFramePr>
        <p:xfrm>
          <a:off x="361715" y="4742002"/>
          <a:ext cx="4793615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c1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c2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43526" y="2630115"/>
            <a:ext cx="3571875" cy="646331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Values of char data type are unsigned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26090" y="4743510"/>
            <a:ext cx="319881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All the bits are 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26090" y="5223456"/>
            <a:ext cx="319881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All the bits are 1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240338"/>
              </p:ext>
            </p:extLst>
          </p:nvPr>
        </p:nvGraphicFramePr>
        <p:xfrm>
          <a:off x="366483" y="4743482"/>
          <a:ext cx="4793615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327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c1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c2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526090" y="4745116"/>
            <a:ext cx="319881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Equivalent Hexadecimal 0000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26090" y="5225060"/>
            <a:ext cx="319881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Equivalent Hexadecimal FFFF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910067"/>
              </p:ext>
            </p:extLst>
          </p:nvPr>
        </p:nvGraphicFramePr>
        <p:xfrm>
          <a:off x="366486" y="2121075"/>
          <a:ext cx="479359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5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Type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Minimum Value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Maximum Value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‘\u0000’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‘\</a:t>
                      </a:r>
                      <a:r>
                        <a:rPr lang="en-US" sz="180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uFFFF</a:t>
                      </a:r>
                      <a:r>
                        <a:rPr lang="en-US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’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58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 Types in Java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Wrapper Class</a:t>
            </a:r>
            <a:endParaRPr lang="x-none"/>
          </a:p>
        </p:txBody>
      </p:sp>
      <p:sp>
        <p:nvSpPr>
          <p:cNvPr id="7" name="TextBox 6"/>
          <p:cNvSpPr txBox="1"/>
          <p:nvPr/>
        </p:nvSpPr>
        <p:spPr>
          <a:xfrm>
            <a:off x="421342" y="2125762"/>
            <a:ext cx="8308323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A wrapper class is a java library class whose object wraps or contains a primitive data type. 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148278"/>
              </p:ext>
            </p:extLst>
          </p:nvPr>
        </p:nvGraphicFramePr>
        <p:xfrm>
          <a:off x="421347" y="2809975"/>
          <a:ext cx="2921928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Type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Wrapper Class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75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boolean</a:t>
                      </a:r>
                      <a:endParaRPr lang="en-US" sz="175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Boolean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75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75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Integer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Character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double</a:t>
                      </a: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Double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382494" y="2800667"/>
            <a:ext cx="5347171" cy="923330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Wrapper classes contains methods that are required for performing some operations regarding their respective primitive data type.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82494" y="3838301"/>
            <a:ext cx="5347171" cy="1477328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For Example: Lets say we want to convert a String value to an integer value or double value. The Integer class has a method to convert the String into an integer and the Double class has a method that converts a String value to a double value.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82494" y="5401891"/>
            <a:ext cx="5347171" cy="646331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parseInt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(String)</a:t>
            </a:r>
          </a:p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double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parseDouble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(String)</a:t>
            </a:r>
          </a:p>
        </p:txBody>
      </p:sp>
    </p:spTree>
    <p:extLst>
      <p:ext uri="{BB962C8B-B14F-4D97-AF65-F5344CB8AC3E}">
        <p14:creationId xmlns:p14="http://schemas.microsoft.com/office/powerpoint/2010/main" val="30572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2" ma:contentTypeDescription="Create a new document." ma:contentTypeScope="" ma:versionID="972efad13fc26e585539d0407513cae9">
  <xsd:schema xmlns:xsd="http://www.w3.org/2001/XMLSchema" xmlns:xs="http://www.w3.org/2001/XMLSchema" xmlns:p="http://schemas.microsoft.com/office/2006/metadata/properties" xmlns:ns2="364996f5-ba29-4a91-a323-6c6875f41cf0" targetNamespace="http://schemas.microsoft.com/office/2006/metadata/properties" ma:root="true" ma:fieldsID="f31eea21fb0f50b1caec02190709a7ae" ns2:_="">
    <xsd:import namespace="364996f5-ba29-4a91-a323-6c6875f41c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996f5-ba29-4a91-a323-6c6875f41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74C820-93EB-40B0-9C8E-6BEFB049D14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12FC09F-A3F6-451A-B336-5AEEB41A773E}">
  <ds:schemaRefs>
    <ds:schemaRef ds:uri="364996f5-ba29-4a91-a323-6c6875f41cf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15371E1-FD17-475A-B6CA-4ECB05DB5F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Application>Microsoft Office PowerPoint</Application>
  <PresentationFormat>On-screen Show (4:3)</PresentationFormat>
  <Slides>18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Spectrum</vt:lpstr>
      <vt:lpstr>Data Type and Type Casting</vt:lpstr>
      <vt:lpstr>Data Type and Type Casting</vt:lpstr>
      <vt:lpstr>Data Types in Java</vt:lpstr>
      <vt:lpstr>Data Types in Java</vt:lpstr>
      <vt:lpstr>Data Types in Java</vt:lpstr>
      <vt:lpstr>Data Types in Java</vt:lpstr>
      <vt:lpstr>Data Types in Java</vt:lpstr>
      <vt:lpstr>Data Types in Java</vt:lpstr>
      <vt:lpstr>Data Types in Java</vt:lpstr>
      <vt:lpstr>Type Casting</vt:lpstr>
      <vt:lpstr>Type Casting</vt:lpstr>
      <vt:lpstr>Type Casting</vt:lpstr>
      <vt:lpstr>Type Casting</vt:lpstr>
      <vt:lpstr>Type Casting</vt:lpstr>
      <vt:lpstr>Type Casting</vt:lpstr>
      <vt:lpstr>Type Casting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Learning Materials - OOP1</dc:title>
  <dc:creator>Mohaimen-Bin-Noor</dc:creator>
  <cp:revision>1</cp:revision>
  <dcterms:created xsi:type="dcterms:W3CDTF">2018-12-10T17:20:29Z</dcterms:created>
  <dcterms:modified xsi:type="dcterms:W3CDTF">2020-07-11T17:28:45Z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