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6" r:id="rId7"/>
    <p:sldId id="283" r:id="rId8"/>
    <p:sldId id="268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5" r:id="rId26"/>
    <p:sldId id="26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5" autoAdjust="0"/>
    <p:restoredTop sz="94724"/>
  </p:normalViewPr>
  <p:slideViewPr>
    <p:cSldViewPr snapToGrid="0" snapToObjects="1">
      <p:cViewPr varScale="1">
        <p:scale>
          <a:sx n="80" d="100"/>
          <a:sy n="80" d="100"/>
        </p:scale>
        <p:origin x="6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914486"/>
            <a:ext cx="7808976" cy="988501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And Object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73542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Sifat Rahman Ahona, ahona@aiub.edu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Returning values from methods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3D4A3E0A-6AF0-4CBA-BB88-A30581FDA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224576"/>
            <a:ext cx="8623300" cy="265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 method which has a non-void return type MUST return a value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 return value's type must match the type defined in the method's signature.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 void method can use a return statement (with no return value) to exit the method.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 return value can be used the same as any other expression.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FEF900-CAF0-4DCC-A185-7788C41D1AC3}"/>
              </a:ext>
            </a:extLst>
          </p:cNvPr>
          <p:cNvSpPr/>
          <p:nvPr/>
        </p:nvSpPr>
        <p:spPr>
          <a:xfrm>
            <a:off x="1321298" y="3531261"/>
            <a:ext cx="7020844" cy="2900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public class Car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private int </a:t>
            </a:r>
            <a:r>
              <a:rPr lang="en-GB" altLang="en-US" sz="1600" dirty="0" err="1">
                <a:latin typeface="Courier" charset="0"/>
              </a:rPr>
              <a:t>currentGear</a:t>
            </a:r>
            <a:r>
              <a:rPr lang="en-GB" altLang="en-US" sz="16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private int </a:t>
            </a:r>
            <a:r>
              <a:rPr lang="en-GB" altLang="en-US" sz="1600" dirty="0" err="1">
                <a:latin typeface="Courier" charset="0"/>
              </a:rPr>
              <a:t>currentRpms</a:t>
            </a:r>
            <a:r>
              <a:rPr lang="en-GB" altLang="en-US" sz="16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public int </a:t>
            </a:r>
            <a:r>
              <a:rPr lang="en-GB" altLang="en-US" sz="1600" dirty="0" err="1">
                <a:latin typeface="Courier" charset="0"/>
              </a:rPr>
              <a:t>calculateSpeed</a:t>
            </a:r>
            <a:r>
              <a:rPr lang="en-GB" altLang="en-US" sz="1600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	return </a:t>
            </a:r>
            <a:r>
              <a:rPr lang="en-GB" altLang="en-US" sz="1600" dirty="0" err="1">
                <a:latin typeface="Courier" charset="0"/>
              </a:rPr>
              <a:t>currentRpms</a:t>
            </a:r>
            <a:r>
              <a:rPr lang="en-GB" altLang="en-US" sz="1600" dirty="0">
                <a:latin typeface="Courier" charset="0"/>
              </a:rPr>
              <a:t> * </a:t>
            </a:r>
            <a:r>
              <a:rPr lang="en-GB" altLang="en-US" sz="1600" dirty="0" err="1">
                <a:latin typeface="Courier" charset="0"/>
              </a:rPr>
              <a:t>currentGear</a:t>
            </a:r>
            <a:r>
              <a:rPr lang="en-GB" altLang="en-US" sz="16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}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16F60-1E7F-4077-8804-630ACD6EF8F9}"/>
              </a:ext>
            </a:extLst>
          </p:cNvPr>
          <p:cNvSpPr/>
          <p:nvPr/>
        </p:nvSpPr>
        <p:spPr>
          <a:xfrm>
            <a:off x="1097280" y="3429000"/>
            <a:ext cx="7469945" cy="318281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Classes as types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1512964-A81C-47B1-BF9D-3A1BCBFD7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453175"/>
            <a:ext cx="8623300" cy="208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When a class is defined, the compiler view the class as a new type.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9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When a variable is declared, its type can be a primitive type or "Class" type.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Any variable whose type is a class is an object reference.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The variable is a reference to an instance of the specified class.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The variables holds the address (in memory) of the object.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409112C-12B3-4731-AA84-4B8EDC359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6" y="4089470"/>
            <a:ext cx="8112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int x;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935839FB-6D3F-4367-BE3D-91B4EDAEA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257" y="4878704"/>
            <a:ext cx="1555750" cy="896938"/>
          </a:xfrm>
          <a:prstGeom prst="roundRect">
            <a:avLst>
              <a:gd name="adj" fmla="val 17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45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/>
              <a:t>0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FDDB119F-3A28-4BA8-810A-12A24F2E4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702" y="4089469"/>
            <a:ext cx="26924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Employee </a:t>
            </a:r>
            <a:r>
              <a:rPr lang="en-GB" altLang="en-US" sz="1600" dirty="0" err="1">
                <a:latin typeface="Courier" charset="0"/>
              </a:rPr>
              <a:t>anEmployee</a:t>
            </a:r>
            <a:r>
              <a:rPr lang="en-GB" altLang="en-US" sz="1600" dirty="0">
                <a:latin typeface="Courier" charset="0"/>
              </a:rPr>
              <a:t>;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EEAC3E5-EB04-4B27-A415-D4BDAD099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4878704"/>
            <a:ext cx="1555750" cy="896938"/>
          </a:xfrm>
          <a:prstGeom prst="roundRect">
            <a:avLst>
              <a:gd name="adj" fmla="val 17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45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/>
              <a:t>null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F807ED83-8A9A-4149-B5CD-9F4CD9547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3166" y="5327173"/>
            <a:ext cx="12930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B741758F-AA8F-4383-B33C-039118828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7773" y="5082698"/>
            <a:ext cx="2286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Note: null means “refers to no object”</a:t>
            </a:r>
          </a:p>
        </p:txBody>
      </p:sp>
    </p:spTree>
    <p:extLst>
      <p:ext uri="{BB962C8B-B14F-4D97-AF65-F5344CB8AC3E}">
        <p14:creationId xmlns:p14="http://schemas.microsoft.com/office/powerpoint/2010/main" val="1622271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null References</a:t>
            </a:r>
          </a:p>
        </p:txBody>
      </p:sp>
      <p:sp>
        <p:nvSpPr>
          <p:cNvPr id="3" name="AutoShape 1">
            <a:extLst>
              <a:ext uri="{FF2B5EF4-FFF2-40B4-BE49-F238E27FC236}">
                <a16:creationId xmlns:a16="http://schemas.microsoft.com/office/drawing/2014/main" id="{2C7FEBE8-9C02-4E51-9BCB-70C40F814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8" y="3409852"/>
            <a:ext cx="7804150" cy="2911475"/>
          </a:xfrm>
          <a:prstGeom prst="roundRect">
            <a:avLst>
              <a:gd name="adj" fmla="val 5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0AF634C-4D1F-420B-9703-3BC7DD479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1233488"/>
            <a:ext cx="8623300" cy="183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null means “refers to no object"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Object references can be compared to null to see if an object is present or not.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9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null is the default value of an object reference before it is initialized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690426AD-879E-43FE-92E4-BDEB95FED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113" y="4062413"/>
            <a:ext cx="4406900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charset="0"/>
              </a:rPr>
              <a:t>Employee anEmployee;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charset="0"/>
              </a:rPr>
              <a:t>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charset="0"/>
              </a:rPr>
              <a:t>	if (anEmployee == null)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663964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Initializing Object References - new</a:t>
            </a:r>
          </a:p>
        </p:txBody>
      </p:sp>
      <p:sp>
        <p:nvSpPr>
          <p:cNvPr id="3" name="AutoShape 1">
            <a:extLst>
              <a:ext uri="{FF2B5EF4-FFF2-40B4-BE49-F238E27FC236}">
                <a16:creationId xmlns:a16="http://schemas.microsoft.com/office/drawing/2014/main" id="{7922577D-CE40-4BE6-A6E7-809ACF515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3744522"/>
            <a:ext cx="7804150" cy="2057400"/>
          </a:xfrm>
          <a:prstGeom prst="roundRect">
            <a:avLst>
              <a:gd name="adj" fmla="val 5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50E2D06-7594-41D5-A991-8305C2675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1351099"/>
            <a:ext cx="8623300" cy="213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To initialize an object reference, you must assign it the address of an object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The new operator creates a new instance and returns the address of the newly created object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new allocates memory for the object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new also invokes a method on the object called a constructor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new returns the address of the memory allocated for the object.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17E00915-A181-4ADB-BC22-F2093C678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3682" y="3965575"/>
            <a:ext cx="44069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Employee </a:t>
            </a:r>
            <a:r>
              <a:rPr lang="en-GB" altLang="en-US" sz="1600" dirty="0" err="1">
                <a:latin typeface="Courier" charset="0"/>
              </a:rPr>
              <a:t>anEmployee</a:t>
            </a:r>
            <a:r>
              <a:rPr lang="en-GB" altLang="en-US" sz="16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</a:t>
            </a:r>
            <a:r>
              <a:rPr lang="en-GB" altLang="en-US" sz="1600" dirty="0" err="1">
                <a:latin typeface="Courier" charset="0"/>
              </a:rPr>
              <a:t>anEmployee</a:t>
            </a:r>
            <a:r>
              <a:rPr lang="en-GB" altLang="en-US" sz="1600" dirty="0">
                <a:latin typeface="Courier" charset="0"/>
              </a:rPr>
              <a:t> = new Employee();</a:t>
            </a:r>
          </a:p>
        </p:txBody>
      </p:sp>
    </p:spTree>
    <p:extLst>
      <p:ext uri="{BB962C8B-B14F-4D97-AF65-F5344CB8AC3E}">
        <p14:creationId xmlns:p14="http://schemas.microsoft.com/office/powerpoint/2010/main" val="202175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Invoking Instance Methods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9C00223-7282-4637-8DC7-CA3762073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33488"/>
            <a:ext cx="86233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To invoke a method on an object, use the . (dot) operator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 lvl="1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 lvl="1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Char char="•"/>
            </a:pPr>
            <a:r>
              <a:rPr lang="en-GB" altLang="en-US" sz="1800" dirty="0">
                <a:latin typeface="Helvetica" panose="020B0604020202020204" pitchFamily="34" charset="0"/>
              </a:rPr>
              <a:t>If there is a return value, it can be used as an expression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AA9411B9-183A-4785-8D07-B2E4132E0EA8}"/>
              </a:ext>
            </a:extLst>
          </p:cNvPr>
          <p:cNvGrpSpPr>
            <a:grpSpLocks/>
          </p:cNvGrpSpPr>
          <p:nvPr/>
        </p:nvGrpSpPr>
        <p:grpSpPr bwMode="auto">
          <a:xfrm>
            <a:off x="1587500" y="1627463"/>
            <a:ext cx="5969000" cy="617538"/>
            <a:chOff x="1239" y="1184"/>
            <a:chExt cx="3760" cy="389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72A5698F-55BE-4962-AADE-4E76042D7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1184"/>
              <a:ext cx="3740" cy="389"/>
            </a:xfrm>
            <a:prstGeom prst="roundRect">
              <a:avLst>
                <a:gd name="adj" fmla="val 255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537F16D7-BCF4-4516-B17B-5AD394452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" y="1298"/>
              <a:ext cx="366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charset="0"/>
                </a:rPr>
                <a:t>objectReference.methodName(parameters);</a:t>
              </a:r>
            </a:p>
          </p:txBody>
        </p:sp>
      </p:grpSp>
      <p:sp>
        <p:nvSpPr>
          <p:cNvPr id="9" name="AutoShape 7">
            <a:extLst>
              <a:ext uri="{FF2B5EF4-FFF2-40B4-BE49-F238E27FC236}">
                <a16:creationId xmlns:a16="http://schemas.microsoft.com/office/drawing/2014/main" id="{0C05A11B-0ED4-4879-9F84-56F24B8C2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3176312"/>
            <a:ext cx="7804150" cy="3197225"/>
          </a:xfrm>
          <a:prstGeom prst="roundRect">
            <a:avLst>
              <a:gd name="adj" fmla="val 5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91952B99-D85C-423D-A78E-665FF1D13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269" y="3432831"/>
            <a:ext cx="6875462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Car </a:t>
            </a:r>
            <a:r>
              <a:rPr lang="en-GB" altLang="en-US" sz="1600" dirty="0" err="1">
                <a:latin typeface="Courier" charset="0"/>
              </a:rPr>
              <a:t>aCar</a:t>
            </a:r>
            <a:r>
              <a:rPr lang="en-GB" altLang="en-US" sz="1600" dirty="0">
                <a:latin typeface="Courier" charset="0"/>
              </a:rPr>
              <a:t> = new Car();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if (</a:t>
            </a:r>
            <a:r>
              <a:rPr lang="en-GB" altLang="en-US" sz="1600" dirty="0" err="1">
                <a:latin typeface="Courier" charset="0"/>
              </a:rPr>
              <a:t>aCar.calculateSpeed</a:t>
            </a:r>
            <a:r>
              <a:rPr lang="en-GB" altLang="en-US" sz="1600" dirty="0">
                <a:latin typeface="Courier" charset="0"/>
              </a:rPr>
              <a:t>()&gt;110)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	</a:t>
            </a:r>
            <a:r>
              <a:rPr lang="en-GB" altLang="en-US" sz="1600" dirty="0" err="1">
                <a:latin typeface="Courier" charset="0"/>
              </a:rPr>
              <a:t>System.out.println</a:t>
            </a:r>
            <a:r>
              <a:rPr lang="en-GB" altLang="en-US" sz="1600" dirty="0">
                <a:latin typeface="Courier" charset="0"/>
              </a:rPr>
              <a:t>("You're Speeding!");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[...]</a:t>
            </a:r>
          </a:p>
        </p:txBody>
      </p:sp>
    </p:spTree>
    <p:extLst>
      <p:ext uri="{BB962C8B-B14F-4D97-AF65-F5344CB8AC3E}">
        <p14:creationId xmlns:p14="http://schemas.microsoft.com/office/powerpoint/2010/main" val="568133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Passing Parameters to Methods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ED7F5E0-08D4-42A8-A00D-5A3B2D42A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233488"/>
            <a:ext cx="8623300" cy="2716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Method parameters are declared in the method's signature.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When a method invocation is made, any parameters included in the invocation are passed to the method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All parameters are passed by value.  </a:t>
            </a:r>
            <a:r>
              <a:rPr lang="en-GB" altLang="en-US" sz="1600" dirty="0" err="1">
                <a:latin typeface="Helvetica" panose="020B0604020202020204" pitchFamily="34" charset="0"/>
              </a:rPr>
              <a:t>i.e</a:t>
            </a:r>
            <a:r>
              <a:rPr lang="en-GB" altLang="en-US" sz="1600" dirty="0">
                <a:latin typeface="Helvetica" panose="020B0604020202020204" pitchFamily="34" charset="0"/>
              </a:rPr>
              <a:t>, a copy is made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The value of fundamental data types are copied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The value of object references (</a:t>
            </a:r>
            <a:r>
              <a:rPr lang="en-GB" altLang="en-US" sz="1600" dirty="0" err="1">
                <a:latin typeface="Helvetica" panose="020B0604020202020204" pitchFamily="34" charset="0"/>
              </a:rPr>
              <a:t>i.e</a:t>
            </a:r>
            <a:r>
              <a:rPr lang="en-GB" altLang="en-US" sz="1600" dirty="0">
                <a:latin typeface="Helvetica" panose="020B0604020202020204" pitchFamily="34" charset="0"/>
              </a:rPr>
              <a:t>, memory addresses) are copied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Char char="•"/>
            </a:pPr>
            <a:r>
              <a:rPr lang="en-GB" altLang="en-US" sz="1800" dirty="0">
                <a:latin typeface="Helvetica" panose="020B0604020202020204" pitchFamily="34" charset="0"/>
              </a:rPr>
              <a:t>Parameters become available within the method.  They are not known outside the method.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54FD4D2E-C452-4325-9CE8-6C9C718F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4183966"/>
            <a:ext cx="7804150" cy="2079625"/>
          </a:xfrm>
          <a:prstGeom prst="roundRect">
            <a:avLst>
              <a:gd name="adj" fmla="val 7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8FDD022E-43BA-4D95-942C-EEBFC0BD4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470" y="4541837"/>
            <a:ext cx="6789737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public float </a:t>
            </a:r>
            <a:r>
              <a:rPr lang="en-GB" altLang="en-US" sz="1600" dirty="0" err="1">
                <a:latin typeface="Courier" charset="0"/>
              </a:rPr>
              <a:t>calculateInterestForMonth</a:t>
            </a:r>
            <a:r>
              <a:rPr lang="en-GB" altLang="en-US" sz="1600" dirty="0">
                <a:latin typeface="Courier" charset="0"/>
              </a:rPr>
              <a:t>(float rate)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return </a:t>
            </a:r>
            <a:r>
              <a:rPr lang="en-GB" altLang="en-US" sz="1600" dirty="0" err="1">
                <a:latin typeface="Courier" charset="0"/>
              </a:rPr>
              <a:t>lowBalanceForMonth</a:t>
            </a:r>
            <a:r>
              <a:rPr lang="en-GB" altLang="en-US" sz="1600" dirty="0">
                <a:latin typeface="Courier" charset="0"/>
              </a:rPr>
              <a:t> * (rate/12.0); 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187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Initializing Objects - Constructors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5FEA8C9-CA46-499C-9259-4FF31BF1F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575655"/>
            <a:ext cx="8623300" cy="392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When an object is created, all instance variables are initialized to the default value for their type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Fundamentals are 0, 0.0, '\000' or false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Object references are null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In order to put the object into a usable state, its instance variables should be initialized to usable values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This could be accomplished by calling the various set methods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This is not always possible because it is not required that all instance variables have set methods.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Java provides for another method of initializing objects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When an object is created, a constructor is invoked.  The responsibility of the constructor method is to initialize the object into a usable state.</a:t>
            </a:r>
          </a:p>
        </p:txBody>
      </p:sp>
    </p:spTree>
    <p:extLst>
      <p:ext uri="{BB962C8B-B14F-4D97-AF65-F5344CB8AC3E}">
        <p14:creationId xmlns:p14="http://schemas.microsoft.com/office/powerpoint/2010/main" val="3385515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F25E734-71CD-4D9B-AA96-53FFB8EF4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702265"/>
            <a:ext cx="8623300" cy="134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Constructors have the following characteristics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There is NO return type.  NOT even void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 method name is the same name as the class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Constructors can be overloaded</a:t>
            </a:r>
          </a:p>
        </p:txBody>
      </p:sp>
    </p:spTree>
    <p:extLst>
      <p:ext uri="{BB962C8B-B14F-4D97-AF65-F5344CB8AC3E}">
        <p14:creationId xmlns:p14="http://schemas.microsoft.com/office/powerpoint/2010/main" val="3018924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 - Example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8E0F38A7-3C36-4ACB-A156-568DDE3C2ED0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1179106"/>
            <a:ext cx="7164582" cy="5640014"/>
            <a:chOff x="1026" y="744"/>
            <a:chExt cx="4327" cy="3673"/>
          </a:xfrm>
        </p:grpSpPr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AA460787-B182-4790-B915-BF4C01240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744"/>
              <a:ext cx="4327" cy="3673"/>
            </a:xfrm>
            <a:prstGeom prst="roundRect">
              <a:avLst>
                <a:gd name="adj" fmla="val 28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6F21C369-FEAD-418D-8885-F89B763A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4" y="833"/>
              <a:ext cx="3999" cy="3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public class </a:t>
              </a:r>
              <a:r>
                <a:rPr lang="en-GB" altLang="en-US" sz="1400" dirty="0" err="1">
                  <a:latin typeface="Courier" charset="0"/>
                </a:rPr>
                <a:t>BankAccount</a:t>
              </a:r>
              <a:endParaRPr lang="en-GB" altLang="en-US" sz="1400" dirty="0">
                <a:latin typeface="Courier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String </a:t>
              </a:r>
              <a:r>
                <a:rPr lang="en-GB" altLang="en-US" sz="1400" dirty="0" err="1">
                  <a:latin typeface="Courier" charset="0"/>
                </a:rPr>
                <a:t>ownersName</a:t>
              </a:r>
              <a:r>
                <a:rPr lang="en-GB" altLang="en-US" sz="1400" dirty="0">
                  <a:latin typeface="Courier" charset="0"/>
                </a:rPr>
                <a:t>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int </a:t>
              </a:r>
              <a:r>
                <a:rPr lang="en-GB" altLang="en-US" sz="1400" dirty="0" err="1">
                  <a:latin typeface="Courier" charset="0"/>
                </a:rPr>
                <a:t>accountNumber</a:t>
              </a:r>
              <a:r>
                <a:rPr lang="en-GB" altLang="en-US" sz="1400" dirty="0">
                  <a:latin typeface="Courier" charset="0"/>
                </a:rPr>
                <a:t>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float balance;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endParaRPr lang="en-GB" altLang="en-US" sz="1400" dirty="0">
                <a:latin typeface="Courier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public </a:t>
              </a:r>
              <a:r>
                <a:rPr lang="en-GB" altLang="en-US" sz="1400" dirty="0" err="1">
                  <a:latin typeface="Courier" charset="0"/>
                </a:rPr>
                <a:t>BankAccount</a:t>
              </a:r>
              <a:r>
                <a:rPr lang="en-GB" altLang="en-US" sz="1400" dirty="0">
                  <a:latin typeface="Courier" charset="0"/>
                </a:rPr>
                <a:t>()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}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public </a:t>
              </a:r>
              <a:r>
                <a:rPr lang="en-GB" altLang="en-US" sz="1400" dirty="0" err="1">
                  <a:latin typeface="Courier" charset="0"/>
                </a:rPr>
                <a:t>BankAccount</a:t>
              </a:r>
              <a:r>
                <a:rPr lang="en-GB" altLang="en-US" sz="1400" dirty="0">
                  <a:latin typeface="Courier" charset="0"/>
                </a:rPr>
                <a:t>(int </a:t>
              </a:r>
              <a:r>
                <a:rPr lang="en-GB" altLang="en-US" sz="1400" dirty="0" err="1">
                  <a:latin typeface="Courier" charset="0"/>
                </a:rPr>
                <a:t>anAccountNumber</a:t>
              </a:r>
              <a:r>
                <a:rPr lang="en-GB" altLang="en-US" sz="1400" dirty="0">
                  <a:latin typeface="Courier" charset="0"/>
                </a:rPr>
                <a:t>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	</a:t>
              </a:r>
              <a:r>
                <a:rPr lang="en-GB" altLang="en-US" sz="1400" dirty="0" err="1">
                  <a:latin typeface="Courier" charset="0"/>
                </a:rPr>
                <a:t>accountNumber</a:t>
              </a:r>
              <a:r>
                <a:rPr lang="en-GB" altLang="en-US" sz="1400" dirty="0">
                  <a:latin typeface="Courier" charset="0"/>
                </a:rPr>
                <a:t> = </a:t>
              </a:r>
              <a:r>
                <a:rPr lang="en-GB" altLang="en-US" sz="1400" dirty="0" err="1">
                  <a:latin typeface="Courier" charset="0"/>
                </a:rPr>
                <a:t>anAccountNumber</a:t>
              </a:r>
              <a:r>
                <a:rPr lang="en-GB" altLang="en-US" sz="1400" dirty="0">
                  <a:latin typeface="Courier" charset="0"/>
                </a:rPr>
                <a:t>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}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endParaRPr lang="en-GB" altLang="en-US" sz="1400" dirty="0">
                <a:latin typeface="Courier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public </a:t>
              </a:r>
              <a:r>
                <a:rPr lang="en-GB" altLang="en-US" sz="1400" dirty="0" err="1">
                  <a:latin typeface="Courier" charset="0"/>
                </a:rPr>
                <a:t>BankAccount</a:t>
              </a:r>
              <a:r>
                <a:rPr lang="en-GB" altLang="en-US" sz="1400" dirty="0">
                  <a:latin typeface="Courier" charset="0"/>
                </a:rPr>
                <a:t>(int </a:t>
              </a:r>
              <a:r>
                <a:rPr lang="en-GB" altLang="en-US" sz="1400" dirty="0" err="1">
                  <a:latin typeface="Courier" charset="0"/>
                </a:rPr>
                <a:t>anAccountNumber</a:t>
              </a:r>
              <a:r>
                <a:rPr lang="en-GB" altLang="en-US" sz="1400" dirty="0">
                  <a:latin typeface="Courier" charset="0"/>
                </a:rPr>
                <a:t>, String </a:t>
              </a:r>
              <a:r>
                <a:rPr lang="en-GB" altLang="en-US" sz="1400" dirty="0" err="1">
                  <a:latin typeface="Courier" charset="0"/>
                </a:rPr>
                <a:t>aName</a:t>
              </a:r>
              <a:r>
                <a:rPr lang="en-GB" altLang="en-US" sz="1400" dirty="0">
                  <a:latin typeface="Courier" charset="0"/>
                </a:rPr>
                <a:t>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	</a:t>
              </a:r>
              <a:r>
                <a:rPr lang="en-GB" altLang="en-US" sz="1400" dirty="0" err="1">
                  <a:latin typeface="Courier" charset="0"/>
                </a:rPr>
                <a:t>accountNumber</a:t>
              </a:r>
              <a:r>
                <a:rPr lang="en-GB" altLang="en-US" sz="1400" dirty="0">
                  <a:latin typeface="Courier" charset="0"/>
                </a:rPr>
                <a:t> = </a:t>
              </a:r>
              <a:r>
                <a:rPr lang="en-GB" altLang="en-US" sz="1400" dirty="0" err="1">
                  <a:latin typeface="Courier" charset="0"/>
                </a:rPr>
                <a:t>anAccountNumber</a:t>
              </a:r>
              <a:r>
                <a:rPr lang="en-GB" altLang="en-US" sz="1400" dirty="0">
                  <a:latin typeface="Courier" charset="0"/>
                </a:rPr>
                <a:t>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	</a:t>
              </a:r>
              <a:r>
                <a:rPr lang="en-GB" altLang="en-US" sz="1400" dirty="0" err="1">
                  <a:latin typeface="Courier" charset="0"/>
                </a:rPr>
                <a:t>ownersName</a:t>
              </a:r>
              <a:r>
                <a:rPr lang="en-GB" altLang="en-US" sz="1400" dirty="0">
                  <a:latin typeface="Courier" charset="0"/>
                </a:rPr>
                <a:t> = </a:t>
              </a:r>
              <a:r>
                <a:rPr lang="en-GB" altLang="en-US" sz="1400" dirty="0" err="1">
                  <a:latin typeface="Courier" charset="0"/>
                </a:rPr>
                <a:t>aName</a:t>
              </a:r>
              <a:r>
                <a:rPr lang="en-GB" altLang="en-US" sz="1400" dirty="0">
                  <a:latin typeface="Courier" charset="0"/>
                </a:rPr>
                <a:t>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}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[...]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5518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 - Example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D91EE116-0CE6-4A34-B77E-E6CCEAA8C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418" y="3269456"/>
            <a:ext cx="7432675" cy="2541587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97BA1E9E-D1E6-4383-B3B7-81E0BBA24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388" y="3690938"/>
            <a:ext cx="6867525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static void main(String[] </a:t>
            </a:r>
            <a:r>
              <a:rPr lang="en-GB" altLang="en-US" sz="1400" dirty="0" err="1">
                <a:latin typeface="Courier" charset="0"/>
              </a:rPr>
              <a:t>args</a:t>
            </a:r>
            <a:r>
              <a:rPr lang="en-GB" altLang="en-US" sz="1400" dirty="0">
                <a:latin typeface="Courier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 </a:t>
            </a:r>
            <a:r>
              <a:rPr lang="en-GB" altLang="en-US" sz="1400" dirty="0" err="1">
                <a:latin typeface="Courier" charset="0"/>
              </a:rPr>
              <a:t>anAccount</a:t>
            </a:r>
            <a:r>
              <a:rPr lang="en-GB" altLang="en-US" sz="1400" dirty="0">
                <a:latin typeface="Courier" charset="0"/>
              </a:rPr>
              <a:t> = new 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 </a:t>
            </a:r>
            <a:r>
              <a:rPr lang="en-GB" altLang="en-US" sz="1400" dirty="0" err="1">
                <a:latin typeface="Courier" charset="0"/>
              </a:rPr>
              <a:t>anotherAccount</a:t>
            </a:r>
            <a:r>
              <a:rPr lang="en-GB" altLang="en-US" sz="1400" dirty="0">
                <a:latin typeface="Courier" charset="0"/>
              </a:rPr>
              <a:t> = new 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(12345);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 </a:t>
            </a:r>
            <a:r>
              <a:rPr lang="en-GB" altLang="en-US" sz="1400" dirty="0" err="1">
                <a:latin typeface="Courier" charset="0"/>
              </a:rPr>
              <a:t>myAccount</a:t>
            </a:r>
            <a:r>
              <a:rPr lang="en-GB" altLang="en-US" sz="1400" dirty="0">
                <a:latin typeface="Courier" charset="0"/>
              </a:rPr>
              <a:t> = new 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(33423, "Craig");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589F9EFF-7FB8-4732-AAFD-E2A2EF7F8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639953"/>
            <a:ext cx="8623300" cy="120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When an object is created (using new) the compiler determines which constructor is to be invoked by the parameters passed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Multiple constructors allows the class programmer to define many different ways of creating an object.</a:t>
            </a:r>
          </a:p>
        </p:txBody>
      </p:sp>
    </p:spTree>
    <p:extLst>
      <p:ext uri="{BB962C8B-B14F-4D97-AF65-F5344CB8AC3E}">
        <p14:creationId xmlns:p14="http://schemas.microsoft.com/office/powerpoint/2010/main" val="244090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71331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Class 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Object 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Defining A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Defining Instance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Defining Instance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Instance Methods Visibility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Instance Methods body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Returning value from a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class as a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Initializing object reference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Invoking instance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Converting a </a:t>
            </a:r>
            <a:r>
              <a:rPr lang="en-US" sz="2400" dirty="0" err="1">
                <a:solidFill>
                  <a:schemeClr val="tx1"/>
                </a:solidFill>
              </a:rPr>
              <a:t>c++</a:t>
            </a:r>
            <a:r>
              <a:rPr lang="en-US" sz="2400" dirty="0">
                <a:solidFill>
                  <a:schemeClr val="tx1"/>
                </a:solidFill>
              </a:rPr>
              <a:t> code to java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89F127E-FE53-4B40-9F79-876A18128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820936"/>
            <a:ext cx="8623300" cy="251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If no constructors are defined for a class, the compiler automatically generates a default, no argument constructor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All instance variables are initialized to default values.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9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However, if any constructor is defined which takes parameters, the compiler will NOT generate the default, no argument constructor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If you still need one, you have to explicitly define one.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641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Converting a C++ code to java</a:t>
            </a:r>
          </a:p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endParaRPr lang="en-GB" altLang="en-US" sz="2800" dirty="0">
              <a:latin typeface="Helvetica" panose="020B0604020202020204" pitchFamily="34" charset="0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99FDE51A-A783-4BD0-A2E0-042CEF646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77" y="1224576"/>
            <a:ext cx="4234376" cy="5471646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7DB6C50-EFEF-4C4C-BD86-7A89DC522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5" y="1717990"/>
            <a:ext cx="3490918" cy="478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#include &lt;iostream&gt;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using namespace std;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class Person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private: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int id;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string name;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public: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Person()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Person(int </a:t>
            </a:r>
            <a:r>
              <a:rPr lang="en-GB" altLang="en-US" sz="1400" dirty="0" err="1">
                <a:latin typeface="Courier" charset="0"/>
              </a:rPr>
              <a:t>i,string</a:t>
            </a:r>
            <a:r>
              <a:rPr lang="en-GB" altLang="en-US" sz="1400" dirty="0">
                <a:latin typeface="Courier" charset="0"/>
              </a:rPr>
              <a:t> n)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    id=</a:t>
            </a:r>
            <a:r>
              <a:rPr lang="en-GB" altLang="en-US" sz="1400" dirty="0" err="1">
                <a:latin typeface="Courier" charset="0"/>
              </a:rPr>
              <a:t>i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    name=n;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   }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23328957-9B44-4744-B7BB-DCA2E6DC7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4129" y="1222918"/>
            <a:ext cx="4234376" cy="5471646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9D2F322-40BE-42E8-AC82-45A42E790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113" y="1716332"/>
            <a:ext cx="3490918" cy="4024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void </a:t>
            </a:r>
            <a:r>
              <a:rPr lang="en-GB" altLang="en-US" sz="1400" dirty="0" err="1">
                <a:latin typeface="Courier" charset="0"/>
              </a:rPr>
              <a:t>displayInfo</a:t>
            </a:r>
            <a:r>
              <a:rPr lang="en-GB" altLang="en-US" sz="1400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</a:t>
            </a:r>
            <a:r>
              <a:rPr lang="en-GB" altLang="en-US" sz="1400" dirty="0" err="1">
                <a:latin typeface="Courier" charset="0"/>
              </a:rPr>
              <a:t>cout</a:t>
            </a:r>
            <a:r>
              <a:rPr lang="en-GB" altLang="en-US" sz="1400" dirty="0">
                <a:latin typeface="Courier" charset="0"/>
              </a:rPr>
              <a:t>&lt;&lt;"Name is :"&lt;&lt;name&lt;&lt;</a:t>
            </a:r>
            <a:r>
              <a:rPr lang="en-GB" altLang="en-US" sz="1400" dirty="0" err="1">
                <a:latin typeface="Courier" charset="0"/>
              </a:rPr>
              <a:t>endl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</a:t>
            </a:r>
            <a:r>
              <a:rPr lang="en-GB" altLang="en-US" sz="1400" dirty="0" err="1">
                <a:latin typeface="Courier" charset="0"/>
              </a:rPr>
              <a:t>cout</a:t>
            </a:r>
            <a:r>
              <a:rPr lang="en-GB" altLang="en-US" sz="1400" dirty="0">
                <a:latin typeface="Courier" charset="0"/>
              </a:rPr>
              <a:t>&lt;&lt;"Id is :"&lt;&lt;id&lt;&lt;</a:t>
            </a:r>
            <a:r>
              <a:rPr lang="en-GB" altLang="en-US" sz="1400" dirty="0" err="1">
                <a:latin typeface="Courier" charset="0"/>
              </a:rPr>
              <a:t>endl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int main()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Person p1(101,"Mashrafi");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p1.displayInfo();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return 0;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1618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Converting a C++ code to java</a:t>
            </a:r>
          </a:p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endParaRPr lang="en-GB" altLang="en-US" sz="2800" dirty="0">
              <a:latin typeface="Helvetica" panose="020B0604020202020204" pitchFamily="34" charset="0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99FDE51A-A783-4BD0-A2E0-042CEF646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4" y="1345039"/>
            <a:ext cx="4234376" cy="5289737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7DB6C50-EFEF-4C4C-BD86-7A89DC522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06" y="1863161"/>
            <a:ext cx="3490918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class Person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private int id;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private String name;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public Person()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public Person(int </a:t>
            </a:r>
            <a:r>
              <a:rPr lang="en-GB" altLang="en-US" sz="1400" dirty="0" err="1">
                <a:latin typeface="Courier" charset="0"/>
              </a:rPr>
              <a:t>i,String</a:t>
            </a:r>
            <a:r>
              <a:rPr lang="en-GB" altLang="en-US" sz="1400" dirty="0">
                <a:latin typeface="Courier" charset="0"/>
              </a:rPr>
              <a:t> n)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    id=</a:t>
            </a:r>
            <a:r>
              <a:rPr lang="en-GB" altLang="en-US" sz="1400" dirty="0" err="1">
                <a:latin typeface="Courier" charset="0"/>
              </a:rPr>
              <a:t>i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    name=n;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23328957-9B44-4744-B7BB-DCA2E6DC7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4129" y="1358420"/>
            <a:ext cx="4429194" cy="5289737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A9879ADB-4EF5-4A23-B6B5-1983D8D86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781" y="1518698"/>
            <a:ext cx="4061723" cy="297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void </a:t>
            </a:r>
            <a:r>
              <a:rPr lang="en-GB" altLang="en-US" sz="1400" dirty="0" err="1">
                <a:latin typeface="Courier" charset="0"/>
              </a:rPr>
              <a:t>displayInfo</a:t>
            </a:r>
            <a:r>
              <a:rPr lang="en-GB" altLang="en-US" sz="1400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</a:t>
            </a:r>
            <a:r>
              <a:rPr lang="en-GB" altLang="en-US" sz="1400" dirty="0" err="1">
                <a:latin typeface="Courier" charset="0"/>
              </a:rPr>
              <a:t>System.out.println</a:t>
            </a:r>
            <a:r>
              <a:rPr lang="en-GB" altLang="en-US" sz="1400" dirty="0">
                <a:latin typeface="Courier" charset="0"/>
              </a:rPr>
              <a:t>("Name is :"+name);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</a:t>
            </a:r>
            <a:r>
              <a:rPr lang="en-GB" altLang="en-US" sz="1400" dirty="0" err="1">
                <a:latin typeface="Courier" charset="0"/>
              </a:rPr>
              <a:t>System.out.println</a:t>
            </a:r>
            <a:r>
              <a:rPr lang="en-GB" altLang="en-US" sz="1400" dirty="0">
                <a:latin typeface="Courier" charset="0"/>
              </a:rPr>
              <a:t>("Id is :"+id);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static void main(String </a:t>
            </a:r>
            <a:r>
              <a:rPr lang="en-GB" altLang="en-US" sz="1400" dirty="0" err="1">
                <a:latin typeface="Courier" charset="0"/>
              </a:rPr>
              <a:t>args</a:t>
            </a:r>
            <a:r>
              <a:rPr lang="en-GB" altLang="en-US" sz="1400" dirty="0">
                <a:latin typeface="Courier" charset="0"/>
              </a:rPr>
              <a:t>[])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Person p1=new      Person(101,"Mashrafi");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p1.displayInfo();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6083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x-none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B1F80-20D4-4C01-A6CD-17B1B2263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2FDFA713-56E2-41F1-B349-09AB0F8402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7D3D95-971F-423E-B4DC-7C8718957798}"/>
              </a:ext>
            </a:extLst>
          </p:cNvPr>
          <p:cNvSpPr/>
          <p:nvPr/>
        </p:nvSpPr>
        <p:spPr>
          <a:xfrm>
            <a:off x="421341" y="2690336"/>
            <a:ext cx="841317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Classes are templates or blueprints for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and methods are defined within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Classes must provide an implementation such that objects created from those classes behave as those defined in the Object model.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2CE971-238D-4ACE-B7DB-B64DCA28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5F5E7E0C-4BEB-455D-9ED5-FC4A44CF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object </a:t>
            </a:r>
            <a:endParaRPr lang="x-none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2DEED-1B68-4D6D-8D84-4CD21B3CA5A6}"/>
              </a:ext>
            </a:extLst>
          </p:cNvPr>
          <p:cNvSpPr/>
          <p:nvPr/>
        </p:nvSpPr>
        <p:spPr>
          <a:xfrm>
            <a:off x="476205" y="1993908"/>
            <a:ext cx="83301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Object is the appearance of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object is an Instance of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process of creating an object is called instantiation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attributes of an object are called instance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methods of an object are called instance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Java, Objects are created using the new keyword: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8B3969EE-7AD0-4555-8E89-71EE8BB6E8F2}"/>
              </a:ext>
            </a:extLst>
          </p:cNvPr>
          <p:cNvGrpSpPr>
            <a:grpSpLocks/>
          </p:cNvGrpSpPr>
          <p:nvPr/>
        </p:nvGrpSpPr>
        <p:grpSpPr bwMode="auto">
          <a:xfrm>
            <a:off x="2099189" y="5606504"/>
            <a:ext cx="5292725" cy="519113"/>
            <a:chOff x="1535" y="3693"/>
            <a:chExt cx="3334" cy="327"/>
          </a:xfrm>
        </p:grpSpPr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EC0A03F9-DCC9-4C9E-8DD0-C5239CC03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" y="3693"/>
              <a:ext cx="3317" cy="327"/>
            </a:xfrm>
            <a:prstGeom prst="roundRect">
              <a:avLst>
                <a:gd name="adj" fmla="val 301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DEB1A8BC-10D5-4FC4-B753-A704276A4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3788"/>
              <a:ext cx="325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charset="0"/>
                </a:rPr>
                <a:t>Employee anEmployee = new Employee();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693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Defining A Class</a:t>
            </a:r>
            <a:endParaRPr lang="x-none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x-none" sz="2800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F1640A0-A410-4522-9EE1-926C8813F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1425771"/>
            <a:ext cx="8384149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+mn-lt"/>
              </a:rPr>
              <a:t>A class definition must have the following: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The keyword "</a:t>
            </a:r>
            <a:r>
              <a:rPr lang="en-GB" altLang="en-US" sz="2000" b="1" u="sng" dirty="0">
                <a:latin typeface="Helvetica" panose="020B0604020202020204" pitchFamily="34" charset="0"/>
              </a:rPr>
              <a:t>class</a:t>
            </a:r>
            <a:r>
              <a:rPr lang="en-GB" altLang="en-US" sz="2000" dirty="0">
                <a:latin typeface="Helvetica" panose="020B0604020202020204" pitchFamily="34" charset="0"/>
              </a:rPr>
              <a:t>" followed by the </a:t>
            </a:r>
            <a:r>
              <a:rPr lang="en-GB" altLang="en-US" sz="2000" b="1" u="sng" dirty="0">
                <a:latin typeface="Helvetica" panose="020B0604020202020204" pitchFamily="34" charset="0"/>
              </a:rPr>
              <a:t>name of the class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The class body</a:t>
            </a:r>
          </a:p>
          <a:p>
            <a:pPr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endParaRPr lang="en-GB" altLang="en-US" sz="1000" dirty="0">
              <a:latin typeface="Helvetica" panose="020B0604020202020204" pitchFamily="34" charset="0"/>
            </a:endParaRPr>
          </a:p>
          <a:p>
            <a:pPr marL="457200" indent="-4572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+mn-lt"/>
              </a:rPr>
              <a:t>Before the keyword "class" there is a optional modifier "public"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i="1" dirty="0">
                <a:latin typeface="Helvetica" panose="020B0604020202020204" pitchFamily="34" charset="0"/>
              </a:rPr>
              <a:t>If a class is public, it must be defined within a file which is the same name as the class with a ".java" extension.</a:t>
            </a:r>
          </a:p>
          <a:p>
            <a:pPr marL="774700" lvl="2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i.e. </a:t>
            </a:r>
            <a:r>
              <a:rPr lang="en-GB" altLang="en-US" sz="2000" i="1" dirty="0">
                <a:latin typeface="Helvetica" panose="020B0604020202020204" pitchFamily="34" charset="0"/>
              </a:rPr>
              <a:t>Classname</a:t>
            </a:r>
            <a:r>
              <a:rPr lang="en-GB" altLang="en-US" sz="2000" dirty="0">
                <a:latin typeface="Helvetica" panose="020B0604020202020204" pitchFamily="34" charset="0"/>
              </a:rPr>
              <a:t>.java</a:t>
            </a:r>
          </a:p>
          <a:p>
            <a:pPr marL="774700" lvl="2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 err="1">
                <a:latin typeface="Helvetica" panose="020B0604020202020204" pitchFamily="34" charset="0"/>
              </a:rPr>
              <a:t>eg.</a:t>
            </a:r>
            <a:r>
              <a:rPr lang="en-GB" altLang="en-US" sz="2000" dirty="0">
                <a:latin typeface="Helvetica" panose="020B0604020202020204" pitchFamily="34" charset="0"/>
              </a:rPr>
              <a:t> HelloWorld.java, Account.java, Ledger.java, Transaction.java</a:t>
            </a:r>
          </a:p>
          <a:p>
            <a:pPr marL="774700" lvl="2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Most classes are declared </a:t>
            </a:r>
            <a:r>
              <a:rPr lang="en-GB" altLang="en-US" sz="2000" i="1" dirty="0">
                <a:latin typeface="Helvetica" panose="020B0604020202020204" pitchFamily="34" charset="0"/>
              </a:rPr>
              <a:t>public</a:t>
            </a:r>
          </a:p>
          <a:p>
            <a:pPr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endParaRPr lang="en-GB" altLang="en-US" sz="1000" dirty="0">
              <a:latin typeface="Helvetica" panose="020B0604020202020204" pitchFamily="34" charset="0"/>
            </a:endParaRPr>
          </a:p>
          <a:p>
            <a:pPr marL="457200" indent="-4572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+mn-lt"/>
              </a:rPr>
              <a:t>The class body contains: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Zero or more instance variables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Zero or more methods</a:t>
            </a:r>
          </a:p>
        </p:txBody>
      </p:sp>
    </p:spTree>
    <p:extLst>
      <p:ext uri="{BB962C8B-B14F-4D97-AF65-F5344CB8AC3E}">
        <p14:creationId xmlns:p14="http://schemas.microsoft.com/office/powerpoint/2010/main" val="12791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Defining Instance Variables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3F3A73A-AC35-435C-B2AE-CCDCEC945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05" y="1238644"/>
            <a:ext cx="7281496" cy="503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Instance variables are declared using the same syntax as ordinary variables.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Variables can be prefixed with a visibility </a:t>
            </a:r>
            <a:r>
              <a:rPr lang="en-GB" altLang="en-US" sz="2000" b="1" dirty="0">
                <a:latin typeface="Helvetica" panose="020B0604020202020204" pitchFamily="34" charset="0"/>
              </a:rPr>
              <a:t>modifier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 algn="just"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000" dirty="0">
              <a:latin typeface="Helvetica" panose="020B0604020202020204" pitchFamily="34" charset="0"/>
            </a:endParaRPr>
          </a:p>
          <a:p>
            <a:pPr algn="just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Variables can have one of 4 different visibilities: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public - the variable can be directly accessed from anywhere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private - the variable can only be directly accessed from within the class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protected - the variable can be access directly from within the class, within the package, or from within any subclass.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default (no modifier specified) - the variable can be accessed directly from within the package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i="1" dirty="0">
                <a:latin typeface="Helvetica" panose="020B0604020202020204" pitchFamily="34" charset="0"/>
              </a:rPr>
              <a:t>// We will discuss in details later.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1EC8EB06-03DB-4B66-889E-0FDD2BE7F9C5}"/>
              </a:ext>
            </a:extLst>
          </p:cNvPr>
          <p:cNvGrpSpPr>
            <a:grpSpLocks/>
          </p:cNvGrpSpPr>
          <p:nvPr/>
        </p:nvGrpSpPr>
        <p:grpSpPr bwMode="auto">
          <a:xfrm>
            <a:off x="1769965" y="2552701"/>
            <a:ext cx="4173537" cy="546100"/>
            <a:chOff x="1815" y="1685"/>
            <a:chExt cx="2629" cy="344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1B0532D4-053E-4046-9CD2-D79ACFCB7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" y="1685"/>
              <a:ext cx="2615" cy="327"/>
            </a:xfrm>
            <a:prstGeom prst="roundRect">
              <a:avLst>
                <a:gd name="adj" fmla="val 301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CC7382CF-5F3B-4489-9445-324623B86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1" y="1780"/>
              <a:ext cx="256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charset="0"/>
                </a:rPr>
                <a:t>modifier type variable_name;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54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Defining Instance Methods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AE0FD995-3E95-4844-B1BF-7C27E6A89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34" y="1519996"/>
            <a:ext cx="8679766" cy="515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Method definitions include a method signature and a method body.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Methods signatures are defined with the following syntax: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 return type can be: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 fundamental data type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an object reference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void (no return)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Parameters are optional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If the method takes no parameters, empty brackets are required ()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Multiple parameters are separated by commas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Parameters are defined by type and name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 parameter is a local variable whose scope is the method.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69380C84-1319-4C55-A2CB-26CCE680DA1C}"/>
              </a:ext>
            </a:extLst>
          </p:cNvPr>
          <p:cNvGrpSpPr>
            <a:grpSpLocks/>
          </p:cNvGrpSpPr>
          <p:nvPr/>
        </p:nvGrpSpPr>
        <p:grpSpPr bwMode="auto">
          <a:xfrm>
            <a:off x="834341" y="2717848"/>
            <a:ext cx="7845425" cy="519113"/>
            <a:chOff x="697" y="1679"/>
            <a:chExt cx="4942" cy="327"/>
          </a:xfrm>
        </p:grpSpPr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DDAE0618-2CF4-46ED-B5F1-AC24D7835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" y="1679"/>
              <a:ext cx="4916" cy="327"/>
            </a:xfrm>
            <a:prstGeom prst="roundRect">
              <a:avLst>
                <a:gd name="adj" fmla="val 301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2A745AD1-E1B1-4A81-9C1C-90DFF2412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" y="1775"/>
              <a:ext cx="481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charset="0"/>
                </a:rPr>
                <a:t>modifier return_type method_name(type name, ...)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33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618620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Defining Instance Methods Visibility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2B61061E-F68F-4A08-9D23-03EB33F72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668685"/>
            <a:ext cx="8623300" cy="485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Methods have the same visibility modifiers as variables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public - the method can be invoked from anywhere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private - the method can only be invoked from within the class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protected - the method can be invoked directly from within the class, within the package, or from within any subclass.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default (no modifier specified) - the method can be invoked directly from within the package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i="1" dirty="0">
                <a:latin typeface="Helvetica" panose="020B0604020202020204" pitchFamily="34" charset="0"/>
              </a:rPr>
              <a:t>// we will discuss in detail later.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If a method is part of the class's public interface (</a:t>
            </a:r>
            <a:r>
              <a:rPr lang="en-GB" altLang="en-US" sz="1800" b="1" dirty="0">
                <a:latin typeface="Helvetica" panose="020B0604020202020204" pitchFamily="34" charset="0"/>
              </a:rPr>
              <a:t>external</a:t>
            </a:r>
            <a:r>
              <a:rPr lang="en-GB" altLang="en-US" sz="1800" dirty="0">
                <a:latin typeface="Helvetica" panose="020B0604020202020204" pitchFamily="34" charset="0"/>
              </a:rPr>
              <a:t> view), the method should be public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If a method is part of the class's  </a:t>
            </a:r>
            <a:r>
              <a:rPr lang="en-GB" altLang="en-US" sz="1800" b="1" dirty="0">
                <a:latin typeface="Helvetica" panose="020B0604020202020204" pitchFamily="34" charset="0"/>
              </a:rPr>
              <a:t>internal</a:t>
            </a:r>
            <a:r>
              <a:rPr lang="en-GB" altLang="en-US" sz="1800" dirty="0">
                <a:latin typeface="Helvetica" panose="020B0604020202020204" pitchFamily="34" charset="0"/>
              </a:rPr>
              <a:t> implementation (</a:t>
            </a:r>
            <a:r>
              <a:rPr lang="en-GB" altLang="en-US" sz="1800" dirty="0" err="1">
                <a:latin typeface="Helvetica" panose="020B0604020202020204" pitchFamily="34" charset="0"/>
              </a:rPr>
              <a:t>ie</a:t>
            </a:r>
            <a:r>
              <a:rPr lang="en-GB" altLang="en-US" sz="1800" dirty="0">
                <a:latin typeface="Helvetica" panose="020B0604020202020204" pitchFamily="34" charset="0"/>
              </a:rPr>
              <a:t>, support method, etc), it should be private.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Be careful using default or protected.  Use only when justified.</a:t>
            </a:r>
          </a:p>
        </p:txBody>
      </p:sp>
    </p:spTree>
    <p:extLst>
      <p:ext uri="{BB962C8B-B14F-4D97-AF65-F5344CB8AC3E}">
        <p14:creationId xmlns:p14="http://schemas.microsoft.com/office/powerpoint/2010/main" val="261662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Defining Instance Methods - Body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3D87F132-95A0-467F-B78B-7B916495E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576268"/>
            <a:ext cx="862330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spcBef>
                <a:spcPts val="2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altLang="en-US" sz="1800" dirty="0">
                <a:latin typeface="Helvetica" panose="020B0604020202020204" pitchFamily="34" charset="0"/>
              </a:rPr>
              <a:t>A method's body contains all the statements to be executed as part of the method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The method body is contained within curly braces after the method definition: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Use {} placement and indentation to clearly show code structure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C39FA-3A0B-42ED-9A4C-07B9EB0245A8}"/>
              </a:ext>
            </a:extLst>
          </p:cNvPr>
          <p:cNvSpPr/>
          <p:nvPr/>
        </p:nvSpPr>
        <p:spPr>
          <a:xfrm>
            <a:off x="928467" y="2725615"/>
            <a:ext cx="7512147" cy="3839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public class </a:t>
            </a:r>
            <a:r>
              <a:rPr lang="en-GB" altLang="en-US" dirty="0" err="1">
                <a:latin typeface="Courier" charset="0"/>
              </a:rPr>
              <a:t>CalculationSheet</a:t>
            </a:r>
            <a:endParaRPr lang="en-GB" altLang="en-US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public void </a:t>
            </a:r>
            <a:r>
              <a:rPr lang="en-GB" altLang="en-US" dirty="0" err="1">
                <a:latin typeface="Courier" charset="0"/>
              </a:rPr>
              <a:t>performCalculations</a:t>
            </a:r>
            <a:r>
              <a:rPr lang="en-GB" altLang="en-US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	[... method body 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public void </a:t>
            </a:r>
            <a:r>
              <a:rPr lang="en-GB" altLang="en-US" dirty="0" err="1">
                <a:latin typeface="Courier" charset="0"/>
              </a:rPr>
              <a:t>clearSheet</a:t>
            </a:r>
            <a:r>
              <a:rPr lang="en-GB" altLang="en-US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}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062852-8DF8-430F-8CAA-0010E01C4161}"/>
              </a:ext>
            </a:extLst>
          </p:cNvPr>
          <p:cNvSpPr/>
          <p:nvPr/>
        </p:nvSpPr>
        <p:spPr>
          <a:xfrm>
            <a:off x="335494" y="2725615"/>
            <a:ext cx="7512147" cy="383951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3200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2" ma:contentTypeDescription="Create a new document." ma:contentTypeScope="" ma:versionID="972efad13fc26e585539d0407513cae9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f31eea21fb0f50b1caec02190709a7ae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C565BC-0DA9-4BCA-9EE0-AE91A50FB3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849F6E-1402-4261-A3D3-D929D69CAE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4996f5-ba29-4a91-a323-6c6875f41c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369C21B-B469-4996-8154-58DA1134012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603</TotalTime>
  <Words>1749</Words>
  <Application>Microsoft Office PowerPoint</Application>
  <PresentationFormat>On-screen Show (4:3)</PresentationFormat>
  <Paragraphs>331</Paragraphs>
  <Slides>24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Corbel</vt:lpstr>
      <vt:lpstr>Courier</vt:lpstr>
      <vt:lpstr>Helvetica</vt:lpstr>
      <vt:lpstr>StarBats</vt:lpstr>
      <vt:lpstr>Times New Roman</vt:lpstr>
      <vt:lpstr>Wingdings</vt:lpstr>
      <vt:lpstr>Spectrum</vt:lpstr>
      <vt:lpstr>Class And Object </vt:lpstr>
      <vt:lpstr>Lecture Outline</vt:lpstr>
      <vt:lpstr>Class and Object</vt:lpstr>
      <vt:lpstr>Class And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Robin Chowdhury</cp:lastModifiedBy>
  <cp:revision>64</cp:revision>
  <dcterms:created xsi:type="dcterms:W3CDTF">2018-12-10T17:20:29Z</dcterms:created>
  <dcterms:modified xsi:type="dcterms:W3CDTF">2020-07-17T17:41:34Z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