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185649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a:t>
            </a:r>
            <a:r>
              <a:rPr lang="en-US" sz="1600" dirty="0" smtClean="0">
                <a:latin typeface="Cambria" panose="02040503050406030204" pitchFamily="18" charset="0"/>
              </a:rPr>
              <a:t>: Object Oriented Programming 1 (JAVA)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a4 after the following statement?</a:t>
            </a:r>
          </a:p>
          <a:p>
            <a:pPr algn="just">
              <a:spcAft>
                <a:spcPts val="300"/>
              </a:spcAft>
            </a:pPr>
            <a:r>
              <a:rPr lang="en-US" sz="1600" dirty="0" smtClean="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a4</a:t>
            </a:r>
            <a:endParaRPr lang="en-US" dirty="0">
              <a:latin typeface="Cambria" panose="02040503050406030204" pitchFamily="18" charset="0"/>
            </a:endParaRP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smtClean="0">
                <a:latin typeface="Cambria" panose="02040503050406030204" pitchFamily="18" charset="0"/>
              </a:rPr>
              <a:t>No New Memory for a4</a:t>
            </a:r>
            <a:endParaRPr lang="en-US" sz="1500" dirty="0">
              <a:latin typeface="Cambria" panose="02040503050406030204" pitchFamily="18" charset="0"/>
            </a:endParaRP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Different Types of Variables.</a:t>
            </a:r>
          </a:p>
          <a:p>
            <a:pPr marL="342900" indent="-342900">
              <a:buAutoNum type="arabicPeriod"/>
            </a:pPr>
            <a:r>
              <a:rPr lang="en-US" sz="2400" dirty="0" smtClean="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smtClean="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a:t>
            </a:r>
            <a:r>
              <a:rPr lang="en-US" b="1" dirty="0" smtClean="0">
                <a:latin typeface="Cambria" panose="02040503050406030204" pitchFamily="18" charset="0"/>
              </a:rPr>
              <a:t>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smtClean="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smtClean="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smtClean="0">
                <a:latin typeface="Cambria" panose="02040503050406030204" pitchFamily="18" charset="0"/>
              </a:rPr>
              <a:t>The concept of default value is not applicable for local variables.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smtClean="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smtClean="0">
                <a:latin typeface="Cambria" panose="02040503050406030204" pitchFamily="18" charset="0"/>
              </a:rPr>
              <a:t>public void </a:t>
            </a:r>
            <a:r>
              <a:rPr lang="en-US" sz="1500" dirty="0" err="1" smtClean="0">
                <a:latin typeface="Cambria" panose="02040503050406030204" pitchFamily="18" charset="0"/>
              </a:rPr>
              <a:t>changeValues</a:t>
            </a:r>
            <a:r>
              <a:rPr lang="en-US" sz="1500" dirty="0" smtClean="0">
                <a:latin typeface="Cambria" panose="02040503050406030204" pitchFamily="18" charset="0"/>
              </a:rPr>
              <a:t>(</a:t>
            </a: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a:latin typeface="Cambria" panose="02040503050406030204" pitchFamily="18" charset="0"/>
              </a:rPr>
              <a:t>x</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for(</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r>
              <a:rPr lang="en-US" sz="1500" dirty="0" smtClean="0">
                <a:latin typeface="Cambria" panose="02040503050406030204" pitchFamily="18" charset="0"/>
              </a:rPr>
              <a:t>=0; </a:t>
            </a:r>
            <a:r>
              <a:rPr lang="en-US" sz="1500" dirty="0" err="1" smtClean="0">
                <a:latin typeface="Cambria" panose="02040503050406030204" pitchFamily="18" charset="0"/>
              </a:rPr>
              <a:t>i</a:t>
            </a:r>
            <a:r>
              <a:rPr lang="en-US" sz="1500" dirty="0" smtClean="0">
                <a:latin typeface="Cambria" panose="02040503050406030204" pitchFamily="18" charset="0"/>
              </a:rPr>
              <a:t>&lt;5; </a:t>
            </a:r>
            <a:r>
              <a:rPr lang="en-US" sz="1500" dirty="0" err="1" smtClean="0">
                <a:latin typeface="Cambria" panose="02040503050406030204" pitchFamily="18" charset="0"/>
              </a:rPr>
              <a:t>i</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y = </a:t>
            </a:r>
            <a:r>
              <a:rPr lang="en-US" sz="1500" dirty="0" err="1" smtClean="0">
                <a:latin typeface="Cambria" panose="02040503050406030204" pitchFamily="18" charset="0"/>
              </a:rPr>
              <a:t>i</a:t>
            </a:r>
            <a:r>
              <a:rPr lang="en-US" sz="1500" dirty="0" smtClean="0">
                <a:latin typeface="Cambria" panose="02040503050406030204" pitchFamily="18" charset="0"/>
              </a:rPr>
              <a:t> + a; </a:t>
            </a:r>
          </a:p>
          <a:p>
            <a:pPr marL="0" lvl="1" algn="just"/>
            <a:r>
              <a:rPr lang="en-US" sz="1500" dirty="0">
                <a:latin typeface="Cambria" panose="02040503050406030204" pitchFamily="18" charset="0"/>
              </a:rPr>
              <a:t> </a:t>
            </a:r>
            <a:r>
              <a:rPr lang="en-US" sz="1500" dirty="0" smtClean="0">
                <a:latin typeface="Cambria" panose="02040503050406030204" pitchFamily="18" charset="0"/>
              </a:rPr>
              <a:t>       if(y%2 ==0){</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z = a * y;</a:t>
            </a:r>
          </a:p>
          <a:p>
            <a:pPr marL="0" lvl="1" algn="just"/>
            <a:r>
              <a:rPr lang="en-US" sz="1500" dirty="0" smtClean="0">
                <a:latin typeface="Cambria" panose="02040503050406030204" pitchFamily="18" charset="0"/>
              </a:rPr>
              <a:t>        }</a:t>
            </a:r>
          </a:p>
          <a:p>
            <a:pPr marL="0" lvl="1" algn="just"/>
            <a:r>
              <a:rPr lang="en-US" sz="1500" dirty="0" smtClean="0">
                <a:latin typeface="Cambria" panose="02040503050406030204" pitchFamily="18" charset="0"/>
              </a:rPr>
              <a:t>    }</a:t>
            </a:r>
          </a:p>
          <a:p>
            <a:pPr marL="0" lvl="1" algn="just"/>
            <a:r>
              <a:rPr lang="en-US" sz="1500" dirty="0">
                <a:latin typeface="Cambria" panose="02040503050406030204" pitchFamily="18" charset="0"/>
              </a:rPr>
              <a:t>}</a:t>
            </a:r>
            <a:endParaRPr lang="en-US" sz="1500" dirty="0" smtClean="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smtClean="0">
                <a:latin typeface="Cambria" panose="02040503050406030204" pitchFamily="18" charset="0"/>
              </a:rPr>
              <a:t>A list of local variables declared in the example is:</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x</a:t>
            </a: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endParaRPr lang="en-US" sz="1500" dirty="0" smtClean="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y</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a:t>
            </a:r>
            <a:r>
              <a:rPr lang="en-US" sz="1500" dirty="0" err="1" smtClean="0">
                <a:latin typeface="Cambria" panose="02040503050406030204" pitchFamily="18" charset="0"/>
              </a:rPr>
              <a:t>nt</a:t>
            </a:r>
            <a:r>
              <a:rPr lang="en-US" sz="1500" dirty="0" smtClean="0">
                <a:latin typeface="Cambria" panose="02040503050406030204" pitchFamily="18" charset="0"/>
              </a:rPr>
              <a:t> z</a:t>
            </a:r>
          </a:p>
          <a:p>
            <a:pPr marL="0" lvl="1" algn="just">
              <a:spcBef>
                <a:spcPts val="400"/>
              </a:spcBef>
            </a:pPr>
            <a:r>
              <a:rPr lang="en-US" sz="1500" dirty="0" smtClean="0">
                <a:latin typeface="Cambria" panose="02040503050406030204" pitchFamily="18" charset="0"/>
              </a:rPr>
              <a:t>These variables do not have any existence outside the block they were declared.</a:t>
            </a:r>
            <a:endParaRPr lang="en-US" sz="1500" dirty="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smtClean="0">
                <a:latin typeface="Cambria" panose="02040503050406030204" pitchFamily="18" charset="0"/>
              </a:rPr>
              <a:t>a and x</a:t>
            </a:r>
            <a:r>
              <a:rPr lang="en-US" sz="1400" dirty="0" smtClean="0">
                <a:latin typeface="Cambria" panose="02040503050406030204" pitchFamily="18" charset="0"/>
              </a:rPr>
              <a:t> is accessible/exists throughout the whole method.</a:t>
            </a:r>
          </a:p>
          <a:p>
            <a:pPr marL="171450" indent="-171450" algn="just">
              <a:buFont typeface="Wingdings" panose="05000000000000000000" pitchFamily="2" charset="2"/>
              <a:buChar char="ü"/>
            </a:pPr>
            <a:r>
              <a:rPr lang="en-US" sz="1400" dirty="0" err="1" smtClean="0">
                <a:latin typeface="Cambria" panose="02040503050406030204" pitchFamily="18" charset="0"/>
              </a:rPr>
              <a:t>i</a:t>
            </a:r>
            <a:r>
              <a:rPr lang="en-US" sz="1400" dirty="0" smtClean="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smtClean="0">
                <a:latin typeface="Cambria" panose="02040503050406030204" pitchFamily="18" charset="0"/>
              </a:rPr>
              <a:t>z is only accessible/exists </a:t>
            </a:r>
            <a:r>
              <a:rPr lang="en-US" sz="1400" dirty="0">
                <a:latin typeface="Cambria" panose="02040503050406030204" pitchFamily="18" charset="0"/>
              </a:rPr>
              <a:t>i</a:t>
            </a:r>
            <a:r>
              <a:rPr lang="en-US" sz="1400" dirty="0" smtClean="0">
                <a:latin typeface="Cambria" panose="02040503050406030204" pitchFamily="18" charset="0"/>
              </a:rPr>
              <a:t>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do not need any object to access it. It is accessed using the class name.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All the objects of a class, share the same memory for a class variable.</a:t>
            </a: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22860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Can you identify which ones are local variables, which ones are class variables and which ones are instance variables?</a:t>
            </a:r>
            <a:endParaRPr lang="en-US" sz="1600" dirty="0">
              <a:latin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accountNo</a:t>
                      </a:r>
                      <a:r>
                        <a:rPr lang="en-US" sz="1400" dirty="0" smtClean="0">
                          <a:latin typeface="Cambria" panose="02040503050406030204" pitchFamily="18" charset="0"/>
                        </a:rPr>
                        <a:t>, balance</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err="1" smtClean="0">
                <a:latin typeface="Cambria" panose="02040503050406030204" pitchFamily="18" charset="0"/>
              </a:rPr>
              <a:t>Mempry</a:t>
            </a:r>
            <a:r>
              <a:rPr lang="en-US" dirty="0" smtClean="0">
                <a:latin typeface="Cambria" panose="02040503050406030204" pitchFamily="18" charset="0"/>
              </a:rPr>
              <a:t>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 object of account?</a:t>
            </a:r>
            <a:endParaRPr lang="en-US" sz="1600"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smtClean="0">
                <a:latin typeface="Cambria" panose="02040503050406030204" pitchFamily="18" charset="0"/>
              </a:rPr>
              <a:t>Lets assume that we are creating two objects of this account class:</a:t>
            </a:r>
          </a:p>
          <a:p>
            <a:pPr algn="just">
              <a:spcAft>
                <a:spcPts val="300"/>
              </a:spcAft>
            </a:pPr>
            <a:r>
              <a:rPr lang="en-US" sz="1600" dirty="0" smtClean="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t>
            </a:r>
            <a:r>
              <a:rPr lang="en-US" sz="1600" dirty="0" smtClean="0">
                <a:latin typeface="Cambria" panose="02040503050406030204" pitchFamily="18" charset="0"/>
              </a:rPr>
              <a:t>a2 </a:t>
            </a:r>
            <a:r>
              <a:rPr lang="en-US" sz="1600" dirty="0">
                <a:latin typeface="Cambria" panose="02040503050406030204" pitchFamily="18" charset="0"/>
              </a:rPr>
              <a:t>= new </a:t>
            </a:r>
            <a:r>
              <a:rPr lang="en-US" sz="1600" dirty="0" smtClean="0">
                <a:latin typeface="Cambria" panose="02040503050406030204" pitchFamily="18" charset="0"/>
              </a:rPr>
              <a:t>Account(1112, 250.0);</a:t>
            </a:r>
            <a:endParaRPr lang="en-US" sz="1600"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another object of account?</a:t>
            </a:r>
          </a:p>
          <a:p>
            <a:pPr algn="just">
              <a:spcAft>
                <a:spcPts val="300"/>
              </a:spcAft>
            </a:pPr>
            <a:r>
              <a:rPr lang="en-US" sz="1600" dirty="0" smtClean="0">
                <a:latin typeface="Cambria" panose="02040503050406030204" pitchFamily="18" charset="0"/>
              </a:rPr>
              <a:t>Account a3 = new Account(1113, 300.0);</a:t>
            </a:r>
            <a:endParaRPr lang="en-US" sz="1600" dirty="0">
              <a:latin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8383DD-16C8-4C6F-9FCF-303D4A16F8E1}"/>
</file>

<file path=customXml/itemProps2.xml><?xml version="1.0" encoding="utf-8"?>
<ds:datastoreItem xmlns:ds="http://schemas.openxmlformats.org/officeDocument/2006/customXml" ds:itemID="{E50EF99A-43F5-4786-9233-A0C1A4BE0F7B}"/>
</file>

<file path=customXml/itemProps3.xml><?xml version="1.0" encoding="utf-8"?>
<ds:datastoreItem xmlns:ds="http://schemas.openxmlformats.org/officeDocument/2006/customXml" ds:itemID="{CE55B757-E031-448B-89F5-8F4839C869CD}"/>
</file>

<file path=docProps/app.xml><?xml version="1.0" encoding="utf-8"?>
<Properties xmlns="http://schemas.openxmlformats.org/officeDocument/2006/extended-properties" xmlns:vt="http://schemas.openxmlformats.org/officeDocument/2006/docPropsVTypes">
  <Template>Spectrum.thmx</Template>
  <TotalTime>250</TotalTime>
  <Words>887</Words>
  <Application>Microsoft Office PowerPoint</Application>
  <PresentationFormat>On-screen Show (4:3)</PresentationFormat>
  <Paragraphs>233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Wingdings</vt: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Niloy</cp:lastModifiedBy>
  <cp:revision>44</cp:revision>
  <dcterms:created xsi:type="dcterms:W3CDTF">2018-12-10T17:20:29Z</dcterms:created>
  <dcterms:modified xsi:type="dcterms:W3CDTF">2020-04-29T07:48:54Z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