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4.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13.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2.xml" ContentType="application/vnd.openxmlformats-officedocument.presentationml.slideLayout+xml"/>
  <Override PartName="/ppt/slideLayouts/slideLayout14.xml" ContentType="application/vnd.openxmlformats-officedocument.presentationml.slideLayout+xml"/>
  <Override PartName="/ppt/slideLayouts/slideLayout16.xml" ContentType="application/vnd.openxmlformats-officedocument.presentationml.slideLayout+xml"/>
  <Override PartName="/ppt/slideLayouts/slideLayout13.xml" ContentType="application/vnd.openxmlformats-officedocument.presentationml.slideLayout+xml"/>
  <Override PartName="/ppt/slideLayouts/slideLayout15.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ppt/revisionInfo.xml" ContentType="application/vnd.ms-powerpoint.revisioninfo+xml"/>
  <Override PartName="/ppt/changesInfos/changesInfo1.xml" ContentType="application/vnd.ms-powerpoint.changes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6" r:id="rId4"/>
    <p:sldId id="268" r:id="rId5"/>
    <p:sldId id="267" r:id="rId6"/>
    <p:sldId id="269" r:id="rId7"/>
    <p:sldId id="270" r:id="rId8"/>
    <p:sldId id="271" r:id="rId9"/>
    <p:sldId id="272" r:id="rId10"/>
    <p:sldId id="273" r:id="rId11"/>
    <p:sldId id="274" r:id="rId12"/>
    <p:sldId id="275" r:id="rId13"/>
    <p:sldId id="276" r:id="rId14"/>
    <p:sldId id="277" r:id="rId15"/>
    <p:sldId id="278" r:id="rId16"/>
    <p:sldId id="279" r:id="rId17"/>
    <p:sldId id="280" r:id="rId18"/>
    <p:sldId id="281" r:id="rId19"/>
    <p:sldId id="282" r:id="rId20"/>
    <p:sldId id="283" r:id="rId21"/>
    <p:sldId id="284" r:id="rId22"/>
    <p:sldId id="285" r:id="rId23"/>
    <p:sldId id="286" r:id="rId24"/>
    <p:sldId id="287" r:id="rId25"/>
    <p:sldId id="289" r:id="rId26"/>
    <p:sldId id="290" r:id="rId27"/>
    <p:sldId id="291"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79"/>
    <a:srgbClr val="43661C"/>
    <a:srgbClr val="CC3300"/>
    <a:srgbClr val="CD9BFF"/>
    <a:srgbClr val="F2D77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03" autoAdjust="0"/>
    <p:restoredTop sz="94724"/>
  </p:normalViewPr>
  <p:slideViewPr>
    <p:cSldViewPr snapToGrid="0" snapToObjects="1">
      <p:cViewPr>
        <p:scale>
          <a:sx n="75" d="100"/>
          <a:sy n="75" d="100"/>
        </p:scale>
        <p:origin x="1236" y="-1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37"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35"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4/28/2020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4/28/2020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4/28/2020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4/28/2020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Cambria" panose="02040503050406030204" pitchFamily="18" charset="0"/>
              </a:rPr>
              <a:t>Array</a:t>
            </a:r>
          </a:p>
        </p:txBody>
      </p:sp>
      <p:sp>
        <p:nvSpPr>
          <p:cNvPr id="3" name="Subtitle 2"/>
          <p:cNvSpPr>
            <a:spLocks noGrp="1"/>
          </p:cNvSpPr>
          <p:nvPr>
            <p:ph type="subTitle" idx="1"/>
          </p:nvPr>
        </p:nvSpPr>
        <p:spPr>
          <a:xfrm>
            <a:off x="476205" y="1532427"/>
            <a:ext cx="2789509" cy="484632"/>
          </a:xfrm>
        </p:spPr>
        <p:txBody>
          <a:bodyPr/>
          <a:lstStyle/>
          <a:p>
            <a:r>
              <a:rPr lang="en-US" dirty="0">
                <a:latin typeface="Cambria" panose="02040503050406030204" pitchFamily="18" charset="0"/>
              </a:rPr>
              <a:t>Course Code: CSC1205</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Cambria" panose="02040503050406030204" pitchFamily="18" charset="0"/>
                <a:cs typeface="Arial" panose="020B0604020202020204" pitchFamily="34" charset="0"/>
              </a:rPr>
              <a:t>Dept. of Computer Science</a:t>
            </a:r>
          </a:p>
          <a:p>
            <a:pPr algn="ctr"/>
            <a:r>
              <a:rPr lang="en-US" sz="2000" b="1" dirty="0">
                <a:solidFill>
                  <a:srgbClr val="0070C0"/>
                </a:solidFill>
                <a:latin typeface="Cambria" panose="02040503050406030204" pitchFamily="18" charset="0"/>
                <a:cs typeface="Arial" panose="020B0604020202020204" pitchFamily="34" charset="0"/>
              </a:rPr>
              <a:t>Faculty of Science and Technology</a:t>
            </a:r>
            <a:endParaRPr lang="en-US" sz="2400" b="1" dirty="0">
              <a:solidFill>
                <a:srgbClr val="0070C0"/>
              </a:solidFill>
              <a:latin typeface="Cambria" panose="02040503050406030204" pitchFamily="18" charset="0"/>
              <a:cs typeface="Arial" panose="020B0604020202020204" pitchFamily="34" charset="0"/>
            </a:endParaRPr>
          </a:p>
        </p:txBody>
      </p:sp>
      <p:graphicFrame>
        <p:nvGraphicFramePr>
          <p:cNvPr id="7" name="Table 6">
            <a:extLst>
              <a:ext uri="{FF2B5EF4-FFF2-40B4-BE49-F238E27FC236}">
                <a16:creationId xmlns=""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3120567690"/>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638345">
                  <a:extLst>
                    <a:ext uri="{9D8B030D-6E8A-4147-A177-3AD203B41FA5}">
                      <a16:colId xmlns="" xmlns:a16="http://schemas.microsoft.com/office/drawing/2014/main" val="3905988420"/>
                    </a:ext>
                  </a:extLst>
                </a:gridCol>
                <a:gridCol w="1242604">
                  <a:extLst>
                    <a:ext uri="{9D8B030D-6E8A-4147-A177-3AD203B41FA5}">
                      <a16:colId xmlns="" xmlns:a16="http://schemas.microsoft.com/office/drawing/2014/main" val="2889894460"/>
                    </a:ext>
                  </a:extLst>
                </a:gridCol>
                <a:gridCol w="1227909">
                  <a:extLst>
                    <a:ext uri="{9D8B030D-6E8A-4147-A177-3AD203B41FA5}">
                      <a16:colId xmlns="" xmlns:a16="http://schemas.microsoft.com/office/drawing/2014/main" val="3023211198"/>
                    </a:ext>
                  </a:extLst>
                </a:gridCol>
                <a:gridCol w="1541417">
                  <a:extLst>
                    <a:ext uri="{9D8B030D-6E8A-4147-A177-3AD203B41FA5}">
                      <a16:colId xmlns="" xmlns:a16="http://schemas.microsoft.com/office/drawing/2014/main" val="1762131981"/>
                    </a:ext>
                  </a:extLst>
                </a:gridCol>
                <a:gridCol w="1240971">
                  <a:extLst>
                    <a:ext uri="{9D8B030D-6E8A-4147-A177-3AD203B41FA5}">
                      <a16:colId xmlns="" xmlns:a16="http://schemas.microsoft.com/office/drawing/2014/main" val="445458238"/>
                    </a:ext>
                  </a:extLst>
                </a:gridCol>
                <a:gridCol w="1444552">
                  <a:extLst>
                    <a:ext uri="{9D8B030D-6E8A-4147-A177-3AD203B41FA5}">
                      <a16:colId xmlns="" xmlns:a16="http://schemas.microsoft.com/office/drawing/2014/main" val="1508364941"/>
                    </a:ext>
                  </a:extLst>
                </a:gridCol>
              </a:tblGrid>
              <a:tr h="378736">
                <a:tc>
                  <a:txBody>
                    <a:bodyPr/>
                    <a:lstStyle/>
                    <a:p>
                      <a:r>
                        <a:rPr lang="en-US" dirty="0">
                          <a:latin typeface="Cambria" panose="02040503050406030204" pitchFamily="18" charset="0"/>
                        </a:rPr>
                        <a:t>Lecturer No:</a:t>
                      </a:r>
                    </a:p>
                  </a:txBody>
                  <a:tcPr/>
                </a:tc>
                <a:tc>
                  <a:txBody>
                    <a:bodyPr/>
                    <a:lstStyle/>
                    <a:p>
                      <a:endParaRPr lang="en-US" dirty="0">
                        <a:latin typeface="Cambria" panose="02040503050406030204" pitchFamily="18" charset="0"/>
                      </a:endParaRPr>
                    </a:p>
                  </a:txBody>
                  <a:tcPr/>
                </a:tc>
                <a:tc>
                  <a:txBody>
                    <a:bodyPr/>
                    <a:lstStyle/>
                    <a:p>
                      <a:r>
                        <a:rPr lang="en-US" dirty="0">
                          <a:latin typeface="Cambria" panose="02040503050406030204" pitchFamily="18" charset="0"/>
                        </a:rPr>
                        <a:t>Week No:</a:t>
                      </a:r>
                    </a:p>
                  </a:txBody>
                  <a:tcPr/>
                </a:tc>
                <a:tc>
                  <a:txBody>
                    <a:bodyPr/>
                    <a:lstStyle/>
                    <a:p>
                      <a:endParaRPr lang="en-US" dirty="0">
                        <a:latin typeface="Cambria" panose="02040503050406030204" pitchFamily="18" charset="0"/>
                      </a:endParaRPr>
                    </a:p>
                  </a:txBody>
                  <a:tcPr/>
                </a:tc>
                <a:tc>
                  <a:txBody>
                    <a:bodyPr/>
                    <a:lstStyle/>
                    <a:p>
                      <a:r>
                        <a:rPr lang="en-US" dirty="0">
                          <a:latin typeface="Cambria" panose="02040503050406030204" pitchFamily="18" charset="0"/>
                        </a:rPr>
                        <a:t>Semester:</a:t>
                      </a:r>
                    </a:p>
                  </a:txBody>
                  <a:tcPr/>
                </a:tc>
                <a:tc>
                  <a:txBody>
                    <a:bodyPr/>
                    <a:lstStyle/>
                    <a:p>
                      <a:endParaRPr lang="en-US" dirty="0">
                        <a:latin typeface="Cambria" panose="02040503050406030204" pitchFamily="18" charset="0"/>
                      </a:endParaRPr>
                    </a:p>
                  </a:txBody>
                  <a:tcPr/>
                </a:tc>
                <a:extLst>
                  <a:ext uri="{0D108BD9-81ED-4DB2-BD59-A6C34878D82A}">
                    <a16:rowId xmlns=""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mbria" panose="02040503050406030204" pitchFamily="18" charset="0"/>
                          <a:ea typeface="+mn-ea"/>
                          <a:cs typeface="+mn-cs"/>
                        </a:rPr>
                        <a:t>Lecturer:</a:t>
                      </a:r>
                    </a:p>
                  </a:txBody>
                  <a:tcPr/>
                </a:tc>
                <a:tc gridSpan="5">
                  <a:txBody>
                    <a:bodyPr/>
                    <a:lstStyle/>
                    <a:p>
                      <a:r>
                        <a:rPr lang="en-US" i="1" dirty="0">
                          <a:latin typeface="Cambria" panose="02040503050406030204" pitchFamily="18" charset="0"/>
                        </a:rPr>
                        <a:t>Name &amp; email</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 xmlns:a16="http://schemas.microsoft.com/office/drawing/2014/main" val="2091734565"/>
                  </a:ext>
                </a:extLst>
              </a:tr>
            </a:tbl>
          </a:graphicData>
        </a:graphic>
      </p:graphicFrame>
      <p:sp>
        <p:nvSpPr>
          <p:cNvPr id="8" name="Subtitle 2">
            <a:extLst>
              <a:ext uri="{FF2B5EF4-FFF2-40B4-BE49-F238E27FC236}">
                <a16:creationId xmlns="" xmlns:a16="http://schemas.microsoft.com/office/drawing/2014/main" id="{FF0F860A-68ED-3A45-9B2E-50E8CE1BC6B7}"/>
              </a:ext>
            </a:extLst>
          </p:cNvPr>
          <p:cNvSpPr txBox="1">
            <a:spLocks/>
          </p:cNvSpPr>
          <p:nvPr/>
        </p:nvSpPr>
        <p:spPr>
          <a:xfrm>
            <a:off x="3157538" y="1538380"/>
            <a:ext cx="4543425" cy="484632"/>
          </a:xfrm>
          <a:prstGeom prst="rect">
            <a:avLst/>
          </a:prstGeom>
        </p:spPr>
        <p:txBody>
          <a:bodyPr vert="horz" lIns="91440" tIns="45720" rIns="91440" bIns="45720" rtlCol="0">
            <a:normAutofit fontScale="925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sz="1600" dirty="0">
                <a:latin typeface="Cambria" panose="02040503050406030204" pitchFamily="18" charset="0"/>
              </a:rPr>
              <a:t>Course Title: Object Oriented Programming 1 (</a:t>
            </a:r>
            <a:r>
              <a:rPr lang="en-US" sz="1600" dirty="0" smtClean="0">
                <a:latin typeface="Cambria" panose="02040503050406030204" pitchFamily="18" charset="0"/>
              </a:rPr>
              <a:t>JAVA)</a:t>
            </a:r>
            <a:endParaRPr lang="en-US" sz="1600" dirty="0">
              <a:latin typeface="Cambria" panose="02040503050406030204" pitchFamily="18" charset="0"/>
            </a:endParaRPr>
          </a:p>
        </p:txBody>
      </p:sp>
    </p:spTree>
    <p:extLst>
      <p:ext uri="{BB962C8B-B14F-4D97-AF65-F5344CB8AC3E}">
        <p14:creationId xmlns:p14="http://schemas.microsoft.com/office/powerpoint/2010/main" val="7007073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Declaring and Initializing 1D Array : 4</a:t>
            </a:r>
            <a:r>
              <a:rPr lang="en-US" baseline="30000" dirty="0" smtClean="0">
                <a:latin typeface="Cambria" panose="02040503050406030204" pitchFamily="18" charset="0"/>
              </a:rPr>
              <a:t>th</a:t>
            </a:r>
            <a:r>
              <a:rPr lang="en-US" dirty="0" smtClean="0">
                <a:latin typeface="Cambria" panose="02040503050406030204" pitchFamily="18" charset="0"/>
              </a:rPr>
              <a:t> Approach</a:t>
            </a:r>
            <a:endParaRPr lang="x-none" dirty="0">
              <a:latin typeface="Cambria" panose="02040503050406030204" pitchFamily="18" charset="0"/>
            </a:endParaRPr>
          </a:p>
        </p:txBody>
      </p:sp>
      <p:sp>
        <p:nvSpPr>
          <p:cNvPr id="8" name="TextBox 7"/>
          <p:cNvSpPr txBox="1"/>
          <p:nvPr/>
        </p:nvSpPr>
        <p:spPr>
          <a:xfrm>
            <a:off x="357187" y="2092927"/>
            <a:ext cx="3414713" cy="1477328"/>
          </a:xfrm>
          <a:prstGeom prst="rect">
            <a:avLst/>
          </a:prstGeom>
          <a:solidFill>
            <a:srgbClr val="F2D776"/>
          </a:solidFill>
        </p:spPr>
        <p:txBody>
          <a:bodyPr wrap="square" rtlCol="0">
            <a:spAutoFit/>
          </a:bodyPr>
          <a:lstStyle/>
          <a:p>
            <a:pPr algn="just"/>
            <a:r>
              <a:rPr lang="en-US" b="1" dirty="0" smtClean="0">
                <a:latin typeface="Cambria" panose="02040503050406030204" pitchFamily="18" charset="0"/>
                <a:ea typeface="Cambria" panose="02040503050406030204" pitchFamily="18" charset="0"/>
              </a:rPr>
              <a:t>4</a:t>
            </a:r>
            <a:r>
              <a:rPr lang="en-US" b="1" baseline="30000" dirty="0" smtClean="0">
                <a:latin typeface="Cambria" panose="02040503050406030204" pitchFamily="18" charset="0"/>
                <a:ea typeface="Cambria" panose="02040503050406030204" pitchFamily="18" charset="0"/>
              </a:rPr>
              <a:t>th</a:t>
            </a:r>
            <a:r>
              <a:rPr lang="en-US" b="1" dirty="0" smtClean="0">
                <a:latin typeface="Cambria" panose="02040503050406030204" pitchFamily="18" charset="0"/>
                <a:ea typeface="Cambria" panose="02040503050406030204" pitchFamily="18" charset="0"/>
              </a:rPr>
              <a:t> Approach</a:t>
            </a:r>
          </a:p>
          <a:p>
            <a:pPr algn="just"/>
            <a:endParaRPr lang="en-US" b="1" dirty="0" smtClean="0">
              <a:latin typeface="Cambria" panose="02040503050406030204" pitchFamily="18" charset="0"/>
              <a:ea typeface="Cambria" panose="02040503050406030204" pitchFamily="18" charset="0"/>
            </a:endParaRPr>
          </a:p>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arr4[ ] = {11,22,33,44,55};</a:t>
            </a:r>
            <a:endParaRPr lang="en-US" dirty="0">
              <a:latin typeface="Cambria" panose="02040503050406030204" pitchFamily="18" charset="0"/>
              <a:ea typeface="Cambria" panose="02040503050406030204" pitchFamily="18" charset="0"/>
            </a:endParaRPr>
          </a:p>
          <a:p>
            <a:pPr algn="ctr"/>
            <a:r>
              <a:rPr lang="en-US" dirty="0" smtClean="0">
                <a:latin typeface="Cambria" panose="02040503050406030204" pitchFamily="18" charset="0"/>
                <a:ea typeface="Cambria" panose="02040503050406030204" pitchFamily="18" charset="0"/>
              </a:rPr>
              <a:t>Or,</a:t>
            </a:r>
          </a:p>
          <a:p>
            <a:pPr algn="just"/>
            <a:r>
              <a:rPr lang="en-US" dirty="0" err="1">
                <a:latin typeface="Cambria" panose="02040503050406030204" pitchFamily="18" charset="0"/>
                <a:ea typeface="Cambria" panose="02040503050406030204" pitchFamily="18" charset="0"/>
              </a:rPr>
              <a:t>int</a:t>
            </a:r>
            <a:r>
              <a:rPr lang="en-US" dirty="0">
                <a:latin typeface="Cambria" panose="02040503050406030204" pitchFamily="18" charset="0"/>
                <a:ea typeface="Cambria" panose="02040503050406030204" pitchFamily="18" charset="0"/>
              </a:rPr>
              <a:t> </a:t>
            </a:r>
            <a:r>
              <a:rPr lang="en-US" dirty="0" smtClean="0">
                <a:latin typeface="Cambria" panose="02040503050406030204" pitchFamily="18" charset="0"/>
                <a:ea typeface="Cambria" panose="02040503050406030204" pitchFamily="18" charset="0"/>
              </a:rPr>
              <a:t>[ ]arr4 </a:t>
            </a:r>
            <a:r>
              <a:rPr lang="en-US" dirty="0">
                <a:latin typeface="Cambria" panose="02040503050406030204" pitchFamily="18" charset="0"/>
                <a:ea typeface="Cambria" panose="02040503050406030204" pitchFamily="18" charset="0"/>
              </a:rPr>
              <a:t>= </a:t>
            </a:r>
            <a:r>
              <a:rPr lang="en-US" dirty="0" smtClean="0">
                <a:latin typeface="Cambria" panose="02040503050406030204" pitchFamily="18" charset="0"/>
                <a:ea typeface="Cambria" panose="02040503050406030204" pitchFamily="18" charset="0"/>
              </a:rPr>
              <a:t>{11,22,33,44,55};</a:t>
            </a:r>
            <a:endParaRPr lang="en-US" dirty="0">
              <a:latin typeface="Cambria" panose="02040503050406030204" pitchFamily="18" charset="0"/>
              <a:ea typeface="Cambria" panose="02040503050406030204" pitchFamily="18" charset="0"/>
            </a:endParaRPr>
          </a:p>
        </p:txBody>
      </p:sp>
      <p:sp>
        <p:nvSpPr>
          <p:cNvPr id="9" name="TextBox 8"/>
          <p:cNvSpPr txBox="1"/>
          <p:nvPr/>
        </p:nvSpPr>
        <p:spPr>
          <a:xfrm>
            <a:off x="357187" y="3627407"/>
            <a:ext cx="8501062" cy="1862048"/>
          </a:xfrm>
          <a:prstGeom prst="rect">
            <a:avLst/>
          </a:prstGeom>
          <a:solidFill>
            <a:srgbClr val="F2D776"/>
          </a:solidFill>
        </p:spPr>
        <p:txBody>
          <a:bodyPr wrap="square" rtlCol="0">
            <a:spAutoFit/>
          </a:bodyPr>
          <a:lstStyle/>
          <a:p>
            <a:pPr algn="just"/>
            <a:r>
              <a:rPr lang="en-US" b="1" i="1" dirty="0" smtClean="0">
                <a:latin typeface="Cambria" panose="02040503050406030204" pitchFamily="18" charset="0"/>
                <a:ea typeface="Cambria" panose="02040503050406030204" pitchFamily="18" charset="0"/>
              </a:rPr>
              <a:t>Here,</a:t>
            </a:r>
          </a:p>
          <a:p>
            <a:pPr algn="just"/>
            <a:endParaRPr lang="en-US" sz="700" b="1" dirty="0" smtClean="0">
              <a:latin typeface="Cambria" panose="02040503050406030204" pitchFamily="18" charset="0"/>
              <a:ea typeface="Cambria" panose="02040503050406030204" pitchFamily="18" charset="0"/>
            </a:endParaRPr>
          </a:p>
          <a:p>
            <a:pPr marL="171450" indent="-171450" algn="just">
              <a:buFont typeface="Arial" panose="020B0604020202020204" pitchFamily="34" charset="0"/>
              <a:buChar char="•"/>
            </a:pPr>
            <a:r>
              <a:rPr lang="en-US" b="1"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is the type of array.</a:t>
            </a:r>
          </a:p>
          <a:p>
            <a:pPr marL="171450" indent="-171450" algn="just">
              <a:buFont typeface="Arial" panose="020B0604020202020204" pitchFamily="34" charset="0"/>
              <a:buChar char="•"/>
            </a:pPr>
            <a:r>
              <a:rPr lang="en-US" b="1" dirty="0" smtClean="0">
                <a:latin typeface="Cambria" panose="02040503050406030204" pitchFamily="18" charset="0"/>
                <a:ea typeface="Cambria" panose="02040503050406030204" pitchFamily="18" charset="0"/>
              </a:rPr>
              <a:t>arr4</a:t>
            </a:r>
            <a:r>
              <a:rPr lang="en-US" dirty="0" smtClean="0">
                <a:latin typeface="Cambria" panose="02040503050406030204" pitchFamily="18" charset="0"/>
                <a:ea typeface="Cambria" panose="02040503050406030204" pitchFamily="18" charset="0"/>
              </a:rPr>
              <a:t> is the name of the array.</a:t>
            </a:r>
          </a:p>
          <a:p>
            <a:pPr marL="171450" indent="-171450" algn="just">
              <a:buFont typeface="Arial" panose="020B0604020202020204" pitchFamily="34" charset="0"/>
              <a:buChar char="•"/>
            </a:pPr>
            <a:r>
              <a:rPr lang="en-US" dirty="0" smtClean="0">
                <a:latin typeface="Cambria" panose="02040503050406030204" pitchFamily="18" charset="0"/>
                <a:ea typeface="Cambria" panose="02040503050406030204" pitchFamily="18" charset="0"/>
              </a:rPr>
              <a:t>The </a:t>
            </a:r>
            <a:r>
              <a:rPr lang="en-US" b="1" dirty="0" smtClean="0">
                <a:latin typeface="Cambria" panose="02040503050406030204" pitchFamily="18" charset="0"/>
                <a:ea typeface="Cambria" panose="02040503050406030204" pitchFamily="18" charset="0"/>
              </a:rPr>
              <a:t>[ ] </a:t>
            </a:r>
            <a:r>
              <a:rPr lang="en-US" dirty="0" smtClean="0">
                <a:latin typeface="Cambria" panose="02040503050406030204" pitchFamily="18" charset="0"/>
                <a:ea typeface="Cambria" panose="02040503050406030204" pitchFamily="18" charset="0"/>
              </a:rPr>
              <a:t>symbol denotes that it is an array, not a variable.</a:t>
            </a:r>
          </a:p>
          <a:p>
            <a:pPr marL="171450" indent="-171450" algn="just">
              <a:buFont typeface="Arial" panose="020B0604020202020204" pitchFamily="34" charset="0"/>
              <a:buChar char="•"/>
            </a:pPr>
            <a:r>
              <a:rPr lang="en-US" dirty="0">
                <a:latin typeface="Cambria" panose="02040503050406030204" pitchFamily="18" charset="0"/>
                <a:ea typeface="Cambria" panose="02040503050406030204" pitchFamily="18" charset="0"/>
              </a:rPr>
              <a:t>M</a:t>
            </a:r>
            <a:r>
              <a:rPr lang="en-US" dirty="0" smtClean="0">
                <a:latin typeface="Cambria" panose="02040503050406030204" pitchFamily="18" charset="0"/>
                <a:ea typeface="Cambria" panose="02040503050406030204" pitchFamily="18" charset="0"/>
              </a:rPr>
              <a:t>emory will be allocated for five integers (as there are five integers inside the curly braces) and the value 11, 22, 33, 44 and 55 will be initialized in the array.</a:t>
            </a:r>
            <a:endParaRPr lang="en-US" b="1" dirty="0" smtClean="0">
              <a:latin typeface="Cambria" panose="02040503050406030204" pitchFamily="18" charset="0"/>
              <a:ea typeface="Cambria" panose="02040503050406030204" pitchFamily="18" charset="0"/>
            </a:endParaRPr>
          </a:p>
        </p:txBody>
      </p:sp>
      <p:sp>
        <p:nvSpPr>
          <p:cNvPr id="7" name="TextBox 6"/>
          <p:cNvSpPr txBox="1"/>
          <p:nvPr/>
        </p:nvSpPr>
        <p:spPr>
          <a:xfrm>
            <a:off x="4500140" y="2637567"/>
            <a:ext cx="4016784" cy="369332"/>
          </a:xfrm>
          <a:prstGeom prst="rect">
            <a:avLst/>
          </a:prstGeom>
          <a:solidFill>
            <a:srgbClr val="CC3300"/>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This approach is NOT RECOMMENDED.</a:t>
            </a:r>
          </a:p>
        </p:txBody>
      </p:sp>
      <p:graphicFrame>
        <p:nvGraphicFramePr>
          <p:cNvPr id="10" name="Table 9"/>
          <p:cNvGraphicFramePr>
            <a:graphicFrameLocks noGrp="1"/>
          </p:cNvGraphicFramePr>
          <p:nvPr>
            <p:extLst>
              <p:ext uri="{D42A27DB-BD31-4B8C-83A1-F6EECF244321}">
                <p14:modId xmlns:p14="http://schemas.microsoft.com/office/powerpoint/2010/main" val="2453295708"/>
              </p:ext>
            </p:extLst>
          </p:nvPr>
        </p:nvGraphicFramePr>
        <p:xfrm>
          <a:off x="2668052" y="5546607"/>
          <a:ext cx="3840480" cy="439850"/>
        </p:xfrm>
        <a:graphic>
          <a:graphicData uri="http://schemas.openxmlformats.org/drawingml/2006/table">
            <a:tbl>
              <a:tblPr firstRow="1" bandRow="1">
                <a:tableStyleId>{2D5ABB26-0587-4C30-8999-92F81FD0307C}</a:tableStyleId>
              </a:tblPr>
              <a:tblGrid>
                <a:gridCol w="640080"/>
                <a:gridCol w="640080"/>
                <a:gridCol w="640080"/>
                <a:gridCol w="640080"/>
                <a:gridCol w="640080"/>
                <a:gridCol w="640080"/>
              </a:tblGrid>
              <a:tr h="439850">
                <a:tc>
                  <a:txBody>
                    <a:bodyPr/>
                    <a:lstStyle/>
                    <a:p>
                      <a:pPr algn="ctr"/>
                      <a:r>
                        <a:rPr lang="en-US" dirty="0" smtClean="0">
                          <a:latin typeface="Cambria" panose="02040503050406030204" pitchFamily="18" charset="0"/>
                          <a:ea typeface="Cambria" panose="02040503050406030204" pitchFamily="18" charset="0"/>
                        </a:rPr>
                        <a:t>arr4</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solidFill>
                      <a:srgbClr val="99FF79"/>
                    </a:solidFill>
                  </a:tcPr>
                </a:tc>
                <a:tc>
                  <a:txBody>
                    <a:bodyPr/>
                    <a:lstStyle/>
                    <a:p>
                      <a:pPr algn="ctr"/>
                      <a:r>
                        <a:rPr lang="en-US" dirty="0" smtClean="0">
                          <a:latin typeface="Cambria" panose="02040503050406030204" pitchFamily="18" charset="0"/>
                          <a:ea typeface="Cambria" panose="02040503050406030204" pitchFamily="18" charset="0"/>
                        </a:rPr>
                        <a:t>11</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22</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15</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44</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55</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85595138"/>
              </p:ext>
            </p:extLst>
          </p:nvPr>
        </p:nvGraphicFramePr>
        <p:xfrm>
          <a:off x="2668052" y="5880680"/>
          <a:ext cx="3840480" cy="439850"/>
        </p:xfrm>
        <a:graphic>
          <a:graphicData uri="http://schemas.openxmlformats.org/drawingml/2006/table">
            <a:tbl>
              <a:tblPr firstRow="1" bandRow="1">
                <a:tableStyleId>{2D5ABB26-0587-4C30-8999-92F81FD0307C}</a:tableStyleId>
              </a:tblPr>
              <a:tblGrid>
                <a:gridCol w="640080"/>
                <a:gridCol w="640080"/>
                <a:gridCol w="640080"/>
                <a:gridCol w="640080"/>
                <a:gridCol w="640080"/>
                <a:gridCol w="640080"/>
              </a:tblGrid>
              <a:tr h="439850">
                <a:tc>
                  <a:txBody>
                    <a:bodyPr/>
                    <a:lstStyle/>
                    <a:p>
                      <a:pPr algn="ctr"/>
                      <a:endParaRPr lang="en-US" dirty="0">
                        <a:latin typeface="Cambria" panose="02040503050406030204" pitchFamily="18" charset="0"/>
                        <a:ea typeface="Cambria" panose="02040503050406030204" pitchFamily="18" charset="0"/>
                      </a:endParaRPr>
                    </a:p>
                  </a:txBody>
                  <a:tcPr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1</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2</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3</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4</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3306477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2" presetClass="entr" presetSubtype="4"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Printing array elements</a:t>
            </a:r>
            <a:endParaRPr lang="x-none" dirty="0">
              <a:latin typeface="Cambria" panose="020405030504060302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627876336"/>
              </p:ext>
            </p:extLst>
          </p:nvPr>
        </p:nvGraphicFramePr>
        <p:xfrm>
          <a:off x="5025490" y="2180713"/>
          <a:ext cx="3840480" cy="439850"/>
        </p:xfrm>
        <a:graphic>
          <a:graphicData uri="http://schemas.openxmlformats.org/drawingml/2006/table">
            <a:tbl>
              <a:tblPr firstRow="1" bandRow="1">
                <a:tableStyleId>{2D5ABB26-0587-4C30-8999-92F81FD0307C}</a:tableStyleId>
              </a:tblPr>
              <a:tblGrid>
                <a:gridCol w="640080"/>
                <a:gridCol w="640080"/>
                <a:gridCol w="640080"/>
                <a:gridCol w="640080"/>
                <a:gridCol w="640080"/>
                <a:gridCol w="640080"/>
              </a:tblGrid>
              <a:tr h="439850">
                <a:tc>
                  <a:txBody>
                    <a:bodyPr/>
                    <a:lstStyle/>
                    <a:p>
                      <a:pPr algn="ctr"/>
                      <a:r>
                        <a:rPr lang="en-US" dirty="0" err="1" smtClean="0">
                          <a:latin typeface="Cambria" panose="02040503050406030204" pitchFamily="18" charset="0"/>
                          <a:ea typeface="Cambria" panose="02040503050406030204" pitchFamily="18" charset="0"/>
                        </a:rPr>
                        <a:t>arr</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solidFill>
                      <a:srgbClr val="99FF79"/>
                    </a:solidFill>
                  </a:tcPr>
                </a:tc>
                <a:tc>
                  <a:txBody>
                    <a:bodyPr/>
                    <a:lstStyle/>
                    <a:p>
                      <a:pPr algn="ctr"/>
                      <a:r>
                        <a:rPr lang="en-US" dirty="0" smtClean="0">
                          <a:latin typeface="Cambria" panose="02040503050406030204" pitchFamily="18" charset="0"/>
                          <a:ea typeface="Cambria" panose="02040503050406030204" pitchFamily="18" charset="0"/>
                        </a:rPr>
                        <a:t>11</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22</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33</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44</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55</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321891923"/>
              </p:ext>
            </p:extLst>
          </p:nvPr>
        </p:nvGraphicFramePr>
        <p:xfrm>
          <a:off x="5025490" y="2564292"/>
          <a:ext cx="3840480" cy="439850"/>
        </p:xfrm>
        <a:graphic>
          <a:graphicData uri="http://schemas.openxmlformats.org/drawingml/2006/table">
            <a:tbl>
              <a:tblPr firstRow="1" bandRow="1">
                <a:tableStyleId>{2D5ABB26-0587-4C30-8999-92F81FD0307C}</a:tableStyleId>
              </a:tblPr>
              <a:tblGrid>
                <a:gridCol w="640080"/>
                <a:gridCol w="640080"/>
                <a:gridCol w="640080"/>
                <a:gridCol w="640080"/>
                <a:gridCol w="640080"/>
                <a:gridCol w="640080"/>
              </a:tblGrid>
              <a:tr h="439850">
                <a:tc>
                  <a:txBody>
                    <a:bodyPr/>
                    <a:lstStyle/>
                    <a:p>
                      <a:pPr algn="ctr"/>
                      <a:endParaRPr lang="en-US" dirty="0">
                        <a:latin typeface="Cambria" panose="02040503050406030204" pitchFamily="18" charset="0"/>
                        <a:ea typeface="Cambria" panose="02040503050406030204" pitchFamily="18" charset="0"/>
                      </a:endParaRPr>
                    </a:p>
                  </a:txBody>
                  <a:tcPr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1</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2</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3</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4</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2" name="TextBox 11"/>
          <p:cNvSpPr txBox="1"/>
          <p:nvPr/>
        </p:nvSpPr>
        <p:spPr>
          <a:xfrm>
            <a:off x="421341" y="2180713"/>
            <a:ext cx="4589997" cy="1200329"/>
          </a:xfrm>
          <a:prstGeom prst="rect">
            <a:avLst/>
          </a:prstGeom>
          <a:solidFill>
            <a:schemeClr val="accent6">
              <a:lumMod val="40000"/>
              <a:lumOff val="60000"/>
            </a:schemeClr>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We can simply print all the elements of an array using a loop. Lets assume that we have the following array:</a:t>
            </a:r>
          </a:p>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arr</a:t>
            </a:r>
            <a:r>
              <a:rPr lang="en-US" dirty="0" smtClean="0">
                <a:latin typeface="Cambria" panose="02040503050406030204" pitchFamily="18" charset="0"/>
                <a:ea typeface="Cambria" panose="02040503050406030204" pitchFamily="18" charset="0"/>
              </a:rPr>
              <a:t>[ ] = new </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 ] {11,22,33,44,55}; </a:t>
            </a:r>
            <a:endParaRPr lang="en-US" dirty="0">
              <a:latin typeface="Cambria" panose="02040503050406030204" pitchFamily="18" charset="0"/>
              <a:ea typeface="Cambria" panose="02040503050406030204" pitchFamily="18" charset="0"/>
            </a:endParaRPr>
          </a:p>
        </p:txBody>
      </p:sp>
      <p:sp>
        <p:nvSpPr>
          <p:cNvPr id="13" name="TextBox 12"/>
          <p:cNvSpPr txBox="1"/>
          <p:nvPr/>
        </p:nvSpPr>
        <p:spPr>
          <a:xfrm>
            <a:off x="421340" y="3523172"/>
            <a:ext cx="3414713" cy="923330"/>
          </a:xfrm>
          <a:prstGeom prst="rect">
            <a:avLst/>
          </a:prstGeom>
          <a:solidFill>
            <a:srgbClr val="F2D776"/>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for(</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=0; </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&lt;5; </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a:t>
            </a:r>
            <a:r>
              <a:rPr lang="en-US" dirty="0" smtClean="0">
                <a:latin typeface="Cambria" panose="02040503050406030204" pitchFamily="18" charset="0"/>
                <a:ea typeface="Cambria" panose="02040503050406030204" pitchFamily="18" charset="0"/>
              </a:rPr>
              <a:t>{</a:t>
            </a:r>
          </a:p>
          <a:p>
            <a:pPr algn="just"/>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System.out.println</a:t>
            </a:r>
            <a:r>
              <a:rPr lang="en-US" dirty="0" smtClean="0">
                <a:latin typeface="Cambria" panose="02040503050406030204" pitchFamily="18" charset="0"/>
                <a:ea typeface="Cambria" panose="02040503050406030204" pitchFamily="18" charset="0"/>
              </a:rPr>
              <a:t>(</a:t>
            </a:r>
            <a:r>
              <a:rPr lang="en-US" dirty="0" err="1" smtClean="0">
                <a:latin typeface="Cambria" panose="02040503050406030204" pitchFamily="18" charset="0"/>
                <a:ea typeface="Cambria" panose="02040503050406030204" pitchFamily="18" charset="0"/>
              </a:rPr>
              <a:t>arr</a:t>
            </a:r>
            <a:r>
              <a:rPr lang="en-US" dirty="0" smtClean="0">
                <a:latin typeface="Cambria" panose="02040503050406030204" pitchFamily="18" charset="0"/>
                <a:ea typeface="Cambria" panose="02040503050406030204" pitchFamily="18" charset="0"/>
              </a:rPr>
              <a:t>[</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a:t>
            </a:r>
          </a:p>
          <a:p>
            <a:pPr algn="just"/>
            <a:r>
              <a:rPr lang="en-US" dirty="0">
                <a:latin typeface="Cambria" panose="02040503050406030204" pitchFamily="18" charset="0"/>
                <a:ea typeface="Cambria" panose="02040503050406030204" pitchFamily="18" charset="0"/>
              </a:rPr>
              <a:t>}</a:t>
            </a:r>
            <a:endParaRPr lang="en-US" dirty="0">
              <a:latin typeface="Cambria" panose="02040503050406030204" pitchFamily="18" charset="0"/>
              <a:ea typeface="Cambria" panose="02040503050406030204" pitchFamily="18" charset="0"/>
            </a:endParaRPr>
          </a:p>
        </p:txBody>
      </p:sp>
      <p:sp>
        <p:nvSpPr>
          <p:cNvPr id="14" name="TextBox 13"/>
          <p:cNvSpPr txBox="1"/>
          <p:nvPr/>
        </p:nvSpPr>
        <p:spPr>
          <a:xfrm>
            <a:off x="421342" y="4533430"/>
            <a:ext cx="3414713" cy="1477328"/>
          </a:xfrm>
          <a:prstGeom prst="rect">
            <a:avLst/>
          </a:prstGeom>
          <a:solidFill>
            <a:srgbClr val="F2D776"/>
          </a:solidFill>
        </p:spPr>
        <p:txBody>
          <a:bodyPr wrap="square" rtlCol="0">
            <a:spAutoFit/>
          </a:bodyPr>
          <a:lstStyle/>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=0;</a:t>
            </a:r>
          </a:p>
          <a:p>
            <a:pPr algn="just"/>
            <a:r>
              <a:rPr lang="en-US" dirty="0" smtClean="0">
                <a:latin typeface="Cambria" panose="02040503050406030204" pitchFamily="18" charset="0"/>
                <a:ea typeface="Cambria" panose="02040503050406030204" pitchFamily="18" charset="0"/>
              </a:rPr>
              <a:t>while</a:t>
            </a:r>
            <a:r>
              <a:rPr lang="en-US" dirty="0" smtClean="0">
                <a:latin typeface="Cambria" panose="02040503050406030204" pitchFamily="18" charset="0"/>
                <a:ea typeface="Cambria" panose="02040503050406030204" pitchFamily="18" charset="0"/>
              </a:rPr>
              <a:t>(</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&lt;5)</a:t>
            </a:r>
            <a:r>
              <a:rPr lang="en-US" dirty="0" smtClean="0">
                <a:latin typeface="Cambria" panose="02040503050406030204" pitchFamily="18" charset="0"/>
                <a:ea typeface="Cambria" panose="02040503050406030204" pitchFamily="18" charset="0"/>
              </a:rPr>
              <a:t>{</a:t>
            </a:r>
          </a:p>
          <a:p>
            <a:pPr algn="just"/>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System.out.println</a:t>
            </a:r>
            <a:r>
              <a:rPr lang="en-US" dirty="0" smtClean="0">
                <a:latin typeface="Cambria" panose="02040503050406030204" pitchFamily="18" charset="0"/>
                <a:ea typeface="Cambria" panose="02040503050406030204" pitchFamily="18" charset="0"/>
              </a:rPr>
              <a:t>(</a:t>
            </a:r>
            <a:r>
              <a:rPr lang="en-US" dirty="0" err="1" smtClean="0">
                <a:latin typeface="Cambria" panose="02040503050406030204" pitchFamily="18" charset="0"/>
                <a:ea typeface="Cambria" panose="02040503050406030204" pitchFamily="18" charset="0"/>
              </a:rPr>
              <a:t>arr</a:t>
            </a:r>
            <a:r>
              <a:rPr lang="en-US" dirty="0" smtClean="0">
                <a:latin typeface="Cambria" panose="02040503050406030204" pitchFamily="18" charset="0"/>
                <a:ea typeface="Cambria" panose="02040503050406030204" pitchFamily="18" charset="0"/>
              </a:rPr>
              <a:t>[</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a:t>
            </a:r>
          </a:p>
          <a:p>
            <a:pPr algn="just"/>
            <a:r>
              <a:rPr lang="en-US" dirty="0">
                <a:latin typeface="Cambria" panose="02040503050406030204" pitchFamily="18" charset="0"/>
                <a:ea typeface="Cambria" panose="02040503050406030204" pitchFamily="18" charset="0"/>
              </a:rPr>
              <a:t> </a:t>
            </a:r>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a:t>
            </a:r>
          </a:p>
          <a:p>
            <a:pPr algn="just"/>
            <a:r>
              <a:rPr lang="en-US" dirty="0">
                <a:latin typeface="Cambria" panose="02040503050406030204" pitchFamily="18" charset="0"/>
                <a:ea typeface="Cambria" panose="02040503050406030204" pitchFamily="18" charset="0"/>
              </a:rPr>
              <a:t>}</a:t>
            </a:r>
            <a:endParaRPr lang="en-US" dirty="0">
              <a:latin typeface="Cambria" panose="02040503050406030204" pitchFamily="18" charset="0"/>
              <a:ea typeface="Cambria" panose="02040503050406030204" pitchFamily="18" charset="0"/>
            </a:endParaRPr>
          </a:p>
        </p:txBody>
      </p:sp>
      <p:sp>
        <p:nvSpPr>
          <p:cNvPr id="16" name="TextBox 15"/>
          <p:cNvSpPr txBox="1"/>
          <p:nvPr/>
        </p:nvSpPr>
        <p:spPr>
          <a:xfrm>
            <a:off x="3961646" y="3493242"/>
            <a:ext cx="3414713" cy="1754326"/>
          </a:xfrm>
          <a:prstGeom prst="rect">
            <a:avLst/>
          </a:prstGeom>
          <a:solidFill>
            <a:srgbClr val="F2D776"/>
          </a:solidFill>
        </p:spPr>
        <p:txBody>
          <a:bodyPr wrap="square" rtlCol="0">
            <a:spAutoFit/>
          </a:bodyPr>
          <a:lstStyle/>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=0;</a:t>
            </a:r>
          </a:p>
          <a:p>
            <a:pPr algn="just"/>
            <a:r>
              <a:rPr lang="en-US" dirty="0" smtClean="0">
                <a:latin typeface="Cambria" panose="02040503050406030204" pitchFamily="18" charset="0"/>
                <a:ea typeface="Cambria" panose="02040503050406030204" pitchFamily="18" charset="0"/>
              </a:rPr>
              <a:t>do{</a:t>
            </a:r>
          </a:p>
          <a:p>
            <a:pPr algn="just"/>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System.out.println</a:t>
            </a:r>
            <a:r>
              <a:rPr lang="en-US" dirty="0" smtClean="0">
                <a:latin typeface="Cambria" panose="02040503050406030204" pitchFamily="18" charset="0"/>
                <a:ea typeface="Cambria" panose="02040503050406030204" pitchFamily="18" charset="0"/>
              </a:rPr>
              <a:t>(</a:t>
            </a:r>
            <a:r>
              <a:rPr lang="en-US" dirty="0" err="1" smtClean="0">
                <a:latin typeface="Cambria" panose="02040503050406030204" pitchFamily="18" charset="0"/>
                <a:ea typeface="Cambria" panose="02040503050406030204" pitchFamily="18" charset="0"/>
              </a:rPr>
              <a:t>arr</a:t>
            </a:r>
            <a:r>
              <a:rPr lang="en-US" dirty="0" smtClean="0">
                <a:latin typeface="Cambria" panose="02040503050406030204" pitchFamily="18" charset="0"/>
                <a:ea typeface="Cambria" panose="02040503050406030204" pitchFamily="18" charset="0"/>
              </a:rPr>
              <a:t>[</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a:t>
            </a:r>
          </a:p>
          <a:p>
            <a:pPr algn="just"/>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a:t>
            </a:r>
            <a:endParaRPr lang="en-US" dirty="0">
              <a:latin typeface="Cambria" panose="02040503050406030204" pitchFamily="18" charset="0"/>
              <a:ea typeface="Cambria" panose="02040503050406030204" pitchFamily="18" charset="0"/>
            </a:endParaRPr>
          </a:p>
          <a:p>
            <a:pPr algn="just"/>
            <a:r>
              <a:rPr lang="en-US" dirty="0">
                <a:latin typeface="Cambria" panose="02040503050406030204" pitchFamily="18" charset="0"/>
                <a:ea typeface="Cambria" panose="02040503050406030204" pitchFamily="18" charset="0"/>
              </a:rPr>
              <a:t>}</a:t>
            </a:r>
            <a:endParaRPr lang="en-US" dirty="0" smtClean="0">
              <a:latin typeface="Cambria" panose="02040503050406030204" pitchFamily="18" charset="0"/>
              <a:ea typeface="Cambria" panose="02040503050406030204" pitchFamily="18" charset="0"/>
            </a:endParaRPr>
          </a:p>
          <a:p>
            <a:pPr algn="just"/>
            <a:r>
              <a:rPr lang="en-US" dirty="0" smtClean="0">
                <a:latin typeface="Cambria" panose="02040503050406030204" pitchFamily="18" charset="0"/>
                <a:ea typeface="Cambria" panose="02040503050406030204" pitchFamily="18" charset="0"/>
              </a:rPr>
              <a:t>while</a:t>
            </a:r>
            <a:r>
              <a:rPr lang="en-US" dirty="0" smtClean="0">
                <a:latin typeface="Cambria" panose="02040503050406030204" pitchFamily="18" charset="0"/>
                <a:ea typeface="Cambria" panose="02040503050406030204" pitchFamily="18" charset="0"/>
              </a:rPr>
              <a:t>(</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&lt;5);</a:t>
            </a:r>
            <a:endParaRPr lang="en-US" dirty="0" smtClean="0">
              <a:latin typeface="Cambria" panose="02040503050406030204" pitchFamily="18" charset="0"/>
              <a:ea typeface="Cambria" panose="02040503050406030204" pitchFamily="18" charset="0"/>
            </a:endParaRPr>
          </a:p>
        </p:txBody>
      </p:sp>
      <p:sp>
        <p:nvSpPr>
          <p:cNvPr id="17" name="TextBox 16"/>
          <p:cNvSpPr txBox="1"/>
          <p:nvPr/>
        </p:nvSpPr>
        <p:spPr>
          <a:xfrm>
            <a:off x="3961646" y="5367336"/>
            <a:ext cx="3414713" cy="646331"/>
          </a:xfrm>
          <a:prstGeom prst="rect">
            <a:avLst/>
          </a:prstGeom>
          <a:solidFill>
            <a:srgbClr val="CC3300"/>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The length attribute of any array represents the size of the array. </a:t>
            </a:r>
            <a:endParaRPr lang="en-US" dirty="0" smtClean="0">
              <a:latin typeface="Cambria" panose="02040503050406030204" pitchFamily="18" charset="0"/>
              <a:ea typeface="Cambria" panose="02040503050406030204" pitchFamily="18" charset="0"/>
            </a:endParaRPr>
          </a:p>
        </p:txBody>
      </p:sp>
      <p:sp>
        <p:nvSpPr>
          <p:cNvPr id="18" name="TextBox 17"/>
          <p:cNvSpPr txBox="1"/>
          <p:nvPr/>
        </p:nvSpPr>
        <p:spPr>
          <a:xfrm>
            <a:off x="421341" y="3495571"/>
            <a:ext cx="3414713" cy="923330"/>
          </a:xfrm>
          <a:prstGeom prst="rect">
            <a:avLst/>
          </a:prstGeom>
          <a:solidFill>
            <a:srgbClr val="F2D776"/>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for(</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=0; </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&lt;</a:t>
            </a:r>
            <a:r>
              <a:rPr lang="en-US" dirty="0" err="1" smtClean="0">
                <a:latin typeface="Cambria" panose="02040503050406030204" pitchFamily="18" charset="0"/>
                <a:ea typeface="Cambria" panose="02040503050406030204" pitchFamily="18" charset="0"/>
              </a:rPr>
              <a:t>arr.length</a:t>
            </a:r>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a:t>
            </a:r>
            <a:r>
              <a:rPr lang="en-US" dirty="0" smtClean="0">
                <a:latin typeface="Cambria" panose="02040503050406030204" pitchFamily="18" charset="0"/>
                <a:ea typeface="Cambria" panose="02040503050406030204" pitchFamily="18" charset="0"/>
              </a:rPr>
              <a:t>{</a:t>
            </a:r>
          </a:p>
          <a:p>
            <a:pPr algn="just"/>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System.out.println</a:t>
            </a:r>
            <a:r>
              <a:rPr lang="en-US" dirty="0" smtClean="0">
                <a:latin typeface="Cambria" panose="02040503050406030204" pitchFamily="18" charset="0"/>
                <a:ea typeface="Cambria" panose="02040503050406030204" pitchFamily="18" charset="0"/>
              </a:rPr>
              <a:t>(</a:t>
            </a:r>
            <a:r>
              <a:rPr lang="en-US" dirty="0" err="1" smtClean="0">
                <a:latin typeface="Cambria" panose="02040503050406030204" pitchFamily="18" charset="0"/>
                <a:ea typeface="Cambria" panose="02040503050406030204" pitchFamily="18" charset="0"/>
              </a:rPr>
              <a:t>arr</a:t>
            </a:r>
            <a:r>
              <a:rPr lang="en-US" dirty="0" smtClean="0">
                <a:latin typeface="Cambria" panose="02040503050406030204" pitchFamily="18" charset="0"/>
                <a:ea typeface="Cambria" panose="02040503050406030204" pitchFamily="18" charset="0"/>
              </a:rPr>
              <a:t>[</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a:t>
            </a:r>
          </a:p>
          <a:p>
            <a:pPr algn="just"/>
            <a:r>
              <a:rPr lang="en-US" dirty="0">
                <a:latin typeface="Cambria" panose="02040503050406030204" pitchFamily="18" charset="0"/>
                <a:ea typeface="Cambria" panose="02040503050406030204" pitchFamily="18" charset="0"/>
              </a:rPr>
              <a:t>}</a:t>
            </a:r>
            <a:endParaRPr lang="en-US" dirty="0">
              <a:latin typeface="Cambria" panose="02040503050406030204" pitchFamily="18" charset="0"/>
              <a:ea typeface="Cambria" panose="02040503050406030204" pitchFamily="18" charset="0"/>
            </a:endParaRPr>
          </a:p>
        </p:txBody>
      </p:sp>
      <p:sp>
        <p:nvSpPr>
          <p:cNvPr id="19" name="TextBox 18"/>
          <p:cNvSpPr txBox="1"/>
          <p:nvPr/>
        </p:nvSpPr>
        <p:spPr>
          <a:xfrm>
            <a:off x="421342" y="4561031"/>
            <a:ext cx="3414713" cy="1477328"/>
          </a:xfrm>
          <a:prstGeom prst="rect">
            <a:avLst/>
          </a:prstGeom>
          <a:solidFill>
            <a:srgbClr val="F2D776"/>
          </a:solidFill>
        </p:spPr>
        <p:txBody>
          <a:bodyPr wrap="square" rtlCol="0">
            <a:spAutoFit/>
          </a:bodyPr>
          <a:lstStyle/>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=0;</a:t>
            </a:r>
          </a:p>
          <a:p>
            <a:pPr algn="just"/>
            <a:r>
              <a:rPr lang="en-US" dirty="0" smtClean="0">
                <a:latin typeface="Cambria" panose="02040503050406030204" pitchFamily="18" charset="0"/>
                <a:ea typeface="Cambria" panose="02040503050406030204" pitchFamily="18" charset="0"/>
              </a:rPr>
              <a:t>while</a:t>
            </a:r>
            <a:r>
              <a:rPr lang="en-US" dirty="0" smtClean="0">
                <a:latin typeface="Cambria" panose="02040503050406030204" pitchFamily="18" charset="0"/>
                <a:ea typeface="Cambria" panose="02040503050406030204" pitchFamily="18" charset="0"/>
              </a:rPr>
              <a:t>(</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&lt;</a:t>
            </a:r>
            <a:r>
              <a:rPr lang="en-US" dirty="0" err="1" smtClean="0">
                <a:latin typeface="Cambria" panose="02040503050406030204" pitchFamily="18" charset="0"/>
                <a:ea typeface="Cambria" panose="02040503050406030204" pitchFamily="18" charset="0"/>
              </a:rPr>
              <a:t>arr.length</a:t>
            </a:r>
            <a:r>
              <a:rPr lang="en-US" dirty="0" smtClean="0">
                <a:latin typeface="Cambria" panose="02040503050406030204" pitchFamily="18" charset="0"/>
                <a:ea typeface="Cambria" panose="02040503050406030204" pitchFamily="18" charset="0"/>
              </a:rPr>
              <a:t>)</a:t>
            </a:r>
            <a:r>
              <a:rPr lang="en-US" dirty="0" smtClean="0">
                <a:latin typeface="Cambria" panose="02040503050406030204" pitchFamily="18" charset="0"/>
                <a:ea typeface="Cambria" panose="02040503050406030204" pitchFamily="18" charset="0"/>
              </a:rPr>
              <a:t>{</a:t>
            </a:r>
          </a:p>
          <a:p>
            <a:pPr algn="just"/>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System.out.println</a:t>
            </a:r>
            <a:r>
              <a:rPr lang="en-US" dirty="0" smtClean="0">
                <a:latin typeface="Cambria" panose="02040503050406030204" pitchFamily="18" charset="0"/>
                <a:ea typeface="Cambria" panose="02040503050406030204" pitchFamily="18" charset="0"/>
              </a:rPr>
              <a:t>(</a:t>
            </a:r>
            <a:r>
              <a:rPr lang="en-US" dirty="0" err="1" smtClean="0">
                <a:latin typeface="Cambria" panose="02040503050406030204" pitchFamily="18" charset="0"/>
                <a:ea typeface="Cambria" panose="02040503050406030204" pitchFamily="18" charset="0"/>
              </a:rPr>
              <a:t>arr</a:t>
            </a:r>
            <a:r>
              <a:rPr lang="en-US" dirty="0" smtClean="0">
                <a:latin typeface="Cambria" panose="02040503050406030204" pitchFamily="18" charset="0"/>
                <a:ea typeface="Cambria" panose="02040503050406030204" pitchFamily="18" charset="0"/>
              </a:rPr>
              <a:t>[</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a:t>
            </a:r>
          </a:p>
          <a:p>
            <a:pPr algn="just"/>
            <a:r>
              <a:rPr lang="en-US" dirty="0">
                <a:latin typeface="Cambria" panose="02040503050406030204" pitchFamily="18" charset="0"/>
                <a:ea typeface="Cambria" panose="02040503050406030204" pitchFamily="18" charset="0"/>
              </a:rPr>
              <a:t> </a:t>
            </a:r>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a:t>
            </a:r>
          </a:p>
          <a:p>
            <a:pPr algn="just"/>
            <a:r>
              <a:rPr lang="en-US" dirty="0">
                <a:latin typeface="Cambria" panose="02040503050406030204" pitchFamily="18" charset="0"/>
                <a:ea typeface="Cambria" panose="02040503050406030204" pitchFamily="18" charset="0"/>
              </a:rPr>
              <a:t>}</a:t>
            </a:r>
            <a:endParaRPr lang="en-US" dirty="0">
              <a:latin typeface="Cambria" panose="02040503050406030204" pitchFamily="18" charset="0"/>
              <a:ea typeface="Cambria" panose="02040503050406030204" pitchFamily="18" charset="0"/>
            </a:endParaRPr>
          </a:p>
        </p:txBody>
      </p:sp>
      <p:sp>
        <p:nvSpPr>
          <p:cNvPr id="20" name="TextBox 19"/>
          <p:cNvSpPr txBox="1"/>
          <p:nvPr/>
        </p:nvSpPr>
        <p:spPr>
          <a:xfrm>
            <a:off x="3961646" y="3493242"/>
            <a:ext cx="3414713" cy="1754326"/>
          </a:xfrm>
          <a:prstGeom prst="rect">
            <a:avLst/>
          </a:prstGeom>
          <a:solidFill>
            <a:srgbClr val="F2D776"/>
          </a:solidFill>
        </p:spPr>
        <p:txBody>
          <a:bodyPr wrap="square" rtlCol="0">
            <a:spAutoFit/>
          </a:bodyPr>
          <a:lstStyle/>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=0;</a:t>
            </a:r>
          </a:p>
          <a:p>
            <a:pPr algn="just"/>
            <a:r>
              <a:rPr lang="en-US" dirty="0" smtClean="0">
                <a:latin typeface="Cambria" panose="02040503050406030204" pitchFamily="18" charset="0"/>
                <a:ea typeface="Cambria" panose="02040503050406030204" pitchFamily="18" charset="0"/>
              </a:rPr>
              <a:t>do{</a:t>
            </a:r>
          </a:p>
          <a:p>
            <a:pPr algn="just"/>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System.out.println</a:t>
            </a:r>
            <a:r>
              <a:rPr lang="en-US" dirty="0" smtClean="0">
                <a:latin typeface="Cambria" panose="02040503050406030204" pitchFamily="18" charset="0"/>
                <a:ea typeface="Cambria" panose="02040503050406030204" pitchFamily="18" charset="0"/>
              </a:rPr>
              <a:t>(</a:t>
            </a:r>
            <a:r>
              <a:rPr lang="en-US" dirty="0" err="1" smtClean="0">
                <a:latin typeface="Cambria" panose="02040503050406030204" pitchFamily="18" charset="0"/>
                <a:ea typeface="Cambria" panose="02040503050406030204" pitchFamily="18" charset="0"/>
              </a:rPr>
              <a:t>arr</a:t>
            </a:r>
            <a:r>
              <a:rPr lang="en-US" dirty="0" smtClean="0">
                <a:latin typeface="Cambria" panose="02040503050406030204" pitchFamily="18" charset="0"/>
                <a:ea typeface="Cambria" panose="02040503050406030204" pitchFamily="18" charset="0"/>
              </a:rPr>
              <a:t>[</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a:t>
            </a:r>
          </a:p>
          <a:p>
            <a:pPr algn="just"/>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a:t>
            </a:r>
            <a:endParaRPr lang="en-US" dirty="0">
              <a:latin typeface="Cambria" panose="02040503050406030204" pitchFamily="18" charset="0"/>
              <a:ea typeface="Cambria" panose="02040503050406030204" pitchFamily="18" charset="0"/>
            </a:endParaRPr>
          </a:p>
          <a:p>
            <a:pPr algn="just"/>
            <a:r>
              <a:rPr lang="en-US" dirty="0">
                <a:latin typeface="Cambria" panose="02040503050406030204" pitchFamily="18" charset="0"/>
                <a:ea typeface="Cambria" panose="02040503050406030204" pitchFamily="18" charset="0"/>
              </a:rPr>
              <a:t>}</a:t>
            </a:r>
            <a:endParaRPr lang="en-US" dirty="0" smtClean="0">
              <a:latin typeface="Cambria" panose="02040503050406030204" pitchFamily="18" charset="0"/>
              <a:ea typeface="Cambria" panose="02040503050406030204" pitchFamily="18" charset="0"/>
            </a:endParaRPr>
          </a:p>
          <a:p>
            <a:pPr algn="just"/>
            <a:r>
              <a:rPr lang="en-US" dirty="0" smtClean="0">
                <a:latin typeface="Cambria" panose="02040503050406030204" pitchFamily="18" charset="0"/>
                <a:ea typeface="Cambria" panose="02040503050406030204" pitchFamily="18" charset="0"/>
              </a:rPr>
              <a:t>while</a:t>
            </a:r>
            <a:r>
              <a:rPr lang="en-US" dirty="0" smtClean="0">
                <a:latin typeface="Cambria" panose="02040503050406030204" pitchFamily="18" charset="0"/>
                <a:ea typeface="Cambria" panose="02040503050406030204" pitchFamily="18" charset="0"/>
              </a:rPr>
              <a:t>(</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&lt;</a:t>
            </a:r>
            <a:r>
              <a:rPr lang="en-US" dirty="0" err="1" smtClean="0">
                <a:latin typeface="Cambria" panose="02040503050406030204" pitchFamily="18" charset="0"/>
                <a:ea typeface="Cambria" panose="02040503050406030204" pitchFamily="18" charset="0"/>
              </a:rPr>
              <a:t>arr.length</a:t>
            </a:r>
            <a:r>
              <a:rPr lang="en-US" dirty="0" smtClean="0">
                <a:latin typeface="Cambria" panose="02040503050406030204" pitchFamily="18" charset="0"/>
                <a:ea typeface="Cambria" panose="02040503050406030204" pitchFamily="18" charset="0"/>
              </a:rPr>
              <a:t>);</a:t>
            </a:r>
            <a:endParaRPr lang="en-US" dirty="0" smtClean="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533155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par>
                                <p:cTn id="15" presetID="2" presetClass="entr" presetSubtype="4"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p:cTn id="23" dur="500" fill="hold"/>
                                        <p:tgtEl>
                                          <p:spTgt spid="13"/>
                                        </p:tgtEl>
                                        <p:attrNameLst>
                                          <p:attrName>ppt_w</p:attrName>
                                        </p:attrNameLst>
                                      </p:cBhvr>
                                      <p:tavLst>
                                        <p:tav tm="0">
                                          <p:val>
                                            <p:fltVal val="0"/>
                                          </p:val>
                                        </p:tav>
                                        <p:tav tm="100000">
                                          <p:val>
                                            <p:strVal val="#ppt_w"/>
                                          </p:val>
                                        </p:tav>
                                      </p:tavLst>
                                    </p:anim>
                                    <p:anim calcmode="lin" valueType="num">
                                      <p:cBhvr>
                                        <p:cTn id="24" dur="500" fill="hold"/>
                                        <p:tgtEl>
                                          <p:spTgt spid="13"/>
                                        </p:tgtEl>
                                        <p:attrNameLst>
                                          <p:attrName>ppt_h</p:attrName>
                                        </p:attrNameLst>
                                      </p:cBhvr>
                                      <p:tavLst>
                                        <p:tav tm="0">
                                          <p:val>
                                            <p:fltVal val="0"/>
                                          </p:val>
                                        </p:tav>
                                        <p:tav tm="100000">
                                          <p:val>
                                            <p:strVal val="#ppt_h"/>
                                          </p:val>
                                        </p:tav>
                                      </p:tavLst>
                                    </p:anim>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anim calcmode="lin" valueType="num">
                                      <p:cBhvr>
                                        <p:cTn id="30" dur="500" fill="hold"/>
                                        <p:tgtEl>
                                          <p:spTgt spid="14"/>
                                        </p:tgtEl>
                                        <p:attrNameLst>
                                          <p:attrName>ppt_w</p:attrName>
                                        </p:attrNameLst>
                                      </p:cBhvr>
                                      <p:tavLst>
                                        <p:tav tm="0">
                                          <p:val>
                                            <p:fltVal val="0"/>
                                          </p:val>
                                        </p:tav>
                                        <p:tav tm="100000">
                                          <p:val>
                                            <p:strVal val="#ppt_w"/>
                                          </p:val>
                                        </p:tav>
                                      </p:tavLst>
                                    </p:anim>
                                    <p:anim calcmode="lin" valueType="num">
                                      <p:cBhvr>
                                        <p:cTn id="31" dur="500" fill="hold"/>
                                        <p:tgtEl>
                                          <p:spTgt spid="14"/>
                                        </p:tgtEl>
                                        <p:attrNameLst>
                                          <p:attrName>ppt_h</p:attrName>
                                        </p:attrNameLst>
                                      </p:cBhvr>
                                      <p:tavLst>
                                        <p:tav tm="0">
                                          <p:val>
                                            <p:fltVal val="0"/>
                                          </p:val>
                                        </p:tav>
                                        <p:tav tm="100000">
                                          <p:val>
                                            <p:strVal val="#ppt_h"/>
                                          </p:val>
                                        </p:tav>
                                      </p:tavLst>
                                    </p:anim>
                                    <p:animEffect transition="in" filter="fade">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p:cTn id="37" dur="500" fill="hold"/>
                                        <p:tgtEl>
                                          <p:spTgt spid="16"/>
                                        </p:tgtEl>
                                        <p:attrNameLst>
                                          <p:attrName>ppt_w</p:attrName>
                                        </p:attrNameLst>
                                      </p:cBhvr>
                                      <p:tavLst>
                                        <p:tav tm="0">
                                          <p:val>
                                            <p:fltVal val="0"/>
                                          </p:val>
                                        </p:tav>
                                        <p:tav tm="100000">
                                          <p:val>
                                            <p:strVal val="#ppt_w"/>
                                          </p:val>
                                        </p:tav>
                                      </p:tavLst>
                                    </p:anim>
                                    <p:anim calcmode="lin" valueType="num">
                                      <p:cBhvr>
                                        <p:cTn id="38" dur="500" fill="hold"/>
                                        <p:tgtEl>
                                          <p:spTgt spid="16"/>
                                        </p:tgtEl>
                                        <p:attrNameLst>
                                          <p:attrName>ppt_h</p:attrName>
                                        </p:attrNameLst>
                                      </p:cBhvr>
                                      <p:tavLst>
                                        <p:tav tm="0">
                                          <p:val>
                                            <p:fltVal val="0"/>
                                          </p:val>
                                        </p:tav>
                                        <p:tav tm="100000">
                                          <p:val>
                                            <p:strVal val="#ppt_h"/>
                                          </p:val>
                                        </p:tav>
                                      </p:tavLst>
                                    </p:anim>
                                    <p:animEffect transition="in" filter="fade">
                                      <p:cBhvr>
                                        <p:cTn id="39" dur="500"/>
                                        <p:tgtEl>
                                          <p:spTgt spid="16"/>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grpId="0" nodeType="clickEffect">
                                  <p:stCondLst>
                                    <p:cond delay="0"/>
                                  </p:stCondLst>
                                  <p:childTnLst>
                                    <p:set>
                                      <p:cBhvr>
                                        <p:cTn id="43" dur="1" fill="hold">
                                          <p:stCondLst>
                                            <p:cond delay="0"/>
                                          </p:stCondLst>
                                        </p:cTn>
                                        <p:tgtEl>
                                          <p:spTgt spid="17"/>
                                        </p:tgtEl>
                                        <p:attrNameLst>
                                          <p:attrName>style.visibility</p:attrName>
                                        </p:attrNameLst>
                                      </p:cBhvr>
                                      <p:to>
                                        <p:strVal val="visible"/>
                                      </p:to>
                                    </p:set>
                                    <p:anim calcmode="lin" valueType="num">
                                      <p:cBhvr>
                                        <p:cTn id="44" dur="500" fill="hold"/>
                                        <p:tgtEl>
                                          <p:spTgt spid="17"/>
                                        </p:tgtEl>
                                        <p:attrNameLst>
                                          <p:attrName>ppt_w</p:attrName>
                                        </p:attrNameLst>
                                      </p:cBhvr>
                                      <p:tavLst>
                                        <p:tav tm="0">
                                          <p:val>
                                            <p:fltVal val="0"/>
                                          </p:val>
                                        </p:tav>
                                        <p:tav tm="100000">
                                          <p:val>
                                            <p:strVal val="#ppt_w"/>
                                          </p:val>
                                        </p:tav>
                                      </p:tavLst>
                                    </p:anim>
                                    <p:anim calcmode="lin" valueType="num">
                                      <p:cBhvr>
                                        <p:cTn id="45" dur="500" fill="hold"/>
                                        <p:tgtEl>
                                          <p:spTgt spid="17"/>
                                        </p:tgtEl>
                                        <p:attrNameLst>
                                          <p:attrName>ppt_h</p:attrName>
                                        </p:attrNameLst>
                                      </p:cBhvr>
                                      <p:tavLst>
                                        <p:tav tm="0">
                                          <p:val>
                                            <p:fltVal val="0"/>
                                          </p:val>
                                        </p:tav>
                                        <p:tav tm="100000">
                                          <p:val>
                                            <p:strVal val="#ppt_h"/>
                                          </p:val>
                                        </p:tav>
                                      </p:tavLst>
                                    </p:anim>
                                    <p:animEffect transition="in" filter="fade">
                                      <p:cBhvr>
                                        <p:cTn id="46" dur="500"/>
                                        <p:tgtEl>
                                          <p:spTgt spid="17"/>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fade">
                                      <p:cBhvr>
                                        <p:cTn id="51" dur="500"/>
                                        <p:tgtEl>
                                          <p:spTgt spid="18"/>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fade">
                                      <p:cBhvr>
                                        <p:cTn id="54" dur="500"/>
                                        <p:tgtEl>
                                          <p:spTgt spid="19"/>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fade">
                                      <p:cBhvr>
                                        <p:cTn id="5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6" grpId="0" animBg="1"/>
      <p:bldP spid="17" grpId="0" animBg="1"/>
      <p:bldP spid="18" grpId="0" animBg="1"/>
      <p:bldP spid="19" grpId="0" animBg="1"/>
      <p:bldP spid="2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Declaring </a:t>
            </a:r>
            <a:r>
              <a:rPr lang="en-US" dirty="0">
                <a:latin typeface="Cambria" panose="02040503050406030204" pitchFamily="18" charset="0"/>
              </a:rPr>
              <a:t>2</a:t>
            </a:r>
            <a:r>
              <a:rPr lang="en-US" dirty="0" smtClean="0">
                <a:latin typeface="Cambria" panose="02040503050406030204" pitchFamily="18" charset="0"/>
              </a:rPr>
              <a:t>D Array</a:t>
            </a:r>
            <a:endParaRPr lang="x-none" dirty="0">
              <a:latin typeface="Cambria" panose="02040503050406030204" pitchFamily="18" charset="0"/>
            </a:endParaRPr>
          </a:p>
        </p:txBody>
      </p:sp>
      <p:sp>
        <p:nvSpPr>
          <p:cNvPr id="8" name="TextBox 7"/>
          <p:cNvSpPr txBox="1"/>
          <p:nvPr/>
        </p:nvSpPr>
        <p:spPr>
          <a:xfrm>
            <a:off x="357186" y="2092927"/>
            <a:ext cx="5629277" cy="3416320"/>
          </a:xfrm>
          <a:prstGeom prst="rect">
            <a:avLst/>
          </a:prstGeom>
          <a:solidFill>
            <a:srgbClr val="F2D776"/>
          </a:solidFill>
        </p:spPr>
        <p:txBody>
          <a:bodyPr wrap="square" rtlCol="0">
            <a:spAutoFit/>
          </a:bodyPr>
          <a:lstStyle/>
          <a:p>
            <a:pPr algn="just"/>
            <a:r>
              <a:rPr lang="en-US" b="1" dirty="0" smtClean="0">
                <a:latin typeface="Cambria" panose="02040503050406030204" pitchFamily="18" charset="0"/>
                <a:ea typeface="Cambria" panose="02040503050406030204" pitchFamily="18" charset="0"/>
              </a:rPr>
              <a:t>1</a:t>
            </a:r>
            <a:r>
              <a:rPr lang="en-US" b="1" baseline="30000" dirty="0" smtClean="0">
                <a:latin typeface="Cambria" panose="02040503050406030204" pitchFamily="18" charset="0"/>
                <a:ea typeface="Cambria" panose="02040503050406030204" pitchFamily="18" charset="0"/>
              </a:rPr>
              <a:t>st</a:t>
            </a:r>
            <a:r>
              <a:rPr lang="en-US" b="1" dirty="0" smtClean="0">
                <a:latin typeface="Cambria" panose="02040503050406030204" pitchFamily="18" charset="0"/>
                <a:ea typeface="Cambria" panose="02040503050406030204" pitchFamily="18" charset="0"/>
              </a:rPr>
              <a:t> Approach: </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arr5[ ][ ] </a:t>
            </a:r>
            <a:r>
              <a:rPr lang="en-US" dirty="0" smtClean="0">
                <a:latin typeface="Cambria" panose="02040503050406030204" pitchFamily="18" charset="0"/>
                <a:ea typeface="Cambria" panose="02040503050406030204" pitchFamily="18" charset="0"/>
              </a:rPr>
              <a:t>= new </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t>
            </a:r>
            <a:r>
              <a:rPr lang="en-US" dirty="0" smtClean="0">
                <a:latin typeface="Cambria" panose="02040503050406030204" pitchFamily="18" charset="0"/>
                <a:ea typeface="Cambria" panose="02040503050406030204" pitchFamily="18" charset="0"/>
              </a:rPr>
              <a:t>[3</a:t>
            </a:r>
            <a:r>
              <a:rPr lang="en-US" dirty="0" smtClean="0">
                <a:latin typeface="Cambria" panose="02040503050406030204" pitchFamily="18" charset="0"/>
                <a:ea typeface="Cambria" panose="02040503050406030204" pitchFamily="18" charset="0"/>
              </a:rPr>
              <a:t>][3];</a:t>
            </a:r>
          </a:p>
          <a:p>
            <a:pPr algn="just"/>
            <a:endParaRPr lang="en-US" dirty="0" smtClean="0">
              <a:latin typeface="Cambria" panose="02040503050406030204" pitchFamily="18" charset="0"/>
              <a:ea typeface="Cambria" panose="02040503050406030204" pitchFamily="18" charset="0"/>
            </a:endParaRPr>
          </a:p>
          <a:p>
            <a:pPr algn="just"/>
            <a:r>
              <a:rPr lang="en-US" b="1" dirty="0" smtClean="0">
                <a:latin typeface="Cambria" panose="02040503050406030204" pitchFamily="18" charset="0"/>
                <a:ea typeface="Cambria" panose="02040503050406030204" pitchFamily="18" charset="0"/>
              </a:rPr>
              <a:t>2</a:t>
            </a:r>
            <a:r>
              <a:rPr lang="en-US" b="1" baseline="30000" dirty="0" smtClean="0">
                <a:latin typeface="Cambria" panose="02040503050406030204" pitchFamily="18" charset="0"/>
                <a:ea typeface="Cambria" panose="02040503050406030204" pitchFamily="18" charset="0"/>
              </a:rPr>
              <a:t>nd</a:t>
            </a:r>
            <a:r>
              <a:rPr lang="en-US" b="1" dirty="0" smtClean="0">
                <a:latin typeface="Cambria" panose="02040503050406030204" pitchFamily="18" charset="0"/>
                <a:ea typeface="Cambria" panose="02040503050406030204" pitchFamily="18" charset="0"/>
              </a:rPr>
              <a:t> Approach:</a:t>
            </a:r>
          </a:p>
          <a:p>
            <a:pPr algn="just"/>
            <a:endParaRPr lang="en-US" dirty="0" smtClean="0">
              <a:latin typeface="Cambria" panose="02040503050406030204" pitchFamily="18" charset="0"/>
              <a:ea typeface="Cambria" panose="02040503050406030204" pitchFamily="18" charset="0"/>
            </a:endParaRPr>
          </a:p>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arr6[ ][ ];</a:t>
            </a:r>
          </a:p>
          <a:p>
            <a:pPr algn="just"/>
            <a:r>
              <a:rPr lang="en-US" dirty="0" smtClean="0">
                <a:latin typeface="Cambria" panose="02040503050406030204" pitchFamily="18" charset="0"/>
                <a:ea typeface="Cambria" panose="02040503050406030204" pitchFamily="18" charset="0"/>
              </a:rPr>
              <a:t>row = arr1[3]/</a:t>
            </a:r>
            <a:r>
              <a:rPr lang="en-US" dirty="0">
                <a:latin typeface="Cambria" panose="02040503050406030204" pitchFamily="18" charset="0"/>
                <a:ea typeface="Cambria" panose="02040503050406030204" pitchFamily="18" charset="0"/>
              </a:rPr>
              <a:t>9</a:t>
            </a:r>
            <a:r>
              <a:rPr lang="en-US" dirty="0" smtClean="0">
                <a:latin typeface="Cambria" panose="02040503050406030204" pitchFamily="18" charset="0"/>
                <a:ea typeface="Cambria" panose="02040503050406030204" pitchFamily="18" charset="0"/>
              </a:rPr>
              <a:t>;</a:t>
            </a:r>
          </a:p>
          <a:p>
            <a:pPr algn="just"/>
            <a:r>
              <a:rPr lang="en-US" dirty="0" smtClean="0">
                <a:latin typeface="Cambria" panose="02040503050406030204" pitchFamily="18" charset="0"/>
                <a:ea typeface="Cambria" panose="02040503050406030204" pitchFamily="18" charset="0"/>
              </a:rPr>
              <a:t>col = arr1[3]/</a:t>
            </a:r>
            <a:r>
              <a:rPr lang="en-US" dirty="0">
                <a:latin typeface="Cambria" panose="02040503050406030204" pitchFamily="18" charset="0"/>
                <a:ea typeface="Cambria" panose="02040503050406030204" pitchFamily="18" charset="0"/>
              </a:rPr>
              <a:t>6</a:t>
            </a:r>
            <a:r>
              <a:rPr lang="en-US" dirty="0" smtClean="0">
                <a:latin typeface="Cambria" panose="02040503050406030204" pitchFamily="18" charset="0"/>
                <a:ea typeface="Cambria" panose="02040503050406030204" pitchFamily="18" charset="0"/>
              </a:rPr>
              <a:t>;</a:t>
            </a:r>
          </a:p>
          <a:p>
            <a:pPr algn="just"/>
            <a:r>
              <a:rPr lang="en-US" dirty="0" smtClean="0">
                <a:latin typeface="Cambria" panose="02040503050406030204" pitchFamily="18" charset="0"/>
                <a:ea typeface="Cambria" panose="02040503050406030204" pitchFamily="18" charset="0"/>
              </a:rPr>
              <a:t>arr6 = new </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[row][col];</a:t>
            </a:r>
            <a:endParaRPr lang="en-US" dirty="0">
              <a:latin typeface="Cambria" panose="02040503050406030204" pitchFamily="18" charset="0"/>
              <a:ea typeface="Cambria" panose="02040503050406030204" pitchFamily="18" charset="0"/>
            </a:endParaRPr>
          </a:p>
          <a:p>
            <a:pPr algn="just"/>
            <a:endParaRPr lang="en-US" dirty="0" smtClean="0">
              <a:latin typeface="Cambria" panose="02040503050406030204" pitchFamily="18" charset="0"/>
              <a:ea typeface="Cambria" panose="02040503050406030204" pitchFamily="18" charset="0"/>
            </a:endParaRPr>
          </a:p>
          <a:p>
            <a:pPr algn="just"/>
            <a:r>
              <a:rPr lang="en-US" b="1" dirty="0" smtClean="0">
                <a:latin typeface="Cambria" panose="02040503050406030204" pitchFamily="18" charset="0"/>
                <a:ea typeface="Cambria" panose="02040503050406030204" pitchFamily="18" charset="0"/>
              </a:rPr>
              <a:t>3</a:t>
            </a:r>
            <a:r>
              <a:rPr lang="en-US" b="1" baseline="30000" dirty="0" smtClean="0">
                <a:latin typeface="Cambria" panose="02040503050406030204" pitchFamily="18" charset="0"/>
                <a:ea typeface="Cambria" panose="02040503050406030204" pitchFamily="18" charset="0"/>
              </a:rPr>
              <a:t>rd</a:t>
            </a:r>
            <a:r>
              <a:rPr lang="en-US" b="1" dirty="0" smtClean="0">
                <a:latin typeface="Cambria" panose="02040503050406030204" pitchFamily="18" charset="0"/>
                <a:ea typeface="Cambria" panose="02040503050406030204" pitchFamily="18" charset="0"/>
              </a:rPr>
              <a:t> Approach: </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arr7 [ ][ ] = new </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 ][ ]{{1,2}, {3,4}};</a:t>
            </a:r>
          </a:p>
          <a:p>
            <a:pPr algn="just"/>
            <a:endParaRPr lang="en-US" dirty="0" smtClean="0">
              <a:latin typeface="Cambria" panose="02040503050406030204" pitchFamily="18" charset="0"/>
              <a:ea typeface="Cambria" panose="02040503050406030204" pitchFamily="18" charset="0"/>
            </a:endParaRPr>
          </a:p>
          <a:p>
            <a:pPr algn="just"/>
            <a:r>
              <a:rPr lang="en-US" b="1" dirty="0" smtClean="0">
                <a:latin typeface="Cambria" panose="02040503050406030204" pitchFamily="18" charset="0"/>
                <a:ea typeface="Cambria" panose="02040503050406030204" pitchFamily="18" charset="0"/>
              </a:rPr>
              <a:t>4</a:t>
            </a:r>
            <a:r>
              <a:rPr lang="en-US" b="1" baseline="30000" dirty="0" smtClean="0">
                <a:latin typeface="Cambria" panose="02040503050406030204" pitchFamily="18" charset="0"/>
                <a:ea typeface="Cambria" panose="02040503050406030204" pitchFamily="18" charset="0"/>
              </a:rPr>
              <a:t>th</a:t>
            </a:r>
            <a:r>
              <a:rPr lang="en-US" b="1" dirty="0" smtClean="0">
                <a:latin typeface="Cambria" panose="02040503050406030204" pitchFamily="18" charset="0"/>
                <a:ea typeface="Cambria" panose="02040503050406030204" pitchFamily="18" charset="0"/>
              </a:rPr>
              <a:t> Approach: </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arr8[ ][ ] = {{7,8},{9,5}};</a:t>
            </a:r>
            <a:endParaRPr lang="en-US" b="1" dirty="0">
              <a:latin typeface="Cambria" panose="02040503050406030204" pitchFamily="18" charset="0"/>
              <a:ea typeface="Cambria" panose="02040503050406030204" pitchFamily="18" charset="0"/>
            </a:endParaRPr>
          </a:p>
        </p:txBody>
      </p:sp>
      <p:sp>
        <p:nvSpPr>
          <p:cNvPr id="9" name="TextBox 8"/>
          <p:cNvSpPr txBox="1"/>
          <p:nvPr/>
        </p:nvSpPr>
        <p:spPr>
          <a:xfrm>
            <a:off x="6115049" y="2092927"/>
            <a:ext cx="2671763" cy="3354765"/>
          </a:xfrm>
          <a:prstGeom prst="rect">
            <a:avLst/>
          </a:prstGeom>
          <a:solidFill>
            <a:schemeClr val="accent6">
              <a:lumMod val="40000"/>
              <a:lumOff val="60000"/>
            </a:schemeClr>
          </a:solidFill>
        </p:spPr>
        <p:txBody>
          <a:bodyPr wrap="square" rtlCol="0">
            <a:spAutoFit/>
          </a:bodyPr>
          <a:lstStyle/>
          <a:p>
            <a:pPr algn="just"/>
            <a:r>
              <a:rPr lang="en-US" b="1" i="1" dirty="0" smtClean="0">
                <a:latin typeface="Cambria" panose="02040503050406030204" pitchFamily="18" charset="0"/>
                <a:ea typeface="Cambria" panose="02040503050406030204" pitchFamily="18" charset="0"/>
              </a:rPr>
              <a:t>Here,</a:t>
            </a:r>
          </a:p>
          <a:p>
            <a:pPr algn="just"/>
            <a:endParaRPr lang="en-US" b="1" dirty="0" smtClean="0">
              <a:latin typeface="Cambria" panose="02040503050406030204" pitchFamily="18" charset="0"/>
              <a:ea typeface="Cambria" panose="02040503050406030204" pitchFamily="18" charset="0"/>
            </a:endParaRPr>
          </a:p>
          <a:p>
            <a:pPr marL="171450" indent="-171450" algn="just">
              <a:buFont typeface="Arial" panose="020B0604020202020204" pitchFamily="34" charset="0"/>
              <a:buChar char="•"/>
            </a:pPr>
            <a:r>
              <a:rPr lang="en-US" sz="1600" dirty="0" smtClean="0">
                <a:latin typeface="Cambria" panose="02040503050406030204" pitchFamily="18" charset="0"/>
                <a:ea typeface="Cambria" panose="02040503050406030204" pitchFamily="18" charset="0"/>
              </a:rPr>
              <a:t>The </a:t>
            </a:r>
            <a:r>
              <a:rPr lang="en-US" sz="1600" b="1" dirty="0" smtClean="0">
                <a:latin typeface="Cambria" panose="02040503050406030204" pitchFamily="18" charset="0"/>
                <a:ea typeface="Cambria" panose="02040503050406030204" pitchFamily="18" charset="0"/>
              </a:rPr>
              <a:t>[ ][ ] </a:t>
            </a:r>
            <a:r>
              <a:rPr lang="en-US" sz="1600" dirty="0" smtClean="0">
                <a:latin typeface="Cambria" panose="02040503050406030204" pitchFamily="18" charset="0"/>
                <a:ea typeface="Cambria" panose="02040503050406030204" pitchFamily="18" charset="0"/>
              </a:rPr>
              <a:t>symbol </a:t>
            </a:r>
            <a:r>
              <a:rPr lang="en-US" sz="1600" dirty="0" smtClean="0">
                <a:latin typeface="Cambria" panose="02040503050406030204" pitchFamily="18" charset="0"/>
                <a:ea typeface="Cambria" panose="02040503050406030204" pitchFamily="18" charset="0"/>
              </a:rPr>
              <a:t>denotes that it is </a:t>
            </a:r>
            <a:r>
              <a:rPr lang="en-US" sz="1600" dirty="0" smtClean="0">
                <a:latin typeface="Cambria" panose="02040503050406030204" pitchFamily="18" charset="0"/>
                <a:ea typeface="Cambria" panose="02040503050406030204" pitchFamily="18" charset="0"/>
              </a:rPr>
              <a:t>a 2D array</a:t>
            </a:r>
            <a:r>
              <a:rPr lang="en-US" sz="1600" dirty="0" smtClean="0">
                <a:latin typeface="Cambria" panose="02040503050406030204" pitchFamily="18" charset="0"/>
                <a:ea typeface="Cambria" panose="02040503050406030204" pitchFamily="18" charset="0"/>
              </a:rPr>
              <a:t>.</a:t>
            </a:r>
          </a:p>
          <a:p>
            <a:pPr marL="171450" indent="-171450" algn="just">
              <a:buFont typeface="Arial" panose="020B0604020202020204" pitchFamily="34" charset="0"/>
              <a:buChar char="•"/>
            </a:pPr>
            <a:r>
              <a:rPr lang="en-US" sz="1600" dirty="0" smtClean="0">
                <a:latin typeface="Cambria" panose="02040503050406030204" pitchFamily="18" charset="0"/>
                <a:ea typeface="Cambria" panose="02040503050406030204" pitchFamily="18" charset="0"/>
              </a:rPr>
              <a:t>The </a:t>
            </a:r>
            <a:r>
              <a:rPr lang="en-US" sz="1600" b="1" dirty="0" smtClean="0">
                <a:latin typeface="Cambria" panose="02040503050406030204" pitchFamily="18" charset="0"/>
                <a:ea typeface="Cambria" panose="02040503050406030204" pitchFamily="18" charset="0"/>
              </a:rPr>
              <a:t>[ ][ ]</a:t>
            </a:r>
            <a:r>
              <a:rPr lang="en-US" sz="1600" dirty="0" smtClean="0">
                <a:latin typeface="Cambria" panose="02040503050406030204" pitchFamily="18" charset="0"/>
                <a:ea typeface="Cambria" panose="02040503050406030204" pitchFamily="18" charset="0"/>
              </a:rPr>
              <a:t> symbols can also be written before the name of the array.</a:t>
            </a:r>
          </a:p>
          <a:p>
            <a:pPr marL="171450" indent="-171450" algn="just">
              <a:buFont typeface="Arial" panose="020B0604020202020204" pitchFamily="34" charset="0"/>
              <a:buChar char="•"/>
            </a:pPr>
            <a:r>
              <a:rPr lang="en-US" sz="1600" dirty="0" smtClean="0">
                <a:latin typeface="Cambria" panose="02040503050406030204" pitchFamily="18" charset="0"/>
                <a:ea typeface="Cambria" panose="02040503050406030204" pitchFamily="18" charset="0"/>
              </a:rPr>
              <a:t>The value in the </a:t>
            </a:r>
            <a:r>
              <a:rPr lang="en-US" sz="1600" b="1" dirty="0" smtClean="0">
                <a:latin typeface="Cambria" panose="02040503050406030204" pitchFamily="18" charset="0"/>
                <a:ea typeface="Cambria" panose="02040503050406030204" pitchFamily="18" charset="0"/>
              </a:rPr>
              <a:t>1</a:t>
            </a:r>
            <a:r>
              <a:rPr lang="en-US" sz="1600" b="1" baseline="30000" dirty="0" smtClean="0">
                <a:latin typeface="Cambria" panose="02040503050406030204" pitchFamily="18" charset="0"/>
                <a:ea typeface="Cambria" panose="02040503050406030204" pitchFamily="18" charset="0"/>
              </a:rPr>
              <a:t>st</a:t>
            </a:r>
            <a:r>
              <a:rPr lang="en-US" sz="1600" dirty="0" smtClean="0">
                <a:latin typeface="Cambria" panose="02040503050406030204" pitchFamily="18" charset="0"/>
                <a:ea typeface="Cambria" panose="02040503050406030204" pitchFamily="18" charset="0"/>
              </a:rPr>
              <a:t> </a:t>
            </a:r>
            <a:r>
              <a:rPr lang="en-US" sz="1600" b="1" dirty="0" smtClean="0">
                <a:latin typeface="Cambria" panose="02040503050406030204" pitchFamily="18" charset="0"/>
                <a:ea typeface="Cambria" panose="02040503050406030204" pitchFamily="18" charset="0"/>
              </a:rPr>
              <a:t>[ ]</a:t>
            </a:r>
            <a:r>
              <a:rPr lang="en-US" sz="1600" dirty="0" smtClean="0">
                <a:latin typeface="Cambria" panose="02040503050406030204" pitchFamily="18" charset="0"/>
                <a:ea typeface="Cambria" panose="02040503050406030204" pitchFamily="18" charset="0"/>
              </a:rPr>
              <a:t> represents the number of </a:t>
            </a:r>
            <a:r>
              <a:rPr lang="en-US" sz="1600" b="1" dirty="0" smtClean="0">
                <a:latin typeface="Cambria" panose="02040503050406030204" pitchFamily="18" charset="0"/>
                <a:ea typeface="Cambria" panose="02040503050406030204" pitchFamily="18" charset="0"/>
              </a:rPr>
              <a:t>rows</a:t>
            </a:r>
            <a:r>
              <a:rPr lang="en-US" sz="1600" dirty="0" smtClean="0">
                <a:latin typeface="Cambria" panose="02040503050406030204" pitchFamily="18" charset="0"/>
                <a:ea typeface="Cambria" panose="02040503050406030204" pitchFamily="18" charset="0"/>
              </a:rPr>
              <a:t> and the value in </a:t>
            </a:r>
            <a:r>
              <a:rPr lang="en-US" sz="1600" b="1" dirty="0" smtClean="0">
                <a:latin typeface="Cambria" panose="02040503050406030204" pitchFamily="18" charset="0"/>
                <a:ea typeface="Cambria" panose="02040503050406030204" pitchFamily="18" charset="0"/>
              </a:rPr>
              <a:t>2</a:t>
            </a:r>
            <a:r>
              <a:rPr lang="en-US" sz="1600" b="1" baseline="30000" dirty="0" smtClean="0">
                <a:latin typeface="Cambria" panose="02040503050406030204" pitchFamily="18" charset="0"/>
                <a:ea typeface="Cambria" panose="02040503050406030204" pitchFamily="18" charset="0"/>
              </a:rPr>
              <a:t>nd</a:t>
            </a:r>
            <a:r>
              <a:rPr lang="en-US" sz="1600" dirty="0" smtClean="0">
                <a:latin typeface="Cambria" panose="02040503050406030204" pitchFamily="18" charset="0"/>
                <a:ea typeface="Cambria" panose="02040503050406030204" pitchFamily="18" charset="0"/>
              </a:rPr>
              <a:t> </a:t>
            </a:r>
            <a:r>
              <a:rPr lang="en-US" sz="1600" b="1" dirty="0" smtClean="0">
                <a:latin typeface="Cambria" panose="02040503050406030204" pitchFamily="18" charset="0"/>
                <a:ea typeface="Cambria" panose="02040503050406030204" pitchFamily="18" charset="0"/>
              </a:rPr>
              <a:t>[ ]</a:t>
            </a:r>
            <a:r>
              <a:rPr lang="en-US" sz="1600" dirty="0" smtClean="0">
                <a:latin typeface="Cambria" panose="02040503050406030204" pitchFamily="18" charset="0"/>
                <a:ea typeface="Cambria" panose="02040503050406030204" pitchFamily="18" charset="0"/>
              </a:rPr>
              <a:t> represents the number of </a:t>
            </a:r>
            <a:r>
              <a:rPr lang="en-US" sz="1600" b="1" dirty="0" smtClean="0">
                <a:latin typeface="Cambria" panose="02040503050406030204" pitchFamily="18" charset="0"/>
                <a:ea typeface="Cambria" panose="02040503050406030204" pitchFamily="18" charset="0"/>
              </a:rPr>
              <a:t>columns</a:t>
            </a:r>
            <a:r>
              <a:rPr lang="en-US" sz="1600" dirty="0" smtClean="0">
                <a:latin typeface="Cambria" panose="02040503050406030204" pitchFamily="18" charset="0"/>
                <a:ea typeface="Cambria" panose="02040503050406030204" pitchFamily="18" charset="0"/>
              </a:rPr>
              <a:t>.</a:t>
            </a:r>
          </a:p>
          <a:p>
            <a:pPr marL="171450" indent="-171450" algn="just">
              <a:buFont typeface="Arial" panose="020B0604020202020204" pitchFamily="34" charset="0"/>
              <a:buChar char="•"/>
            </a:pPr>
            <a:endParaRPr lang="en-US" sz="1600" dirty="0" smtClean="0">
              <a:latin typeface="Cambria" panose="02040503050406030204" pitchFamily="18" charset="0"/>
              <a:ea typeface="Cambria" panose="02040503050406030204" pitchFamily="18" charset="0"/>
            </a:endParaRPr>
          </a:p>
        </p:txBody>
      </p:sp>
      <p:sp>
        <p:nvSpPr>
          <p:cNvPr id="12" name="TextBox 11"/>
          <p:cNvSpPr txBox="1"/>
          <p:nvPr/>
        </p:nvSpPr>
        <p:spPr>
          <a:xfrm>
            <a:off x="4191000" y="5572590"/>
            <a:ext cx="4595812" cy="369332"/>
          </a:xfrm>
          <a:prstGeom prst="rect">
            <a:avLst/>
          </a:prstGeom>
          <a:solidFill>
            <a:srgbClr val="CC3300"/>
          </a:solidFill>
        </p:spPr>
        <p:txBody>
          <a:bodyPr wrap="square" rtlCol="0">
            <a:spAutoFit/>
          </a:bodyPr>
          <a:lstStyle/>
          <a:p>
            <a:pPr algn="just"/>
            <a:r>
              <a:rPr lang="en-US" dirty="0">
                <a:latin typeface="Cambria" panose="02040503050406030204" pitchFamily="18" charset="0"/>
                <a:ea typeface="Cambria" panose="02040503050406030204" pitchFamily="18" charset="0"/>
              </a:rPr>
              <a:t>The 4</a:t>
            </a:r>
            <a:r>
              <a:rPr lang="en-US" baseline="30000" dirty="0">
                <a:latin typeface="Cambria" panose="02040503050406030204" pitchFamily="18" charset="0"/>
                <a:ea typeface="Cambria" panose="02040503050406030204" pitchFamily="18" charset="0"/>
              </a:rPr>
              <a:t>th</a:t>
            </a:r>
            <a:r>
              <a:rPr lang="en-US" dirty="0">
                <a:latin typeface="Cambria" panose="02040503050406030204" pitchFamily="18" charset="0"/>
                <a:ea typeface="Cambria" panose="02040503050406030204" pitchFamily="18" charset="0"/>
              </a:rPr>
              <a:t> approach is NOT </a:t>
            </a:r>
            <a:r>
              <a:rPr lang="en-US" dirty="0" smtClean="0">
                <a:latin typeface="Cambria" panose="02040503050406030204" pitchFamily="18" charset="0"/>
                <a:ea typeface="Cambria" panose="02040503050406030204" pitchFamily="18" charset="0"/>
              </a:rPr>
              <a:t>RECOMMENDED.</a:t>
            </a: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282857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fltVal val="0"/>
                                          </p:val>
                                        </p:tav>
                                        <p:tav tm="100000">
                                          <p:val>
                                            <p:strVal val="#ppt_w"/>
                                          </p:val>
                                        </p:tav>
                                      </p:tavLst>
                                    </p:anim>
                                    <p:anim calcmode="lin" valueType="num">
                                      <p:cBhvr>
                                        <p:cTn id="22" dur="500" fill="hold"/>
                                        <p:tgtEl>
                                          <p:spTgt spid="12"/>
                                        </p:tgtEl>
                                        <p:attrNameLst>
                                          <p:attrName>ppt_h</p:attrName>
                                        </p:attrNameLst>
                                      </p:cBhvr>
                                      <p:tavLst>
                                        <p:tav tm="0">
                                          <p:val>
                                            <p:fltVal val="0"/>
                                          </p:val>
                                        </p:tav>
                                        <p:tav tm="100000">
                                          <p:val>
                                            <p:strVal val="#ppt_h"/>
                                          </p:val>
                                        </p:tav>
                                      </p:tavLst>
                                    </p:anim>
                                    <p:animEffect transition="in" filter="fade">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Memory Representation of</a:t>
            </a:r>
            <a:r>
              <a:rPr lang="en-US" dirty="0" smtClean="0">
                <a:latin typeface="Cambria" panose="02040503050406030204" pitchFamily="18" charset="0"/>
              </a:rPr>
              <a:t> </a:t>
            </a:r>
            <a:r>
              <a:rPr lang="en-US" dirty="0">
                <a:latin typeface="Cambria" panose="02040503050406030204" pitchFamily="18" charset="0"/>
              </a:rPr>
              <a:t>2</a:t>
            </a:r>
            <a:r>
              <a:rPr lang="en-US" dirty="0" smtClean="0">
                <a:latin typeface="Cambria" panose="02040503050406030204" pitchFamily="18" charset="0"/>
              </a:rPr>
              <a:t>D Array</a:t>
            </a:r>
            <a:endParaRPr lang="x-none" dirty="0">
              <a:latin typeface="Cambria" panose="02040503050406030204" pitchFamily="18" charset="0"/>
            </a:endParaRPr>
          </a:p>
        </p:txBody>
      </p:sp>
      <p:sp>
        <p:nvSpPr>
          <p:cNvPr id="8" name="TextBox 7"/>
          <p:cNvSpPr txBox="1"/>
          <p:nvPr/>
        </p:nvSpPr>
        <p:spPr>
          <a:xfrm>
            <a:off x="357186" y="2092927"/>
            <a:ext cx="5629277" cy="646331"/>
          </a:xfrm>
          <a:prstGeom prst="rect">
            <a:avLst/>
          </a:prstGeom>
          <a:solidFill>
            <a:srgbClr val="F2D776"/>
          </a:solidFill>
        </p:spPr>
        <p:txBody>
          <a:bodyPr wrap="square" rtlCol="0">
            <a:spAutoFit/>
          </a:bodyPr>
          <a:lstStyle/>
          <a:p>
            <a:pPr algn="just"/>
            <a:r>
              <a:rPr lang="en-US" b="1" dirty="0" smtClean="0">
                <a:latin typeface="Cambria" panose="02040503050406030204" pitchFamily="18" charset="0"/>
                <a:ea typeface="Cambria" panose="02040503050406030204" pitchFamily="18" charset="0"/>
              </a:rPr>
              <a:t>1</a:t>
            </a:r>
            <a:r>
              <a:rPr lang="en-US" b="1" baseline="30000" dirty="0" smtClean="0">
                <a:latin typeface="Cambria" panose="02040503050406030204" pitchFamily="18" charset="0"/>
                <a:ea typeface="Cambria" panose="02040503050406030204" pitchFamily="18" charset="0"/>
              </a:rPr>
              <a:t>st</a:t>
            </a:r>
            <a:r>
              <a:rPr lang="en-US" b="1" dirty="0" smtClean="0">
                <a:latin typeface="Cambria" panose="02040503050406030204" pitchFamily="18" charset="0"/>
                <a:ea typeface="Cambria" panose="02040503050406030204" pitchFamily="18" charset="0"/>
              </a:rPr>
              <a:t> Approach</a:t>
            </a:r>
          </a:p>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arr5[ ][ ] </a:t>
            </a:r>
            <a:r>
              <a:rPr lang="en-US" dirty="0" smtClean="0">
                <a:latin typeface="Cambria" panose="02040503050406030204" pitchFamily="18" charset="0"/>
                <a:ea typeface="Cambria" panose="02040503050406030204" pitchFamily="18" charset="0"/>
              </a:rPr>
              <a:t>= new </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t>
            </a:r>
            <a:r>
              <a:rPr lang="en-US" dirty="0" smtClean="0">
                <a:latin typeface="Cambria" panose="02040503050406030204" pitchFamily="18" charset="0"/>
                <a:ea typeface="Cambria" panose="02040503050406030204" pitchFamily="18" charset="0"/>
              </a:rPr>
              <a:t>[3</a:t>
            </a:r>
            <a:r>
              <a:rPr lang="en-US" dirty="0" smtClean="0">
                <a:latin typeface="Cambria" panose="02040503050406030204" pitchFamily="18" charset="0"/>
                <a:ea typeface="Cambria" panose="02040503050406030204" pitchFamily="18" charset="0"/>
              </a:rPr>
              <a:t>][3];</a:t>
            </a:r>
          </a:p>
        </p:txBody>
      </p:sp>
      <p:sp>
        <p:nvSpPr>
          <p:cNvPr id="11" name="TextBox 10"/>
          <p:cNvSpPr txBox="1"/>
          <p:nvPr/>
        </p:nvSpPr>
        <p:spPr>
          <a:xfrm>
            <a:off x="310877" y="3505207"/>
            <a:ext cx="5664207" cy="1754326"/>
          </a:xfrm>
          <a:prstGeom prst="rect">
            <a:avLst/>
          </a:prstGeom>
          <a:solidFill>
            <a:srgbClr val="99FF79"/>
          </a:solidFill>
        </p:spPr>
        <p:txBody>
          <a:bodyPr wrap="square" rtlCol="0">
            <a:spAutoFit/>
          </a:bodyPr>
          <a:lstStyle/>
          <a:p>
            <a:pPr algn="just"/>
            <a:r>
              <a:rPr lang="en-US" dirty="0">
                <a:latin typeface="Cambria" panose="02040503050406030204" pitchFamily="18" charset="0"/>
                <a:ea typeface="Cambria" panose="02040503050406030204" pitchFamily="18" charset="0"/>
              </a:rPr>
              <a:t>Now, if we want to initialize a value in a particular index, we can do it like this:</a:t>
            </a:r>
          </a:p>
          <a:p>
            <a:pPr algn="just"/>
            <a:endParaRPr lang="en-US" dirty="0">
              <a:latin typeface="Cambria" panose="02040503050406030204" pitchFamily="18" charset="0"/>
              <a:ea typeface="Cambria" panose="02040503050406030204" pitchFamily="18" charset="0"/>
            </a:endParaRPr>
          </a:p>
          <a:p>
            <a:pPr algn="just"/>
            <a:r>
              <a:rPr lang="en-US" dirty="0" smtClean="0">
                <a:latin typeface="Cambria" panose="02040503050406030204" pitchFamily="18" charset="0"/>
                <a:ea typeface="Cambria" panose="02040503050406030204" pitchFamily="18" charset="0"/>
              </a:rPr>
              <a:t>arr5 </a:t>
            </a:r>
            <a:r>
              <a:rPr lang="en-US" dirty="0">
                <a:latin typeface="Cambria" panose="02040503050406030204" pitchFamily="18" charset="0"/>
                <a:ea typeface="Cambria" panose="02040503050406030204" pitchFamily="18" charset="0"/>
              </a:rPr>
              <a:t>[0</a:t>
            </a:r>
            <a:r>
              <a:rPr lang="en-US" dirty="0" smtClean="0">
                <a:latin typeface="Cambria" panose="02040503050406030204" pitchFamily="18" charset="0"/>
                <a:ea typeface="Cambria" panose="02040503050406030204" pitchFamily="18" charset="0"/>
              </a:rPr>
              <a:t>][0] </a:t>
            </a:r>
            <a:r>
              <a:rPr lang="en-US" dirty="0">
                <a:latin typeface="Cambria" panose="02040503050406030204" pitchFamily="18" charset="0"/>
                <a:ea typeface="Cambria" panose="02040503050406030204" pitchFamily="18" charset="0"/>
              </a:rPr>
              <a:t>= 11; </a:t>
            </a:r>
          </a:p>
          <a:p>
            <a:pPr algn="just"/>
            <a:r>
              <a:rPr lang="en-US" dirty="0" smtClean="0">
                <a:latin typeface="Cambria" panose="02040503050406030204" pitchFamily="18" charset="0"/>
                <a:ea typeface="Cambria" panose="02040503050406030204" pitchFamily="18" charset="0"/>
              </a:rPr>
              <a:t>arr5 [1][2] </a:t>
            </a:r>
            <a:r>
              <a:rPr lang="en-US" dirty="0">
                <a:latin typeface="Cambria" panose="02040503050406030204" pitchFamily="18" charset="0"/>
                <a:ea typeface="Cambria" panose="02040503050406030204" pitchFamily="18" charset="0"/>
              </a:rPr>
              <a:t>= 18</a:t>
            </a:r>
            <a:r>
              <a:rPr lang="en-US" dirty="0" smtClean="0">
                <a:latin typeface="Cambria" panose="02040503050406030204" pitchFamily="18" charset="0"/>
                <a:ea typeface="Cambria" panose="02040503050406030204" pitchFamily="18" charset="0"/>
              </a:rPr>
              <a:t>;</a:t>
            </a:r>
          </a:p>
          <a:p>
            <a:pPr algn="just"/>
            <a:r>
              <a:rPr lang="en-US" dirty="0" smtClean="0">
                <a:latin typeface="Cambria" panose="02040503050406030204" pitchFamily="18" charset="0"/>
                <a:ea typeface="Cambria" panose="02040503050406030204" pitchFamily="18" charset="0"/>
              </a:rPr>
              <a:t>arr5 [2][1] = 20;</a:t>
            </a:r>
            <a:endParaRPr lang="en-US" dirty="0">
              <a:latin typeface="Cambria" panose="02040503050406030204" pitchFamily="18" charset="0"/>
              <a:ea typeface="Cambria" panose="020405030504060302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993241928"/>
              </p:ext>
            </p:extLst>
          </p:nvPr>
        </p:nvGraphicFramePr>
        <p:xfrm>
          <a:off x="6518339" y="2951041"/>
          <a:ext cx="2286000" cy="1463040"/>
        </p:xfrm>
        <a:graphic>
          <a:graphicData uri="http://schemas.openxmlformats.org/drawingml/2006/table">
            <a:tbl>
              <a:tblPr firstRow="1" bandRow="1">
                <a:tableStyleId>{2D5ABB26-0587-4C30-8999-92F81FD0307C}</a:tableStyleId>
              </a:tblPr>
              <a:tblGrid>
                <a:gridCol w="365760"/>
                <a:gridCol w="640080"/>
                <a:gridCol w="640080"/>
                <a:gridCol w="640080"/>
              </a:tblGrid>
              <a:tr h="274320">
                <a:tc>
                  <a:txBody>
                    <a:bodyPr/>
                    <a:lstStyle/>
                    <a:p>
                      <a:pPr algn="ct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2</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4320">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endParaRPr lang="en-US">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274320">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endParaRPr lang="en-US">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endParaRPr lang="en-US">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274320">
                <a:tc>
                  <a:txBody>
                    <a:bodyPr/>
                    <a:lstStyle/>
                    <a:p>
                      <a:pPr algn="ctr"/>
                      <a:r>
                        <a:rPr lang="en-US" dirty="0" smtClean="0">
                          <a:latin typeface="Cambria" panose="02040503050406030204" pitchFamily="18" charset="0"/>
                        </a:rPr>
                        <a:t>2</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endParaRPr lang="en-US">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18" name="Left Brace 17"/>
          <p:cNvSpPr/>
          <p:nvPr/>
        </p:nvSpPr>
        <p:spPr>
          <a:xfrm rot="5400000">
            <a:off x="7791051" y="2333679"/>
            <a:ext cx="133332" cy="1254164"/>
          </a:xfrm>
          <a:prstGeom prst="leftBrace">
            <a:avLst>
              <a:gd name="adj1" fmla="val 8333"/>
              <a:gd name="adj2" fmla="val 48564"/>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 name="TextBox 18"/>
          <p:cNvSpPr txBox="1"/>
          <p:nvPr/>
        </p:nvSpPr>
        <p:spPr>
          <a:xfrm>
            <a:off x="6828735" y="2597497"/>
            <a:ext cx="1990251" cy="338554"/>
          </a:xfrm>
          <a:prstGeom prst="rect">
            <a:avLst/>
          </a:prstGeom>
          <a:noFill/>
        </p:spPr>
        <p:txBody>
          <a:bodyPr wrap="square" rtlCol="0">
            <a:spAutoFit/>
          </a:bodyPr>
          <a:lstStyle/>
          <a:p>
            <a:pPr algn="ctr"/>
            <a:r>
              <a:rPr lang="en-US" sz="1600" dirty="0" smtClean="0">
                <a:latin typeface="Cambria" panose="02040503050406030204" pitchFamily="18" charset="0"/>
                <a:ea typeface="Cambria" panose="02040503050406030204" pitchFamily="18" charset="0"/>
              </a:rPr>
              <a:t>Column index</a:t>
            </a:r>
            <a:endParaRPr lang="en-US" sz="1600" dirty="0" smtClean="0">
              <a:latin typeface="Cambria" panose="02040503050406030204" pitchFamily="18" charset="0"/>
              <a:ea typeface="Cambria" panose="02040503050406030204" pitchFamily="18" charset="0"/>
            </a:endParaRPr>
          </a:p>
        </p:txBody>
      </p:sp>
      <p:sp>
        <p:nvSpPr>
          <p:cNvPr id="20" name="Left Brace 19"/>
          <p:cNvSpPr/>
          <p:nvPr/>
        </p:nvSpPr>
        <p:spPr>
          <a:xfrm>
            <a:off x="6416288" y="3383496"/>
            <a:ext cx="204101" cy="963488"/>
          </a:xfrm>
          <a:prstGeom prst="leftBrace">
            <a:avLst>
              <a:gd name="adj1" fmla="val 8333"/>
              <a:gd name="adj2" fmla="val 48564"/>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TextBox 20"/>
          <p:cNvSpPr txBox="1"/>
          <p:nvPr/>
        </p:nvSpPr>
        <p:spPr>
          <a:xfrm rot="16200000">
            <a:off x="5668100" y="3695963"/>
            <a:ext cx="1214436" cy="338554"/>
          </a:xfrm>
          <a:prstGeom prst="rect">
            <a:avLst/>
          </a:prstGeom>
          <a:noFill/>
        </p:spPr>
        <p:txBody>
          <a:bodyPr wrap="square" rtlCol="0">
            <a:spAutoFit/>
          </a:bodyPr>
          <a:lstStyle/>
          <a:p>
            <a:pPr algn="ctr"/>
            <a:r>
              <a:rPr lang="en-US" sz="1600" dirty="0" smtClean="0">
                <a:latin typeface="Cambria" panose="02040503050406030204" pitchFamily="18" charset="0"/>
                <a:ea typeface="Cambria" panose="02040503050406030204" pitchFamily="18" charset="0"/>
              </a:rPr>
              <a:t>Row index</a:t>
            </a:r>
            <a:endParaRPr lang="en-US" sz="1600" dirty="0" smtClean="0">
              <a:latin typeface="Cambria" panose="02040503050406030204" pitchFamily="18" charset="0"/>
              <a:ea typeface="Cambria" panose="02040503050406030204" pitchFamily="18" charset="0"/>
            </a:endParaRPr>
          </a:p>
        </p:txBody>
      </p:sp>
      <p:sp>
        <p:nvSpPr>
          <p:cNvPr id="22" name="TextBox 21"/>
          <p:cNvSpPr txBox="1"/>
          <p:nvPr/>
        </p:nvSpPr>
        <p:spPr>
          <a:xfrm>
            <a:off x="350220" y="2765885"/>
            <a:ext cx="5629277" cy="646331"/>
          </a:xfrm>
          <a:prstGeom prst="rect">
            <a:avLst/>
          </a:prstGeom>
          <a:solidFill>
            <a:schemeClr val="accent6">
              <a:lumMod val="40000"/>
              <a:lumOff val="60000"/>
            </a:schemeClr>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As, no elements has been initialized, all the index positions will be initialized by the default value 0.</a:t>
            </a:r>
          </a:p>
        </p:txBody>
      </p:sp>
      <p:graphicFrame>
        <p:nvGraphicFramePr>
          <p:cNvPr id="23" name="Table 22"/>
          <p:cNvGraphicFramePr>
            <a:graphicFrameLocks noGrp="1"/>
          </p:cNvGraphicFramePr>
          <p:nvPr>
            <p:extLst>
              <p:ext uri="{D42A27DB-BD31-4B8C-83A1-F6EECF244321}">
                <p14:modId xmlns:p14="http://schemas.microsoft.com/office/powerpoint/2010/main" val="2822804072"/>
              </p:ext>
            </p:extLst>
          </p:nvPr>
        </p:nvGraphicFramePr>
        <p:xfrm>
          <a:off x="6518338" y="2943238"/>
          <a:ext cx="2286000" cy="1463040"/>
        </p:xfrm>
        <a:graphic>
          <a:graphicData uri="http://schemas.openxmlformats.org/drawingml/2006/table">
            <a:tbl>
              <a:tblPr firstRow="1" bandRow="1">
                <a:tableStyleId>{2D5ABB26-0587-4C30-8999-92F81FD0307C}</a:tableStyleId>
              </a:tblPr>
              <a:tblGrid>
                <a:gridCol w="365760"/>
                <a:gridCol w="640080"/>
                <a:gridCol w="640080"/>
                <a:gridCol w="640080"/>
              </a:tblGrid>
              <a:tr h="274320">
                <a:tc>
                  <a:txBody>
                    <a:bodyPr/>
                    <a:lstStyle/>
                    <a:p>
                      <a:pPr algn="ct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2</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4320">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274320">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274320">
                <a:tc>
                  <a:txBody>
                    <a:bodyPr/>
                    <a:lstStyle/>
                    <a:p>
                      <a:pPr algn="ctr"/>
                      <a:r>
                        <a:rPr lang="en-US" dirty="0" smtClean="0">
                          <a:latin typeface="Cambria" panose="02040503050406030204" pitchFamily="18" charset="0"/>
                        </a:rPr>
                        <a:t>2</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graphicFrame>
        <p:nvGraphicFramePr>
          <p:cNvPr id="24" name="Table 23"/>
          <p:cNvGraphicFramePr>
            <a:graphicFrameLocks noGrp="1"/>
          </p:cNvGraphicFramePr>
          <p:nvPr>
            <p:extLst>
              <p:ext uri="{D42A27DB-BD31-4B8C-83A1-F6EECF244321}">
                <p14:modId xmlns:p14="http://schemas.microsoft.com/office/powerpoint/2010/main" val="1817660302"/>
              </p:ext>
            </p:extLst>
          </p:nvPr>
        </p:nvGraphicFramePr>
        <p:xfrm>
          <a:off x="6515459" y="2950425"/>
          <a:ext cx="2286000" cy="1463040"/>
        </p:xfrm>
        <a:graphic>
          <a:graphicData uri="http://schemas.openxmlformats.org/drawingml/2006/table">
            <a:tbl>
              <a:tblPr firstRow="1" bandRow="1">
                <a:tableStyleId>{2D5ABB26-0587-4C30-8999-92F81FD0307C}</a:tableStyleId>
              </a:tblPr>
              <a:tblGrid>
                <a:gridCol w="365760"/>
                <a:gridCol w="640080"/>
                <a:gridCol w="640080"/>
                <a:gridCol w="640080"/>
              </a:tblGrid>
              <a:tr h="274320">
                <a:tc>
                  <a:txBody>
                    <a:bodyPr/>
                    <a:lstStyle/>
                    <a:p>
                      <a:pPr algn="ct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2</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4320">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11</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274320">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18</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274320">
                <a:tc>
                  <a:txBody>
                    <a:bodyPr/>
                    <a:lstStyle/>
                    <a:p>
                      <a:pPr algn="ctr"/>
                      <a:r>
                        <a:rPr lang="en-US" dirty="0" smtClean="0">
                          <a:latin typeface="Cambria" panose="02040503050406030204" pitchFamily="18" charset="0"/>
                        </a:rPr>
                        <a:t>2</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20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25" name="TextBox 24"/>
          <p:cNvSpPr txBox="1"/>
          <p:nvPr/>
        </p:nvSpPr>
        <p:spPr>
          <a:xfrm>
            <a:off x="6811208" y="4451314"/>
            <a:ext cx="1990251" cy="338554"/>
          </a:xfrm>
          <a:prstGeom prst="rect">
            <a:avLst/>
          </a:prstGeom>
          <a:noFill/>
        </p:spPr>
        <p:txBody>
          <a:bodyPr wrap="square" rtlCol="0">
            <a:spAutoFit/>
          </a:bodyPr>
          <a:lstStyle/>
          <a:p>
            <a:pPr algn="ctr"/>
            <a:r>
              <a:rPr lang="en-US" sz="1600" dirty="0" smtClean="0">
                <a:latin typeface="Cambria" panose="02040503050406030204" pitchFamily="18" charset="0"/>
                <a:ea typeface="Cambria" panose="02040503050406030204" pitchFamily="18" charset="0"/>
              </a:rPr>
              <a:t>arr5</a:t>
            </a:r>
            <a:endParaRPr lang="en-US" sz="1600" dirty="0" smtClean="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04633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1000"/>
                                        <p:tgtEl>
                                          <p:spTgt spid="25"/>
                                        </p:tgtEl>
                                      </p:cBhvr>
                                    </p:animEffect>
                                    <p:anim calcmode="lin" valueType="num">
                                      <p:cBhvr>
                                        <p:cTn id="20" dur="1000" fill="hold"/>
                                        <p:tgtEl>
                                          <p:spTgt spid="25"/>
                                        </p:tgtEl>
                                        <p:attrNameLst>
                                          <p:attrName>ppt_x</p:attrName>
                                        </p:attrNameLst>
                                      </p:cBhvr>
                                      <p:tavLst>
                                        <p:tav tm="0">
                                          <p:val>
                                            <p:strVal val="#ppt_x"/>
                                          </p:val>
                                        </p:tav>
                                        <p:tav tm="100000">
                                          <p:val>
                                            <p:strVal val="#ppt_x"/>
                                          </p:val>
                                        </p:tav>
                                      </p:tavLst>
                                    </p:anim>
                                    <p:anim calcmode="lin" valueType="num">
                                      <p:cBhvr>
                                        <p:cTn id="21"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18"/>
                                        </p:tgtEl>
                                        <p:attrNameLst>
                                          <p:attrName>style.visibility</p:attrName>
                                        </p:attrNameLst>
                                      </p:cBhvr>
                                      <p:to>
                                        <p:strVal val="visible"/>
                                      </p:to>
                                    </p:set>
                                    <p:anim calcmode="lin" valueType="num">
                                      <p:cBhvr>
                                        <p:cTn id="26" dur="500" fill="hold"/>
                                        <p:tgtEl>
                                          <p:spTgt spid="18"/>
                                        </p:tgtEl>
                                        <p:attrNameLst>
                                          <p:attrName>ppt_w</p:attrName>
                                        </p:attrNameLst>
                                      </p:cBhvr>
                                      <p:tavLst>
                                        <p:tav tm="0">
                                          <p:val>
                                            <p:fltVal val="0"/>
                                          </p:val>
                                        </p:tav>
                                        <p:tav tm="100000">
                                          <p:val>
                                            <p:strVal val="#ppt_w"/>
                                          </p:val>
                                        </p:tav>
                                      </p:tavLst>
                                    </p:anim>
                                    <p:anim calcmode="lin" valueType="num">
                                      <p:cBhvr>
                                        <p:cTn id="27" dur="500" fill="hold"/>
                                        <p:tgtEl>
                                          <p:spTgt spid="18"/>
                                        </p:tgtEl>
                                        <p:attrNameLst>
                                          <p:attrName>ppt_h</p:attrName>
                                        </p:attrNameLst>
                                      </p:cBhvr>
                                      <p:tavLst>
                                        <p:tav tm="0">
                                          <p:val>
                                            <p:fltVal val="0"/>
                                          </p:val>
                                        </p:tav>
                                        <p:tav tm="100000">
                                          <p:val>
                                            <p:strVal val="#ppt_h"/>
                                          </p:val>
                                        </p:tav>
                                      </p:tavLst>
                                    </p:anim>
                                    <p:animEffect transition="in" filter="fade">
                                      <p:cBhvr>
                                        <p:cTn id="28" dur="500"/>
                                        <p:tgtEl>
                                          <p:spTgt spid="18"/>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p:cTn id="31" dur="500" fill="hold"/>
                                        <p:tgtEl>
                                          <p:spTgt spid="19"/>
                                        </p:tgtEl>
                                        <p:attrNameLst>
                                          <p:attrName>ppt_w</p:attrName>
                                        </p:attrNameLst>
                                      </p:cBhvr>
                                      <p:tavLst>
                                        <p:tav tm="0">
                                          <p:val>
                                            <p:fltVal val="0"/>
                                          </p:val>
                                        </p:tav>
                                        <p:tav tm="100000">
                                          <p:val>
                                            <p:strVal val="#ppt_w"/>
                                          </p:val>
                                        </p:tav>
                                      </p:tavLst>
                                    </p:anim>
                                    <p:anim calcmode="lin" valueType="num">
                                      <p:cBhvr>
                                        <p:cTn id="32" dur="500" fill="hold"/>
                                        <p:tgtEl>
                                          <p:spTgt spid="19"/>
                                        </p:tgtEl>
                                        <p:attrNameLst>
                                          <p:attrName>ppt_h</p:attrName>
                                        </p:attrNameLst>
                                      </p:cBhvr>
                                      <p:tavLst>
                                        <p:tav tm="0">
                                          <p:val>
                                            <p:fltVal val="0"/>
                                          </p:val>
                                        </p:tav>
                                        <p:tav tm="100000">
                                          <p:val>
                                            <p:strVal val="#ppt_h"/>
                                          </p:val>
                                        </p:tav>
                                      </p:tavLst>
                                    </p:anim>
                                    <p:animEffect transition="in" filter="fade">
                                      <p:cBhvr>
                                        <p:cTn id="33" dur="500"/>
                                        <p:tgtEl>
                                          <p:spTgt spid="19"/>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p:cTn id="36" dur="500" fill="hold"/>
                                        <p:tgtEl>
                                          <p:spTgt spid="21"/>
                                        </p:tgtEl>
                                        <p:attrNameLst>
                                          <p:attrName>ppt_w</p:attrName>
                                        </p:attrNameLst>
                                      </p:cBhvr>
                                      <p:tavLst>
                                        <p:tav tm="0">
                                          <p:val>
                                            <p:fltVal val="0"/>
                                          </p:val>
                                        </p:tav>
                                        <p:tav tm="100000">
                                          <p:val>
                                            <p:strVal val="#ppt_w"/>
                                          </p:val>
                                        </p:tav>
                                      </p:tavLst>
                                    </p:anim>
                                    <p:anim calcmode="lin" valueType="num">
                                      <p:cBhvr>
                                        <p:cTn id="37" dur="500" fill="hold"/>
                                        <p:tgtEl>
                                          <p:spTgt spid="21"/>
                                        </p:tgtEl>
                                        <p:attrNameLst>
                                          <p:attrName>ppt_h</p:attrName>
                                        </p:attrNameLst>
                                      </p:cBhvr>
                                      <p:tavLst>
                                        <p:tav tm="0">
                                          <p:val>
                                            <p:fltVal val="0"/>
                                          </p:val>
                                        </p:tav>
                                        <p:tav tm="100000">
                                          <p:val>
                                            <p:strVal val="#ppt_h"/>
                                          </p:val>
                                        </p:tav>
                                      </p:tavLst>
                                    </p:anim>
                                    <p:animEffect transition="in" filter="fade">
                                      <p:cBhvr>
                                        <p:cTn id="38" dur="500"/>
                                        <p:tgtEl>
                                          <p:spTgt spid="21"/>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anim calcmode="lin" valueType="num">
                                      <p:cBhvr>
                                        <p:cTn id="41" dur="500" fill="hold"/>
                                        <p:tgtEl>
                                          <p:spTgt spid="20"/>
                                        </p:tgtEl>
                                        <p:attrNameLst>
                                          <p:attrName>ppt_w</p:attrName>
                                        </p:attrNameLst>
                                      </p:cBhvr>
                                      <p:tavLst>
                                        <p:tav tm="0">
                                          <p:val>
                                            <p:fltVal val="0"/>
                                          </p:val>
                                        </p:tav>
                                        <p:tav tm="100000">
                                          <p:val>
                                            <p:strVal val="#ppt_w"/>
                                          </p:val>
                                        </p:tav>
                                      </p:tavLst>
                                    </p:anim>
                                    <p:anim calcmode="lin" valueType="num">
                                      <p:cBhvr>
                                        <p:cTn id="42" dur="500" fill="hold"/>
                                        <p:tgtEl>
                                          <p:spTgt spid="20"/>
                                        </p:tgtEl>
                                        <p:attrNameLst>
                                          <p:attrName>ppt_h</p:attrName>
                                        </p:attrNameLst>
                                      </p:cBhvr>
                                      <p:tavLst>
                                        <p:tav tm="0">
                                          <p:val>
                                            <p:fltVal val="0"/>
                                          </p:val>
                                        </p:tav>
                                        <p:tav tm="100000">
                                          <p:val>
                                            <p:strVal val="#ppt_h"/>
                                          </p:val>
                                        </p:tav>
                                      </p:tavLst>
                                    </p:anim>
                                    <p:animEffect transition="in" filter="fade">
                                      <p:cBhvr>
                                        <p:cTn id="43" dur="500"/>
                                        <p:tgtEl>
                                          <p:spTgt spid="20"/>
                                        </p:tgtEl>
                                      </p:cBhvr>
                                    </p:animEffect>
                                  </p:childTnLst>
                                </p:cTn>
                              </p:par>
                            </p:childTnLst>
                          </p:cTn>
                        </p:par>
                      </p:childTnLst>
                    </p:cTn>
                  </p:par>
                  <p:par>
                    <p:cTn id="44" fill="hold">
                      <p:stCondLst>
                        <p:cond delay="indefinite"/>
                      </p:stCondLst>
                      <p:childTnLst>
                        <p:par>
                          <p:cTn id="45" fill="hold">
                            <p:stCondLst>
                              <p:cond delay="0"/>
                            </p:stCondLst>
                            <p:childTnLst>
                              <p:par>
                                <p:cTn id="46" presetID="53" presetClass="entr" presetSubtype="16" fill="hold" grpId="0" nodeType="clickEffect">
                                  <p:stCondLst>
                                    <p:cond delay="0"/>
                                  </p:stCondLst>
                                  <p:childTnLst>
                                    <p:set>
                                      <p:cBhvr>
                                        <p:cTn id="47" dur="1" fill="hold">
                                          <p:stCondLst>
                                            <p:cond delay="0"/>
                                          </p:stCondLst>
                                        </p:cTn>
                                        <p:tgtEl>
                                          <p:spTgt spid="22"/>
                                        </p:tgtEl>
                                        <p:attrNameLst>
                                          <p:attrName>style.visibility</p:attrName>
                                        </p:attrNameLst>
                                      </p:cBhvr>
                                      <p:to>
                                        <p:strVal val="visible"/>
                                      </p:to>
                                    </p:set>
                                    <p:anim calcmode="lin" valueType="num">
                                      <p:cBhvr>
                                        <p:cTn id="48" dur="500" fill="hold"/>
                                        <p:tgtEl>
                                          <p:spTgt spid="22"/>
                                        </p:tgtEl>
                                        <p:attrNameLst>
                                          <p:attrName>ppt_w</p:attrName>
                                        </p:attrNameLst>
                                      </p:cBhvr>
                                      <p:tavLst>
                                        <p:tav tm="0">
                                          <p:val>
                                            <p:fltVal val="0"/>
                                          </p:val>
                                        </p:tav>
                                        <p:tav tm="100000">
                                          <p:val>
                                            <p:strVal val="#ppt_w"/>
                                          </p:val>
                                        </p:tav>
                                      </p:tavLst>
                                    </p:anim>
                                    <p:anim calcmode="lin" valueType="num">
                                      <p:cBhvr>
                                        <p:cTn id="49" dur="500" fill="hold"/>
                                        <p:tgtEl>
                                          <p:spTgt spid="22"/>
                                        </p:tgtEl>
                                        <p:attrNameLst>
                                          <p:attrName>ppt_h</p:attrName>
                                        </p:attrNameLst>
                                      </p:cBhvr>
                                      <p:tavLst>
                                        <p:tav tm="0">
                                          <p:val>
                                            <p:fltVal val="0"/>
                                          </p:val>
                                        </p:tav>
                                        <p:tav tm="100000">
                                          <p:val>
                                            <p:strVal val="#ppt_h"/>
                                          </p:val>
                                        </p:tav>
                                      </p:tavLst>
                                    </p:anim>
                                    <p:animEffect transition="in" filter="fade">
                                      <p:cBhvr>
                                        <p:cTn id="50" dur="500"/>
                                        <p:tgtEl>
                                          <p:spTgt spid="22"/>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fade">
                                      <p:cBhvr>
                                        <p:cTn id="55" dur="500"/>
                                        <p:tgtEl>
                                          <p:spTgt spid="23"/>
                                        </p:tgtEl>
                                      </p:cBhvr>
                                    </p:animEffect>
                                  </p:childTnLst>
                                </p:cTn>
                              </p:par>
                            </p:childTnLst>
                          </p:cTn>
                        </p:par>
                      </p:childTnLst>
                    </p:cTn>
                  </p:par>
                  <p:par>
                    <p:cTn id="56" fill="hold">
                      <p:stCondLst>
                        <p:cond delay="indefinite"/>
                      </p:stCondLst>
                      <p:childTnLst>
                        <p:par>
                          <p:cTn id="57" fill="hold">
                            <p:stCondLst>
                              <p:cond delay="0"/>
                            </p:stCondLst>
                            <p:childTnLst>
                              <p:par>
                                <p:cTn id="58" presetID="53" presetClass="entr" presetSubtype="16" fill="hold" grpId="0" nodeType="clickEffect">
                                  <p:stCondLst>
                                    <p:cond delay="0"/>
                                  </p:stCondLst>
                                  <p:childTnLst>
                                    <p:set>
                                      <p:cBhvr>
                                        <p:cTn id="59" dur="1" fill="hold">
                                          <p:stCondLst>
                                            <p:cond delay="0"/>
                                          </p:stCondLst>
                                        </p:cTn>
                                        <p:tgtEl>
                                          <p:spTgt spid="11"/>
                                        </p:tgtEl>
                                        <p:attrNameLst>
                                          <p:attrName>style.visibility</p:attrName>
                                        </p:attrNameLst>
                                      </p:cBhvr>
                                      <p:to>
                                        <p:strVal val="visible"/>
                                      </p:to>
                                    </p:set>
                                    <p:anim calcmode="lin" valueType="num">
                                      <p:cBhvr>
                                        <p:cTn id="60" dur="500" fill="hold"/>
                                        <p:tgtEl>
                                          <p:spTgt spid="11"/>
                                        </p:tgtEl>
                                        <p:attrNameLst>
                                          <p:attrName>ppt_w</p:attrName>
                                        </p:attrNameLst>
                                      </p:cBhvr>
                                      <p:tavLst>
                                        <p:tav tm="0">
                                          <p:val>
                                            <p:fltVal val="0"/>
                                          </p:val>
                                        </p:tav>
                                        <p:tav tm="100000">
                                          <p:val>
                                            <p:strVal val="#ppt_w"/>
                                          </p:val>
                                        </p:tav>
                                      </p:tavLst>
                                    </p:anim>
                                    <p:anim calcmode="lin" valueType="num">
                                      <p:cBhvr>
                                        <p:cTn id="61" dur="500" fill="hold"/>
                                        <p:tgtEl>
                                          <p:spTgt spid="11"/>
                                        </p:tgtEl>
                                        <p:attrNameLst>
                                          <p:attrName>ppt_h</p:attrName>
                                        </p:attrNameLst>
                                      </p:cBhvr>
                                      <p:tavLst>
                                        <p:tav tm="0">
                                          <p:val>
                                            <p:fltVal val="0"/>
                                          </p:val>
                                        </p:tav>
                                        <p:tav tm="100000">
                                          <p:val>
                                            <p:strVal val="#ppt_h"/>
                                          </p:val>
                                        </p:tav>
                                      </p:tavLst>
                                    </p:anim>
                                    <p:animEffect transition="in" filter="fade">
                                      <p:cBhvr>
                                        <p:cTn id="62" dur="500"/>
                                        <p:tgtEl>
                                          <p:spTgt spid="11"/>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fade">
                                      <p:cBhvr>
                                        <p:cTn id="6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8" grpId="0" animBg="1"/>
      <p:bldP spid="19" grpId="0"/>
      <p:bldP spid="20" grpId="0" animBg="1"/>
      <p:bldP spid="21" grpId="0"/>
      <p:bldP spid="22" grpId="0" animBg="1"/>
      <p:bldP spid="2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Memory Representation of</a:t>
            </a:r>
            <a:r>
              <a:rPr lang="en-US" dirty="0" smtClean="0">
                <a:latin typeface="Cambria" panose="02040503050406030204" pitchFamily="18" charset="0"/>
              </a:rPr>
              <a:t> </a:t>
            </a:r>
            <a:r>
              <a:rPr lang="en-US" dirty="0">
                <a:latin typeface="Cambria" panose="02040503050406030204" pitchFamily="18" charset="0"/>
              </a:rPr>
              <a:t>2</a:t>
            </a:r>
            <a:r>
              <a:rPr lang="en-US" dirty="0" smtClean="0">
                <a:latin typeface="Cambria" panose="02040503050406030204" pitchFamily="18" charset="0"/>
              </a:rPr>
              <a:t>D Array</a:t>
            </a:r>
            <a:endParaRPr lang="x-none" dirty="0">
              <a:latin typeface="Cambria" panose="02040503050406030204" pitchFamily="18" charset="0"/>
            </a:endParaRPr>
          </a:p>
        </p:txBody>
      </p:sp>
      <p:sp>
        <p:nvSpPr>
          <p:cNvPr id="11" name="TextBox 10"/>
          <p:cNvSpPr txBox="1"/>
          <p:nvPr/>
        </p:nvSpPr>
        <p:spPr>
          <a:xfrm>
            <a:off x="310877" y="4699194"/>
            <a:ext cx="5664207" cy="1477328"/>
          </a:xfrm>
          <a:prstGeom prst="rect">
            <a:avLst/>
          </a:prstGeom>
          <a:solidFill>
            <a:srgbClr val="99FF79"/>
          </a:solidFill>
        </p:spPr>
        <p:txBody>
          <a:bodyPr wrap="square" rtlCol="0">
            <a:spAutoFit/>
          </a:bodyPr>
          <a:lstStyle/>
          <a:p>
            <a:pPr algn="just"/>
            <a:r>
              <a:rPr lang="en-US" dirty="0">
                <a:latin typeface="Cambria" panose="02040503050406030204" pitchFamily="18" charset="0"/>
                <a:ea typeface="Cambria" panose="02040503050406030204" pitchFamily="18" charset="0"/>
              </a:rPr>
              <a:t>Now, if we want to initialize a value in a particular index, we can do it like this:</a:t>
            </a:r>
          </a:p>
          <a:p>
            <a:pPr algn="just"/>
            <a:endParaRPr lang="en-US" dirty="0">
              <a:latin typeface="Cambria" panose="02040503050406030204" pitchFamily="18" charset="0"/>
              <a:ea typeface="Cambria" panose="02040503050406030204" pitchFamily="18" charset="0"/>
            </a:endParaRPr>
          </a:p>
          <a:p>
            <a:pPr algn="just"/>
            <a:r>
              <a:rPr lang="en-US" dirty="0" smtClean="0">
                <a:latin typeface="Cambria" panose="02040503050406030204" pitchFamily="18" charset="0"/>
                <a:ea typeface="Cambria" panose="02040503050406030204" pitchFamily="18" charset="0"/>
              </a:rPr>
              <a:t>arr6 </a:t>
            </a:r>
            <a:r>
              <a:rPr lang="en-US" dirty="0">
                <a:latin typeface="Cambria" panose="02040503050406030204" pitchFamily="18" charset="0"/>
                <a:ea typeface="Cambria" panose="02040503050406030204" pitchFamily="18" charset="0"/>
              </a:rPr>
              <a:t>[0</a:t>
            </a:r>
            <a:r>
              <a:rPr lang="en-US" dirty="0" smtClean="0">
                <a:latin typeface="Cambria" panose="02040503050406030204" pitchFamily="18" charset="0"/>
                <a:ea typeface="Cambria" panose="02040503050406030204" pitchFamily="18" charset="0"/>
              </a:rPr>
              <a:t>][0] </a:t>
            </a:r>
            <a:r>
              <a:rPr lang="en-US" dirty="0">
                <a:latin typeface="Cambria" panose="02040503050406030204" pitchFamily="18" charset="0"/>
                <a:ea typeface="Cambria" panose="02040503050406030204" pitchFamily="18" charset="0"/>
              </a:rPr>
              <a:t>= 11; </a:t>
            </a:r>
          </a:p>
          <a:p>
            <a:pPr algn="just"/>
            <a:r>
              <a:rPr lang="en-US" dirty="0" smtClean="0">
                <a:latin typeface="Cambria" panose="02040503050406030204" pitchFamily="18" charset="0"/>
                <a:ea typeface="Cambria" panose="02040503050406030204" pitchFamily="18" charset="0"/>
              </a:rPr>
              <a:t>arr6 [1][2] </a:t>
            </a:r>
            <a:r>
              <a:rPr lang="en-US" dirty="0">
                <a:latin typeface="Cambria" panose="02040503050406030204" pitchFamily="18" charset="0"/>
                <a:ea typeface="Cambria" panose="02040503050406030204" pitchFamily="18" charset="0"/>
              </a:rPr>
              <a:t>= 18</a:t>
            </a:r>
            <a:r>
              <a:rPr lang="en-US" dirty="0" smtClean="0">
                <a:latin typeface="Cambria" panose="02040503050406030204" pitchFamily="18" charset="0"/>
                <a:ea typeface="Cambria" panose="02040503050406030204" pitchFamily="18" charset="0"/>
              </a:rPr>
              <a:t>;</a:t>
            </a:r>
            <a:endParaRPr lang="en-US" dirty="0">
              <a:latin typeface="Cambria" panose="02040503050406030204" pitchFamily="18" charset="0"/>
              <a:ea typeface="Cambria" panose="02040503050406030204" pitchFamily="18" charset="0"/>
            </a:endParaRPr>
          </a:p>
        </p:txBody>
      </p:sp>
      <p:sp>
        <p:nvSpPr>
          <p:cNvPr id="15" name="TextBox 14"/>
          <p:cNvSpPr txBox="1"/>
          <p:nvPr/>
        </p:nvSpPr>
        <p:spPr>
          <a:xfrm>
            <a:off x="310877" y="2115530"/>
            <a:ext cx="5664207" cy="1754326"/>
          </a:xfrm>
          <a:prstGeom prst="rect">
            <a:avLst/>
          </a:prstGeom>
          <a:solidFill>
            <a:srgbClr val="F2D776"/>
          </a:solidFill>
        </p:spPr>
        <p:txBody>
          <a:bodyPr wrap="square" rtlCol="0">
            <a:spAutoFit/>
          </a:bodyPr>
          <a:lstStyle/>
          <a:p>
            <a:pPr algn="just"/>
            <a:r>
              <a:rPr lang="en-US" b="1" dirty="0" smtClean="0">
                <a:latin typeface="Cambria" panose="02040503050406030204" pitchFamily="18" charset="0"/>
                <a:ea typeface="Cambria" panose="02040503050406030204" pitchFamily="18" charset="0"/>
              </a:rPr>
              <a:t>2</a:t>
            </a:r>
            <a:r>
              <a:rPr lang="en-US" b="1" baseline="30000" dirty="0" smtClean="0">
                <a:latin typeface="Cambria" panose="02040503050406030204" pitchFamily="18" charset="0"/>
                <a:ea typeface="Cambria" panose="02040503050406030204" pitchFamily="18" charset="0"/>
              </a:rPr>
              <a:t>nd</a:t>
            </a:r>
            <a:r>
              <a:rPr lang="en-US" b="1" dirty="0" smtClean="0">
                <a:latin typeface="Cambria" panose="02040503050406030204" pitchFamily="18" charset="0"/>
                <a:ea typeface="Cambria" panose="02040503050406030204" pitchFamily="18" charset="0"/>
              </a:rPr>
              <a:t> Approach:</a:t>
            </a:r>
          </a:p>
          <a:p>
            <a:pPr algn="just"/>
            <a:endParaRPr lang="en-US" dirty="0" smtClean="0">
              <a:latin typeface="Cambria" panose="02040503050406030204" pitchFamily="18" charset="0"/>
              <a:ea typeface="Cambria" panose="02040503050406030204" pitchFamily="18" charset="0"/>
            </a:endParaRPr>
          </a:p>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arr6[ ][ ];</a:t>
            </a:r>
          </a:p>
          <a:p>
            <a:pPr algn="just"/>
            <a:r>
              <a:rPr lang="en-US" dirty="0" smtClean="0">
                <a:latin typeface="Cambria" panose="02040503050406030204" pitchFamily="18" charset="0"/>
                <a:ea typeface="Cambria" panose="02040503050406030204" pitchFamily="18" charset="0"/>
              </a:rPr>
              <a:t>row = arr1[3]/</a:t>
            </a:r>
            <a:r>
              <a:rPr lang="en-US" dirty="0">
                <a:latin typeface="Cambria" panose="02040503050406030204" pitchFamily="18" charset="0"/>
                <a:ea typeface="Cambria" panose="02040503050406030204" pitchFamily="18" charset="0"/>
              </a:rPr>
              <a:t>9</a:t>
            </a:r>
            <a:r>
              <a:rPr lang="en-US" dirty="0" smtClean="0">
                <a:latin typeface="Cambria" panose="02040503050406030204" pitchFamily="18" charset="0"/>
                <a:ea typeface="Cambria" panose="02040503050406030204" pitchFamily="18" charset="0"/>
              </a:rPr>
              <a:t>;</a:t>
            </a:r>
          </a:p>
          <a:p>
            <a:pPr algn="just"/>
            <a:r>
              <a:rPr lang="en-US" dirty="0" smtClean="0">
                <a:latin typeface="Cambria" panose="02040503050406030204" pitchFamily="18" charset="0"/>
                <a:ea typeface="Cambria" panose="02040503050406030204" pitchFamily="18" charset="0"/>
              </a:rPr>
              <a:t>col = arr1[3]/</a:t>
            </a:r>
            <a:r>
              <a:rPr lang="en-US" dirty="0">
                <a:latin typeface="Cambria" panose="02040503050406030204" pitchFamily="18" charset="0"/>
                <a:ea typeface="Cambria" panose="02040503050406030204" pitchFamily="18" charset="0"/>
              </a:rPr>
              <a:t>6</a:t>
            </a:r>
            <a:r>
              <a:rPr lang="en-US" dirty="0" smtClean="0">
                <a:latin typeface="Cambria" panose="02040503050406030204" pitchFamily="18" charset="0"/>
                <a:ea typeface="Cambria" panose="02040503050406030204" pitchFamily="18" charset="0"/>
              </a:rPr>
              <a:t>;</a:t>
            </a:r>
          </a:p>
          <a:p>
            <a:pPr algn="just"/>
            <a:r>
              <a:rPr lang="en-US" dirty="0" smtClean="0">
                <a:latin typeface="Cambria" panose="02040503050406030204" pitchFamily="18" charset="0"/>
                <a:ea typeface="Cambria" panose="02040503050406030204" pitchFamily="18" charset="0"/>
              </a:rPr>
              <a:t>arr6 = new </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[row][col];</a:t>
            </a:r>
            <a:endParaRPr lang="en-US" dirty="0">
              <a:latin typeface="Cambria" panose="02040503050406030204" pitchFamily="18" charset="0"/>
              <a:ea typeface="Cambria" panose="020405030504060302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47062437"/>
              </p:ext>
            </p:extLst>
          </p:nvPr>
        </p:nvGraphicFramePr>
        <p:xfrm>
          <a:off x="6500812" y="3123745"/>
          <a:ext cx="2286000" cy="1097280"/>
        </p:xfrm>
        <a:graphic>
          <a:graphicData uri="http://schemas.openxmlformats.org/drawingml/2006/table">
            <a:tbl>
              <a:tblPr firstRow="1" bandRow="1">
                <a:tableStyleId>{2D5ABB26-0587-4C30-8999-92F81FD0307C}</a:tableStyleId>
              </a:tblPr>
              <a:tblGrid>
                <a:gridCol w="365760"/>
                <a:gridCol w="640080"/>
                <a:gridCol w="640080"/>
                <a:gridCol w="640080"/>
              </a:tblGrid>
              <a:tr h="274320">
                <a:tc>
                  <a:txBody>
                    <a:bodyPr/>
                    <a:lstStyle/>
                    <a:p>
                      <a:pPr algn="ct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2</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4320">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endParaRPr lang="en-US">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274320">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endParaRPr lang="en-US">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18" name="Left Brace 17"/>
          <p:cNvSpPr/>
          <p:nvPr/>
        </p:nvSpPr>
        <p:spPr>
          <a:xfrm rot="5400000">
            <a:off x="7773524" y="2506383"/>
            <a:ext cx="133332" cy="1254164"/>
          </a:xfrm>
          <a:prstGeom prst="leftBrace">
            <a:avLst>
              <a:gd name="adj1" fmla="val 8333"/>
              <a:gd name="adj2" fmla="val 48564"/>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 name="TextBox 18"/>
          <p:cNvSpPr txBox="1"/>
          <p:nvPr/>
        </p:nvSpPr>
        <p:spPr>
          <a:xfrm>
            <a:off x="6811208" y="2770201"/>
            <a:ext cx="1990251" cy="338554"/>
          </a:xfrm>
          <a:prstGeom prst="rect">
            <a:avLst/>
          </a:prstGeom>
          <a:noFill/>
        </p:spPr>
        <p:txBody>
          <a:bodyPr wrap="square" rtlCol="0">
            <a:spAutoFit/>
          </a:bodyPr>
          <a:lstStyle/>
          <a:p>
            <a:pPr algn="ctr"/>
            <a:r>
              <a:rPr lang="en-US" sz="1600" dirty="0" smtClean="0">
                <a:latin typeface="Cambria" panose="02040503050406030204" pitchFamily="18" charset="0"/>
                <a:ea typeface="Cambria" panose="02040503050406030204" pitchFamily="18" charset="0"/>
              </a:rPr>
              <a:t>Column index</a:t>
            </a:r>
            <a:endParaRPr lang="en-US" sz="1600" dirty="0" smtClean="0">
              <a:latin typeface="Cambria" panose="02040503050406030204" pitchFamily="18" charset="0"/>
              <a:ea typeface="Cambria" panose="02040503050406030204" pitchFamily="18" charset="0"/>
            </a:endParaRPr>
          </a:p>
        </p:txBody>
      </p:sp>
      <p:sp>
        <p:nvSpPr>
          <p:cNvPr id="20" name="Left Brace 19"/>
          <p:cNvSpPr/>
          <p:nvPr/>
        </p:nvSpPr>
        <p:spPr>
          <a:xfrm>
            <a:off x="6398761" y="3556200"/>
            <a:ext cx="141737" cy="645876"/>
          </a:xfrm>
          <a:prstGeom prst="leftBrace">
            <a:avLst>
              <a:gd name="adj1" fmla="val 8333"/>
              <a:gd name="adj2" fmla="val 48564"/>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TextBox 20"/>
          <p:cNvSpPr txBox="1"/>
          <p:nvPr/>
        </p:nvSpPr>
        <p:spPr>
          <a:xfrm rot="16200000">
            <a:off x="5637227" y="3689616"/>
            <a:ext cx="1214436" cy="338554"/>
          </a:xfrm>
          <a:prstGeom prst="rect">
            <a:avLst/>
          </a:prstGeom>
          <a:noFill/>
        </p:spPr>
        <p:txBody>
          <a:bodyPr wrap="square" rtlCol="0">
            <a:spAutoFit/>
          </a:bodyPr>
          <a:lstStyle/>
          <a:p>
            <a:pPr algn="ctr"/>
            <a:r>
              <a:rPr lang="en-US" sz="1600" dirty="0" smtClean="0">
                <a:latin typeface="Cambria" panose="02040503050406030204" pitchFamily="18" charset="0"/>
                <a:ea typeface="Cambria" panose="02040503050406030204" pitchFamily="18" charset="0"/>
              </a:rPr>
              <a:t>Row index</a:t>
            </a:r>
            <a:endParaRPr lang="en-US" sz="1600" dirty="0" smtClean="0">
              <a:latin typeface="Cambria" panose="02040503050406030204" pitchFamily="18" charset="0"/>
              <a:ea typeface="Cambria" panose="02040503050406030204" pitchFamily="18" charset="0"/>
            </a:endParaRPr>
          </a:p>
        </p:txBody>
      </p:sp>
      <p:sp>
        <p:nvSpPr>
          <p:cNvPr id="22" name="TextBox 21"/>
          <p:cNvSpPr txBox="1"/>
          <p:nvPr/>
        </p:nvSpPr>
        <p:spPr>
          <a:xfrm>
            <a:off x="310877" y="3946997"/>
            <a:ext cx="5670198" cy="646331"/>
          </a:xfrm>
          <a:prstGeom prst="rect">
            <a:avLst/>
          </a:prstGeom>
          <a:solidFill>
            <a:schemeClr val="accent6">
              <a:lumMod val="40000"/>
              <a:lumOff val="60000"/>
            </a:schemeClr>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As, no elements has been initialized, all the index positions will be initialized by the default value 0.</a:t>
            </a:r>
          </a:p>
        </p:txBody>
      </p:sp>
      <p:graphicFrame>
        <p:nvGraphicFramePr>
          <p:cNvPr id="23" name="Table 22"/>
          <p:cNvGraphicFramePr>
            <a:graphicFrameLocks noGrp="1"/>
          </p:cNvGraphicFramePr>
          <p:nvPr>
            <p:extLst>
              <p:ext uri="{D42A27DB-BD31-4B8C-83A1-F6EECF244321}">
                <p14:modId xmlns:p14="http://schemas.microsoft.com/office/powerpoint/2010/main" val="1071354188"/>
              </p:ext>
            </p:extLst>
          </p:nvPr>
        </p:nvGraphicFramePr>
        <p:xfrm>
          <a:off x="6505665" y="3127131"/>
          <a:ext cx="2286000" cy="1097280"/>
        </p:xfrm>
        <a:graphic>
          <a:graphicData uri="http://schemas.openxmlformats.org/drawingml/2006/table">
            <a:tbl>
              <a:tblPr firstRow="1" bandRow="1">
                <a:tableStyleId>{2D5ABB26-0587-4C30-8999-92F81FD0307C}</a:tableStyleId>
              </a:tblPr>
              <a:tblGrid>
                <a:gridCol w="365760"/>
                <a:gridCol w="640080"/>
                <a:gridCol w="640080"/>
                <a:gridCol w="640080"/>
              </a:tblGrid>
              <a:tr h="274320">
                <a:tc>
                  <a:txBody>
                    <a:bodyPr/>
                    <a:lstStyle/>
                    <a:p>
                      <a:pPr algn="ct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2</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4320">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274320">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graphicFrame>
        <p:nvGraphicFramePr>
          <p:cNvPr id="24" name="Table 23"/>
          <p:cNvGraphicFramePr>
            <a:graphicFrameLocks noGrp="1"/>
          </p:cNvGraphicFramePr>
          <p:nvPr>
            <p:extLst>
              <p:ext uri="{D42A27DB-BD31-4B8C-83A1-F6EECF244321}">
                <p14:modId xmlns:p14="http://schemas.microsoft.com/office/powerpoint/2010/main" val="1622471557"/>
              </p:ext>
            </p:extLst>
          </p:nvPr>
        </p:nvGraphicFramePr>
        <p:xfrm>
          <a:off x="6505665" y="3120359"/>
          <a:ext cx="2286000" cy="1097280"/>
        </p:xfrm>
        <a:graphic>
          <a:graphicData uri="http://schemas.openxmlformats.org/drawingml/2006/table">
            <a:tbl>
              <a:tblPr firstRow="1" bandRow="1">
                <a:tableStyleId>{2D5ABB26-0587-4C30-8999-92F81FD0307C}</a:tableStyleId>
              </a:tblPr>
              <a:tblGrid>
                <a:gridCol w="365760"/>
                <a:gridCol w="640080"/>
                <a:gridCol w="640080"/>
                <a:gridCol w="640080"/>
              </a:tblGrid>
              <a:tr h="274320">
                <a:tc>
                  <a:txBody>
                    <a:bodyPr/>
                    <a:lstStyle/>
                    <a:p>
                      <a:pPr algn="ct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2</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4320">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11</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274320">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18</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17" name="TextBox 16"/>
          <p:cNvSpPr txBox="1"/>
          <p:nvPr/>
        </p:nvSpPr>
        <p:spPr>
          <a:xfrm>
            <a:off x="6845064" y="4277971"/>
            <a:ext cx="1990251" cy="338554"/>
          </a:xfrm>
          <a:prstGeom prst="rect">
            <a:avLst/>
          </a:prstGeom>
          <a:noFill/>
        </p:spPr>
        <p:txBody>
          <a:bodyPr wrap="square" rtlCol="0">
            <a:spAutoFit/>
          </a:bodyPr>
          <a:lstStyle/>
          <a:p>
            <a:pPr algn="ctr"/>
            <a:r>
              <a:rPr lang="en-US" sz="1600" dirty="0" smtClean="0">
                <a:latin typeface="Cambria" panose="02040503050406030204" pitchFamily="18" charset="0"/>
                <a:ea typeface="Cambria" panose="02040503050406030204" pitchFamily="18" charset="0"/>
              </a:rPr>
              <a:t>arr6</a:t>
            </a:r>
            <a:endParaRPr lang="en-US" sz="1600" dirty="0" smtClean="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21228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1000"/>
                                        <p:tgtEl>
                                          <p:spTgt spid="17"/>
                                        </p:tgtEl>
                                      </p:cBhvr>
                                    </p:animEffect>
                                    <p:anim calcmode="lin" valueType="num">
                                      <p:cBhvr>
                                        <p:cTn id="20" dur="1000" fill="hold"/>
                                        <p:tgtEl>
                                          <p:spTgt spid="17"/>
                                        </p:tgtEl>
                                        <p:attrNameLst>
                                          <p:attrName>ppt_x</p:attrName>
                                        </p:attrNameLst>
                                      </p:cBhvr>
                                      <p:tavLst>
                                        <p:tav tm="0">
                                          <p:val>
                                            <p:strVal val="#ppt_x"/>
                                          </p:val>
                                        </p:tav>
                                        <p:tav tm="100000">
                                          <p:val>
                                            <p:strVal val="#ppt_x"/>
                                          </p:val>
                                        </p:tav>
                                      </p:tavLst>
                                    </p:anim>
                                    <p:anim calcmode="lin" valueType="num">
                                      <p:cBhvr>
                                        <p:cTn id="21"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19"/>
                                        </p:tgtEl>
                                        <p:attrNameLst>
                                          <p:attrName>style.visibility</p:attrName>
                                        </p:attrNameLst>
                                      </p:cBhvr>
                                      <p:to>
                                        <p:strVal val="visible"/>
                                      </p:to>
                                    </p:set>
                                    <p:anim calcmode="lin" valueType="num">
                                      <p:cBhvr>
                                        <p:cTn id="26" dur="500" fill="hold"/>
                                        <p:tgtEl>
                                          <p:spTgt spid="19"/>
                                        </p:tgtEl>
                                        <p:attrNameLst>
                                          <p:attrName>ppt_w</p:attrName>
                                        </p:attrNameLst>
                                      </p:cBhvr>
                                      <p:tavLst>
                                        <p:tav tm="0">
                                          <p:val>
                                            <p:fltVal val="0"/>
                                          </p:val>
                                        </p:tav>
                                        <p:tav tm="100000">
                                          <p:val>
                                            <p:strVal val="#ppt_w"/>
                                          </p:val>
                                        </p:tav>
                                      </p:tavLst>
                                    </p:anim>
                                    <p:anim calcmode="lin" valueType="num">
                                      <p:cBhvr>
                                        <p:cTn id="27" dur="500" fill="hold"/>
                                        <p:tgtEl>
                                          <p:spTgt spid="19"/>
                                        </p:tgtEl>
                                        <p:attrNameLst>
                                          <p:attrName>ppt_h</p:attrName>
                                        </p:attrNameLst>
                                      </p:cBhvr>
                                      <p:tavLst>
                                        <p:tav tm="0">
                                          <p:val>
                                            <p:fltVal val="0"/>
                                          </p:val>
                                        </p:tav>
                                        <p:tav tm="100000">
                                          <p:val>
                                            <p:strVal val="#ppt_h"/>
                                          </p:val>
                                        </p:tav>
                                      </p:tavLst>
                                    </p:anim>
                                    <p:animEffect transition="in" filter="fade">
                                      <p:cBhvr>
                                        <p:cTn id="28" dur="500"/>
                                        <p:tgtEl>
                                          <p:spTgt spid="19"/>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p:cTn id="36" dur="500" fill="hold"/>
                                        <p:tgtEl>
                                          <p:spTgt spid="21"/>
                                        </p:tgtEl>
                                        <p:attrNameLst>
                                          <p:attrName>ppt_w</p:attrName>
                                        </p:attrNameLst>
                                      </p:cBhvr>
                                      <p:tavLst>
                                        <p:tav tm="0">
                                          <p:val>
                                            <p:fltVal val="0"/>
                                          </p:val>
                                        </p:tav>
                                        <p:tav tm="100000">
                                          <p:val>
                                            <p:strVal val="#ppt_w"/>
                                          </p:val>
                                        </p:tav>
                                      </p:tavLst>
                                    </p:anim>
                                    <p:anim calcmode="lin" valueType="num">
                                      <p:cBhvr>
                                        <p:cTn id="37" dur="500" fill="hold"/>
                                        <p:tgtEl>
                                          <p:spTgt spid="21"/>
                                        </p:tgtEl>
                                        <p:attrNameLst>
                                          <p:attrName>ppt_h</p:attrName>
                                        </p:attrNameLst>
                                      </p:cBhvr>
                                      <p:tavLst>
                                        <p:tav tm="0">
                                          <p:val>
                                            <p:fltVal val="0"/>
                                          </p:val>
                                        </p:tav>
                                        <p:tav tm="100000">
                                          <p:val>
                                            <p:strVal val="#ppt_h"/>
                                          </p:val>
                                        </p:tav>
                                      </p:tavLst>
                                    </p:anim>
                                    <p:animEffect transition="in" filter="fade">
                                      <p:cBhvr>
                                        <p:cTn id="38" dur="500"/>
                                        <p:tgtEl>
                                          <p:spTgt spid="21"/>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anim calcmode="lin" valueType="num">
                                      <p:cBhvr>
                                        <p:cTn id="41" dur="500" fill="hold"/>
                                        <p:tgtEl>
                                          <p:spTgt spid="20"/>
                                        </p:tgtEl>
                                        <p:attrNameLst>
                                          <p:attrName>ppt_w</p:attrName>
                                        </p:attrNameLst>
                                      </p:cBhvr>
                                      <p:tavLst>
                                        <p:tav tm="0">
                                          <p:val>
                                            <p:fltVal val="0"/>
                                          </p:val>
                                        </p:tav>
                                        <p:tav tm="100000">
                                          <p:val>
                                            <p:strVal val="#ppt_w"/>
                                          </p:val>
                                        </p:tav>
                                      </p:tavLst>
                                    </p:anim>
                                    <p:anim calcmode="lin" valueType="num">
                                      <p:cBhvr>
                                        <p:cTn id="42" dur="500" fill="hold"/>
                                        <p:tgtEl>
                                          <p:spTgt spid="20"/>
                                        </p:tgtEl>
                                        <p:attrNameLst>
                                          <p:attrName>ppt_h</p:attrName>
                                        </p:attrNameLst>
                                      </p:cBhvr>
                                      <p:tavLst>
                                        <p:tav tm="0">
                                          <p:val>
                                            <p:fltVal val="0"/>
                                          </p:val>
                                        </p:tav>
                                        <p:tav tm="100000">
                                          <p:val>
                                            <p:strVal val="#ppt_h"/>
                                          </p:val>
                                        </p:tav>
                                      </p:tavLst>
                                    </p:anim>
                                    <p:animEffect transition="in" filter="fade">
                                      <p:cBhvr>
                                        <p:cTn id="43" dur="500"/>
                                        <p:tgtEl>
                                          <p:spTgt spid="20"/>
                                        </p:tgtEl>
                                      </p:cBhvr>
                                    </p:animEffect>
                                  </p:childTnLst>
                                </p:cTn>
                              </p:par>
                            </p:childTnLst>
                          </p:cTn>
                        </p:par>
                      </p:childTnLst>
                    </p:cTn>
                  </p:par>
                  <p:par>
                    <p:cTn id="44" fill="hold">
                      <p:stCondLst>
                        <p:cond delay="indefinite"/>
                      </p:stCondLst>
                      <p:childTnLst>
                        <p:par>
                          <p:cTn id="45" fill="hold">
                            <p:stCondLst>
                              <p:cond delay="0"/>
                            </p:stCondLst>
                            <p:childTnLst>
                              <p:par>
                                <p:cTn id="46" presetID="53" presetClass="entr" presetSubtype="16" fill="hold" grpId="0" nodeType="clickEffect">
                                  <p:stCondLst>
                                    <p:cond delay="0"/>
                                  </p:stCondLst>
                                  <p:childTnLst>
                                    <p:set>
                                      <p:cBhvr>
                                        <p:cTn id="47" dur="1" fill="hold">
                                          <p:stCondLst>
                                            <p:cond delay="0"/>
                                          </p:stCondLst>
                                        </p:cTn>
                                        <p:tgtEl>
                                          <p:spTgt spid="22"/>
                                        </p:tgtEl>
                                        <p:attrNameLst>
                                          <p:attrName>style.visibility</p:attrName>
                                        </p:attrNameLst>
                                      </p:cBhvr>
                                      <p:to>
                                        <p:strVal val="visible"/>
                                      </p:to>
                                    </p:set>
                                    <p:anim calcmode="lin" valueType="num">
                                      <p:cBhvr>
                                        <p:cTn id="48" dur="500" fill="hold"/>
                                        <p:tgtEl>
                                          <p:spTgt spid="22"/>
                                        </p:tgtEl>
                                        <p:attrNameLst>
                                          <p:attrName>ppt_w</p:attrName>
                                        </p:attrNameLst>
                                      </p:cBhvr>
                                      <p:tavLst>
                                        <p:tav tm="0">
                                          <p:val>
                                            <p:fltVal val="0"/>
                                          </p:val>
                                        </p:tav>
                                        <p:tav tm="100000">
                                          <p:val>
                                            <p:strVal val="#ppt_w"/>
                                          </p:val>
                                        </p:tav>
                                      </p:tavLst>
                                    </p:anim>
                                    <p:anim calcmode="lin" valueType="num">
                                      <p:cBhvr>
                                        <p:cTn id="49" dur="500" fill="hold"/>
                                        <p:tgtEl>
                                          <p:spTgt spid="22"/>
                                        </p:tgtEl>
                                        <p:attrNameLst>
                                          <p:attrName>ppt_h</p:attrName>
                                        </p:attrNameLst>
                                      </p:cBhvr>
                                      <p:tavLst>
                                        <p:tav tm="0">
                                          <p:val>
                                            <p:fltVal val="0"/>
                                          </p:val>
                                        </p:tav>
                                        <p:tav tm="100000">
                                          <p:val>
                                            <p:strVal val="#ppt_h"/>
                                          </p:val>
                                        </p:tav>
                                      </p:tavLst>
                                    </p:anim>
                                    <p:animEffect transition="in" filter="fade">
                                      <p:cBhvr>
                                        <p:cTn id="50" dur="500"/>
                                        <p:tgtEl>
                                          <p:spTgt spid="22"/>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fade">
                                      <p:cBhvr>
                                        <p:cTn id="55" dur="500"/>
                                        <p:tgtEl>
                                          <p:spTgt spid="23"/>
                                        </p:tgtEl>
                                      </p:cBhvr>
                                    </p:animEffect>
                                  </p:childTnLst>
                                </p:cTn>
                              </p:par>
                            </p:childTnLst>
                          </p:cTn>
                        </p:par>
                      </p:childTnLst>
                    </p:cTn>
                  </p:par>
                  <p:par>
                    <p:cTn id="56" fill="hold">
                      <p:stCondLst>
                        <p:cond delay="indefinite"/>
                      </p:stCondLst>
                      <p:childTnLst>
                        <p:par>
                          <p:cTn id="57" fill="hold">
                            <p:stCondLst>
                              <p:cond delay="0"/>
                            </p:stCondLst>
                            <p:childTnLst>
                              <p:par>
                                <p:cTn id="58" presetID="53" presetClass="entr" presetSubtype="16" fill="hold" grpId="0" nodeType="clickEffect">
                                  <p:stCondLst>
                                    <p:cond delay="0"/>
                                  </p:stCondLst>
                                  <p:childTnLst>
                                    <p:set>
                                      <p:cBhvr>
                                        <p:cTn id="59" dur="1" fill="hold">
                                          <p:stCondLst>
                                            <p:cond delay="0"/>
                                          </p:stCondLst>
                                        </p:cTn>
                                        <p:tgtEl>
                                          <p:spTgt spid="11"/>
                                        </p:tgtEl>
                                        <p:attrNameLst>
                                          <p:attrName>style.visibility</p:attrName>
                                        </p:attrNameLst>
                                      </p:cBhvr>
                                      <p:to>
                                        <p:strVal val="visible"/>
                                      </p:to>
                                    </p:set>
                                    <p:anim calcmode="lin" valueType="num">
                                      <p:cBhvr>
                                        <p:cTn id="60" dur="500" fill="hold"/>
                                        <p:tgtEl>
                                          <p:spTgt spid="11"/>
                                        </p:tgtEl>
                                        <p:attrNameLst>
                                          <p:attrName>ppt_w</p:attrName>
                                        </p:attrNameLst>
                                      </p:cBhvr>
                                      <p:tavLst>
                                        <p:tav tm="0">
                                          <p:val>
                                            <p:fltVal val="0"/>
                                          </p:val>
                                        </p:tav>
                                        <p:tav tm="100000">
                                          <p:val>
                                            <p:strVal val="#ppt_w"/>
                                          </p:val>
                                        </p:tav>
                                      </p:tavLst>
                                    </p:anim>
                                    <p:anim calcmode="lin" valueType="num">
                                      <p:cBhvr>
                                        <p:cTn id="61" dur="500" fill="hold"/>
                                        <p:tgtEl>
                                          <p:spTgt spid="11"/>
                                        </p:tgtEl>
                                        <p:attrNameLst>
                                          <p:attrName>ppt_h</p:attrName>
                                        </p:attrNameLst>
                                      </p:cBhvr>
                                      <p:tavLst>
                                        <p:tav tm="0">
                                          <p:val>
                                            <p:fltVal val="0"/>
                                          </p:val>
                                        </p:tav>
                                        <p:tav tm="100000">
                                          <p:val>
                                            <p:strVal val="#ppt_h"/>
                                          </p:val>
                                        </p:tav>
                                      </p:tavLst>
                                    </p:anim>
                                    <p:animEffect transition="in" filter="fade">
                                      <p:cBhvr>
                                        <p:cTn id="62" dur="500"/>
                                        <p:tgtEl>
                                          <p:spTgt spid="11"/>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fade">
                                      <p:cBhvr>
                                        <p:cTn id="6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animBg="1"/>
      <p:bldP spid="18" grpId="0" animBg="1"/>
      <p:bldP spid="19" grpId="0"/>
      <p:bldP spid="20" grpId="0" animBg="1"/>
      <p:bldP spid="21" grpId="0"/>
      <p:bldP spid="22" grpId="0" animBg="1"/>
      <p:bldP spid="1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Memory Representation of</a:t>
            </a:r>
            <a:r>
              <a:rPr lang="en-US" dirty="0" smtClean="0">
                <a:latin typeface="Cambria" panose="02040503050406030204" pitchFamily="18" charset="0"/>
              </a:rPr>
              <a:t> </a:t>
            </a:r>
            <a:r>
              <a:rPr lang="en-US" dirty="0">
                <a:latin typeface="Cambria" panose="02040503050406030204" pitchFamily="18" charset="0"/>
              </a:rPr>
              <a:t>2</a:t>
            </a:r>
            <a:r>
              <a:rPr lang="en-US" dirty="0" smtClean="0">
                <a:latin typeface="Cambria" panose="02040503050406030204" pitchFamily="18" charset="0"/>
              </a:rPr>
              <a:t>D Array</a:t>
            </a:r>
            <a:endParaRPr lang="x-none" dirty="0">
              <a:latin typeface="Cambria" panose="02040503050406030204" pitchFamily="18" charset="0"/>
            </a:endParaRPr>
          </a:p>
        </p:txBody>
      </p:sp>
      <p:sp>
        <p:nvSpPr>
          <p:cNvPr id="11" name="TextBox 10"/>
          <p:cNvSpPr txBox="1"/>
          <p:nvPr/>
        </p:nvSpPr>
        <p:spPr>
          <a:xfrm>
            <a:off x="334197" y="4238900"/>
            <a:ext cx="5629277" cy="1477328"/>
          </a:xfrm>
          <a:prstGeom prst="rect">
            <a:avLst/>
          </a:prstGeom>
          <a:solidFill>
            <a:srgbClr val="99FF79"/>
          </a:solidFill>
        </p:spPr>
        <p:txBody>
          <a:bodyPr wrap="square" rtlCol="0">
            <a:spAutoFit/>
          </a:bodyPr>
          <a:lstStyle/>
          <a:p>
            <a:pPr algn="just"/>
            <a:r>
              <a:rPr lang="en-US" dirty="0">
                <a:latin typeface="Cambria" panose="02040503050406030204" pitchFamily="18" charset="0"/>
                <a:ea typeface="Cambria" panose="02040503050406030204" pitchFamily="18" charset="0"/>
              </a:rPr>
              <a:t>Now, if we want to initialize a value in a particular index, we can do it like this:</a:t>
            </a:r>
          </a:p>
          <a:p>
            <a:pPr algn="just"/>
            <a:endParaRPr lang="en-US" dirty="0">
              <a:latin typeface="Cambria" panose="02040503050406030204" pitchFamily="18" charset="0"/>
              <a:ea typeface="Cambria" panose="02040503050406030204" pitchFamily="18" charset="0"/>
            </a:endParaRPr>
          </a:p>
          <a:p>
            <a:pPr algn="just"/>
            <a:r>
              <a:rPr lang="en-US" dirty="0" smtClean="0">
                <a:latin typeface="Cambria" panose="02040503050406030204" pitchFamily="18" charset="0"/>
                <a:ea typeface="Cambria" panose="02040503050406030204" pitchFamily="18" charset="0"/>
              </a:rPr>
              <a:t>arr7 </a:t>
            </a:r>
            <a:r>
              <a:rPr lang="en-US" dirty="0">
                <a:latin typeface="Cambria" panose="02040503050406030204" pitchFamily="18" charset="0"/>
                <a:ea typeface="Cambria" panose="02040503050406030204" pitchFamily="18" charset="0"/>
              </a:rPr>
              <a:t>[0</a:t>
            </a:r>
            <a:r>
              <a:rPr lang="en-US" dirty="0" smtClean="0">
                <a:latin typeface="Cambria" panose="02040503050406030204" pitchFamily="18" charset="0"/>
                <a:ea typeface="Cambria" panose="02040503050406030204" pitchFamily="18" charset="0"/>
              </a:rPr>
              <a:t>][0] </a:t>
            </a:r>
            <a:r>
              <a:rPr lang="en-US" dirty="0">
                <a:latin typeface="Cambria" panose="02040503050406030204" pitchFamily="18" charset="0"/>
                <a:ea typeface="Cambria" panose="02040503050406030204" pitchFamily="18" charset="0"/>
              </a:rPr>
              <a:t>= 11; </a:t>
            </a:r>
          </a:p>
          <a:p>
            <a:pPr algn="just"/>
            <a:r>
              <a:rPr lang="en-US" dirty="0" smtClean="0">
                <a:latin typeface="Cambria" panose="02040503050406030204" pitchFamily="18" charset="0"/>
                <a:ea typeface="Cambria" panose="02040503050406030204" pitchFamily="18" charset="0"/>
              </a:rPr>
              <a:t>arr7 [1][1] </a:t>
            </a:r>
            <a:r>
              <a:rPr lang="en-US" dirty="0">
                <a:latin typeface="Cambria" panose="02040503050406030204" pitchFamily="18" charset="0"/>
                <a:ea typeface="Cambria" panose="02040503050406030204" pitchFamily="18" charset="0"/>
              </a:rPr>
              <a:t>= 18</a:t>
            </a:r>
            <a:r>
              <a:rPr lang="en-US" dirty="0" smtClean="0">
                <a:latin typeface="Cambria" panose="02040503050406030204" pitchFamily="18" charset="0"/>
                <a:ea typeface="Cambria" panose="02040503050406030204" pitchFamily="18" charset="0"/>
              </a:rPr>
              <a:t>;</a:t>
            </a:r>
            <a:endParaRPr lang="en-US" dirty="0">
              <a:latin typeface="Cambria" panose="02040503050406030204" pitchFamily="18" charset="0"/>
              <a:ea typeface="Cambria" panose="02040503050406030204" pitchFamily="18" charset="0"/>
            </a:endParaRPr>
          </a:p>
        </p:txBody>
      </p:sp>
      <p:sp>
        <p:nvSpPr>
          <p:cNvPr id="16" name="TextBox 15"/>
          <p:cNvSpPr txBox="1"/>
          <p:nvPr/>
        </p:nvSpPr>
        <p:spPr>
          <a:xfrm>
            <a:off x="340188" y="2222284"/>
            <a:ext cx="5629277" cy="646331"/>
          </a:xfrm>
          <a:prstGeom prst="rect">
            <a:avLst/>
          </a:prstGeom>
          <a:solidFill>
            <a:srgbClr val="F2D776"/>
          </a:solidFill>
        </p:spPr>
        <p:txBody>
          <a:bodyPr wrap="square" rtlCol="0">
            <a:spAutoFit/>
          </a:bodyPr>
          <a:lstStyle/>
          <a:p>
            <a:pPr algn="just"/>
            <a:r>
              <a:rPr lang="en-US" b="1" dirty="0" smtClean="0">
                <a:latin typeface="Cambria" panose="02040503050406030204" pitchFamily="18" charset="0"/>
                <a:ea typeface="Cambria" panose="02040503050406030204" pitchFamily="18" charset="0"/>
              </a:rPr>
              <a:t>3</a:t>
            </a:r>
            <a:r>
              <a:rPr lang="en-US" b="1" baseline="30000" dirty="0" smtClean="0">
                <a:latin typeface="Cambria" panose="02040503050406030204" pitchFamily="18" charset="0"/>
                <a:ea typeface="Cambria" panose="02040503050406030204" pitchFamily="18" charset="0"/>
              </a:rPr>
              <a:t>rd</a:t>
            </a:r>
            <a:r>
              <a:rPr lang="en-US" b="1" dirty="0" smtClean="0">
                <a:latin typeface="Cambria" panose="02040503050406030204" pitchFamily="18" charset="0"/>
                <a:ea typeface="Cambria" panose="02040503050406030204" pitchFamily="18" charset="0"/>
              </a:rPr>
              <a:t> Approach</a:t>
            </a:r>
          </a:p>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arr7 [ ][ ] = new </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 ][ ]{{1,2}, {3,4}};</a:t>
            </a:r>
          </a:p>
        </p:txBody>
      </p:sp>
      <p:graphicFrame>
        <p:nvGraphicFramePr>
          <p:cNvPr id="3" name="Table 2"/>
          <p:cNvGraphicFramePr>
            <a:graphicFrameLocks noGrp="1"/>
          </p:cNvGraphicFramePr>
          <p:nvPr>
            <p:extLst>
              <p:ext uri="{D42A27DB-BD31-4B8C-83A1-F6EECF244321}">
                <p14:modId xmlns:p14="http://schemas.microsoft.com/office/powerpoint/2010/main" val="4161279667"/>
              </p:ext>
            </p:extLst>
          </p:nvPr>
        </p:nvGraphicFramePr>
        <p:xfrm>
          <a:off x="6339947" y="3142047"/>
          <a:ext cx="1890370" cy="1329897"/>
        </p:xfrm>
        <a:graphic>
          <a:graphicData uri="http://schemas.openxmlformats.org/drawingml/2006/table">
            <a:tbl>
              <a:tblPr firstRow="1" bandRow="1">
                <a:tableStyleId>{2D5ABB26-0587-4C30-8999-92F81FD0307C}</a:tableStyleId>
              </a:tblPr>
              <a:tblGrid>
                <a:gridCol w="420082"/>
                <a:gridCol w="735144"/>
                <a:gridCol w="735144"/>
              </a:tblGrid>
              <a:tr h="443299">
                <a:tc>
                  <a:txBody>
                    <a:bodyPr/>
                    <a:lstStyle/>
                    <a:p>
                      <a:pPr algn="ct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43299">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443299">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4</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634352745"/>
              </p:ext>
            </p:extLst>
          </p:nvPr>
        </p:nvGraphicFramePr>
        <p:xfrm>
          <a:off x="6339947" y="3136166"/>
          <a:ext cx="1890370" cy="1329897"/>
        </p:xfrm>
        <a:graphic>
          <a:graphicData uri="http://schemas.openxmlformats.org/drawingml/2006/table">
            <a:tbl>
              <a:tblPr firstRow="1" bandRow="1">
                <a:tableStyleId>{2D5ABB26-0587-4C30-8999-92F81FD0307C}</a:tableStyleId>
              </a:tblPr>
              <a:tblGrid>
                <a:gridCol w="420082"/>
                <a:gridCol w="735144"/>
                <a:gridCol w="735144"/>
              </a:tblGrid>
              <a:tr h="443299">
                <a:tc>
                  <a:txBody>
                    <a:bodyPr/>
                    <a:lstStyle/>
                    <a:p>
                      <a:pPr algn="ct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43299">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11</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443299">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18</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25" name="TextBox 24"/>
          <p:cNvSpPr txBox="1"/>
          <p:nvPr/>
        </p:nvSpPr>
        <p:spPr>
          <a:xfrm>
            <a:off x="334197" y="2953593"/>
            <a:ext cx="5635268" cy="1200329"/>
          </a:xfrm>
          <a:prstGeom prst="rect">
            <a:avLst/>
          </a:prstGeom>
          <a:solidFill>
            <a:schemeClr val="accent6">
              <a:lumMod val="40000"/>
              <a:lumOff val="60000"/>
            </a:schemeClr>
          </a:solidFill>
        </p:spPr>
        <p:txBody>
          <a:bodyPr wrap="square" rtlCol="0">
            <a:spAutoFit/>
          </a:bodyPr>
          <a:lstStyle/>
          <a:p>
            <a:pPr algn="just"/>
            <a:r>
              <a:rPr lang="en-US" b="1" dirty="0" err="1">
                <a:latin typeface="Cambria" panose="02040503050406030204" pitchFamily="18" charset="0"/>
                <a:ea typeface="Cambria" panose="02040503050406030204" pitchFamily="18" charset="0"/>
              </a:rPr>
              <a:t>int</a:t>
            </a:r>
            <a:r>
              <a:rPr lang="en-US" b="1" dirty="0">
                <a:latin typeface="Cambria" panose="02040503050406030204" pitchFamily="18" charset="0"/>
                <a:ea typeface="Cambria" panose="02040503050406030204" pitchFamily="18" charset="0"/>
              </a:rPr>
              <a:t> [ ][ ]{{1,2}, {3,4}} </a:t>
            </a:r>
            <a:r>
              <a:rPr lang="en-US" dirty="0">
                <a:latin typeface="Cambria" panose="02040503050406030204" pitchFamily="18" charset="0"/>
                <a:ea typeface="Cambria" panose="02040503050406030204" pitchFamily="18" charset="0"/>
              </a:rPr>
              <a:t>denotes that there are two rows as there are two pairs of inner curly braces and there are two columns as each pair of inner curly braces have two elements.</a:t>
            </a:r>
            <a:endParaRPr lang="en-US"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558360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25"/>
                                        </p:tgtEl>
                                        <p:attrNameLst>
                                          <p:attrName>style.visibility</p:attrName>
                                        </p:attrNameLst>
                                      </p:cBhvr>
                                      <p:to>
                                        <p:strVal val="visible"/>
                                      </p:to>
                                    </p:set>
                                    <p:anim calcmode="lin" valueType="num">
                                      <p:cBhvr>
                                        <p:cTn id="14" dur="500" fill="hold"/>
                                        <p:tgtEl>
                                          <p:spTgt spid="25"/>
                                        </p:tgtEl>
                                        <p:attrNameLst>
                                          <p:attrName>ppt_w</p:attrName>
                                        </p:attrNameLst>
                                      </p:cBhvr>
                                      <p:tavLst>
                                        <p:tav tm="0">
                                          <p:val>
                                            <p:fltVal val="0"/>
                                          </p:val>
                                        </p:tav>
                                        <p:tav tm="100000">
                                          <p:val>
                                            <p:strVal val="#ppt_w"/>
                                          </p:val>
                                        </p:tav>
                                      </p:tavLst>
                                    </p:anim>
                                    <p:anim calcmode="lin" valueType="num">
                                      <p:cBhvr>
                                        <p:cTn id="15" dur="500" fill="hold"/>
                                        <p:tgtEl>
                                          <p:spTgt spid="25"/>
                                        </p:tgtEl>
                                        <p:attrNameLst>
                                          <p:attrName>ppt_h</p:attrName>
                                        </p:attrNameLst>
                                      </p:cBhvr>
                                      <p:tavLst>
                                        <p:tav tm="0">
                                          <p:val>
                                            <p:fltVal val="0"/>
                                          </p:val>
                                        </p:tav>
                                        <p:tav tm="100000">
                                          <p:val>
                                            <p:strVal val="#ppt_h"/>
                                          </p:val>
                                        </p:tav>
                                      </p:tavLst>
                                    </p:anim>
                                    <p:animEffect transition="in" filter="fade">
                                      <p:cBhvr>
                                        <p:cTn id="16" dur="500"/>
                                        <p:tgtEl>
                                          <p:spTgt spid="25"/>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Effect transition="in" filter="fade">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6" grpId="0" animBg="1"/>
      <p:bldP spid="25"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Memory Representation of</a:t>
            </a:r>
            <a:r>
              <a:rPr lang="en-US" dirty="0" smtClean="0">
                <a:latin typeface="Cambria" panose="02040503050406030204" pitchFamily="18" charset="0"/>
              </a:rPr>
              <a:t> </a:t>
            </a:r>
            <a:r>
              <a:rPr lang="en-US" dirty="0">
                <a:latin typeface="Cambria" panose="02040503050406030204" pitchFamily="18" charset="0"/>
              </a:rPr>
              <a:t>2</a:t>
            </a:r>
            <a:r>
              <a:rPr lang="en-US" dirty="0" smtClean="0">
                <a:latin typeface="Cambria" panose="02040503050406030204" pitchFamily="18" charset="0"/>
              </a:rPr>
              <a:t>D Array</a:t>
            </a:r>
            <a:endParaRPr lang="x-none" dirty="0">
              <a:latin typeface="Cambria" panose="02040503050406030204" pitchFamily="18" charset="0"/>
            </a:endParaRPr>
          </a:p>
        </p:txBody>
      </p:sp>
      <p:sp>
        <p:nvSpPr>
          <p:cNvPr id="11" name="TextBox 10"/>
          <p:cNvSpPr txBox="1"/>
          <p:nvPr/>
        </p:nvSpPr>
        <p:spPr>
          <a:xfrm>
            <a:off x="334197" y="4238900"/>
            <a:ext cx="5629277" cy="1477328"/>
          </a:xfrm>
          <a:prstGeom prst="rect">
            <a:avLst/>
          </a:prstGeom>
          <a:solidFill>
            <a:srgbClr val="99FF79"/>
          </a:solidFill>
        </p:spPr>
        <p:txBody>
          <a:bodyPr wrap="square" rtlCol="0">
            <a:spAutoFit/>
          </a:bodyPr>
          <a:lstStyle/>
          <a:p>
            <a:pPr algn="just"/>
            <a:r>
              <a:rPr lang="en-US" dirty="0">
                <a:latin typeface="Cambria" panose="02040503050406030204" pitchFamily="18" charset="0"/>
                <a:ea typeface="Cambria" panose="02040503050406030204" pitchFamily="18" charset="0"/>
              </a:rPr>
              <a:t>Now, if we want to initialize a value in a particular index, we can do it like this:</a:t>
            </a:r>
          </a:p>
          <a:p>
            <a:pPr algn="just"/>
            <a:endParaRPr lang="en-US" dirty="0">
              <a:latin typeface="Cambria" panose="02040503050406030204" pitchFamily="18" charset="0"/>
              <a:ea typeface="Cambria" panose="02040503050406030204" pitchFamily="18" charset="0"/>
            </a:endParaRPr>
          </a:p>
          <a:p>
            <a:pPr algn="just"/>
            <a:r>
              <a:rPr lang="en-US" dirty="0" smtClean="0">
                <a:latin typeface="Cambria" panose="02040503050406030204" pitchFamily="18" charset="0"/>
                <a:ea typeface="Cambria" panose="02040503050406030204" pitchFamily="18" charset="0"/>
              </a:rPr>
              <a:t>arr7 </a:t>
            </a:r>
            <a:r>
              <a:rPr lang="en-US" dirty="0">
                <a:latin typeface="Cambria" panose="02040503050406030204" pitchFamily="18" charset="0"/>
                <a:ea typeface="Cambria" panose="02040503050406030204" pitchFamily="18" charset="0"/>
              </a:rPr>
              <a:t>[0</a:t>
            </a:r>
            <a:r>
              <a:rPr lang="en-US" dirty="0" smtClean="0">
                <a:latin typeface="Cambria" panose="02040503050406030204" pitchFamily="18" charset="0"/>
                <a:ea typeface="Cambria" panose="02040503050406030204" pitchFamily="18" charset="0"/>
              </a:rPr>
              <a:t>][0] </a:t>
            </a:r>
            <a:r>
              <a:rPr lang="en-US" dirty="0">
                <a:latin typeface="Cambria" panose="02040503050406030204" pitchFamily="18" charset="0"/>
                <a:ea typeface="Cambria" panose="02040503050406030204" pitchFamily="18" charset="0"/>
              </a:rPr>
              <a:t>= 11; </a:t>
            </a:r>
          </a:p>
          <a:p>
            <a:pPr algn="just"/>
            <a:r>
              <a:rPr lang="en-US" dirty="0" smtClean="0">
                <a:latin typeface="Cambria" panose="02040503050406030204" pitchFamily="18" charset="0"/>
                <a:ea typeface="Cambria" panose="02040503050406030204" pitchFamily="18" charset="0"/>
              </a:rPr>
              <a:t>arr7 [1][1] </a:t>
            </a:r>
            <a:r>
              <a:rPr lang="en-US" dirty="0">
                <a:latin typeface="Cambria" panose="02040503050406030204" pitchFamily="18" charset="0"/>
                <a:ea typeface="Cambria" panose="02040503050406030204" pitchFamily="18" charset="0"/>
              </a:rPr>
              <a:t>= 18</a:t>
            </a:r>
            <a:r>
              <a:rPr lang="en-US" dirty="0" smtClean="0">
                <a:latin typeface="Cambria" panose="02040503050406030204" pitchFamily="18" charset="0"/>
                <a:ea typeface="Cambria" panose="02040503050406030204" pitchFamily="18" charset="0"/>
              </a:rPr>
              <a:t>;</a:t>
            </a:r>
            <a:endParaRPr lang="en-US" dirty="0">
              <a:latin typeface="Cambria" panose="02040503050406030204" pitchFamily="18" charset="0"/>
              <a:ea typeface="Cambria" panose="02040503050406030204" pitchFamily="18" charset="0"/>
            </a:endParaRPr>
          </a:p>
        </p:txBody>
      </p:sp>
      <p:sp>
        <p:nvSpPr>
          <p:cNvPr id="16" name="TextBox 15"/>
          <p:cNvSpPr txBox="1"/>
          <p:nvPr/>
        </p:nvSpPr>
        <p:spPr>
          <a:xfrm>
            <a:off x="340188" y="2222284"/>
            <a:ext cx="5629277" cy="646331"/>
          </a:xfrm>
          <a:prstGeom prst="rect">
            <a:avLst/>
          </a:prstGeom>
          <a:solidFill>
            <a:srgbClr val="F2D776"/>
          </a:solidFill>
        </p:spPr>
        <p:txBody>
          <a:bodyPr wrap="square" rtlCol="0">
            <a:spAutoFit/>
          </a:bodyPr>
          <a:lstStyle/>
          <a:p>
            <a:pPr algn="just"/>
            <a:r>
              <a:rPr lang="en-US" b="1" dirty="0" smtClean="0">
                <a:latin typeface="Cambria" panose="02040503050406030204" pitchFamily="18" charset="0"/>
                <a:ea typeface="Cambria" panose="02040503050406030204" pitchFamily="18" charset="0"/>
              </a:rPr>
              <a:t>3</a:t>
            </a:r>
            <a:r>
              <a:rPr lang="en-US" b="1" baseline="30000" dirty="0" smtClean="0">
                <a:latin typeface="Cambria" panose="02040503050406030204" pitchFamily="18" charset="0"/>
                <a:ea typeface="Cambria" panose="02040503050406030204" pitchFamily="18" charset="0"/>
              </a:rPr>
              <a:t>rd</a:t>
            </a:r>
            <a:r>
              <a:rPr lang="en-US" b="1" dirty="0" smtClean="0">
                <a:latin typeface="Cambria" panose="02040503050406030204" pitchFamily="18" charset="0"/>
                <a:ea typeface="Cambria" panose="02040503050406030204" pitchFamily="18" charset="0"/>
              </a:rPr>
              <a:t> Approach</a:t>
            </a:r>
          </a:p>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arr7 [ ][ ] = new </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 ][ ]{{1,2}, {3,4}};</a:t>
            </a:r>
          </a:p>
        </p:txBody>
      </p:sp>
      <p:graphicFrame>
        <p:nvGraphicFramePr>
          <p:cNvPr id="3" name="Table 2"/>
          <p:cNvGraphicFramePr>
            <a:graphicFrameLocks noGrp="1"/>
          </p:cNvGraphicFramePr>
          <p:nvPr/>
        </p:nvGraphicFramePr>
        <p:xfrm>
          <a:off x="6339947" y="3142047"/>
          <a:ext cx="1890370" cy="1329897"/>
        </p:xfrm>
        <a:graphic>
          <a:graphicData uri="http://schemas.openxmlformats.org/drawingml/2006/table">
            <a:tbl>
              <a:tblPr firstRow="1" bandRow="1">
                <a:tableStyleId>{2D5ABB26-0587-4C30-8999-92F81FD0307C}</a:tableStyleId>
              </a:tblPr>
              <a:tblGrid>
                <a:gridCol w="420082"/>
                <a:gridCol w="735144"/>
                <a:gridCol w="735144"/>
              </a:tblGrid>
              <a:tr h="443299">
                <a:tc>
                  <a:txBody>
                    <a:bodyPr/>
                    <a:lstStyle/>
                    <a:p>
                      <a:pPr algn="ct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43299">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443299">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4</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graphicFrame>
        <p:nvGraphicFramePr>
          <p:cNvPr id="17" name="Table 16"/>
          <p:cNvGraphicFramePr>
            <a:graphicFrameLocks noGrp="1"/>
          </p:cNvGraphicFramePr>
          <p:nvPr/>
        </p:nvGraphicFramePr>
        <p:xfrm>
          <a:off x="6339947" y="3136166"/>
          <a:ext cx="1890370" cy="1329897"/>
        </p:xfrm>
        <a:graphic>
          <a:graphicData uri="http://schemas.openxmlformats.org/drawingml/2006/table">
            <a:tbl>
              <a:tblPr firstRow="1" bandRow="1">
                <a:tableStyleId>{2D5ABB26-0587-4C30-8999-92F81FD0307C}</a:tableStyleId>
              </a:tblPr>
              <a:tblGrid>
                <a:gridCol w="420082"/>
                <a:gridCol w="735144"/>
                <a:gridCol w="735144"/>
              </a:tblGrid>
              <a:tr h="443299">
                <a:tc>
                  <a:txBody>
                    <a:bodyPr/>
                    <a:lstStyle/>
                    <a:p>
                      <a:pPr algn="ct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43299">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11</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443299">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18</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25" name="TextBox 24"/>
          <p:cNvSpPr txBox="1"/>
          <p:nvPr/>
        </p:nvSpPr>
        <p:spPr>
          <a:xfrm>
            <a:off x="334197" y="2953593"/>
            <a:ext cx="5635268" cy="1200329"/>
          </a:xfrm>
          <a:prstGeom prst="rect">
            <a:avLst/>
          </a:prstGeom>
          <a:solidFill>
            <a:schemeClr val="accent6">
              <a:lumMod val="40000"/>
              <a:lumOff val="60000"/>
            </a:schemeClr>
          </a:solidFill>
        </p:spPr>
        <p:txBody>
          <a:bodyPr wrap="square" rtlCol="0">
            <a:spAutoFit/>
          </a:bodyPr>
          <a:lstStyle/>
          <a:p>
            <a:pPr algn="just"/>
            <a:r>
              <a:rPr lang="en-US" b="1" dirty="0" err="1">
                <a:latin typeface="Cambria" panose="02040503050406030204" pitchFamily="18" charset="0"/>
                <a:ea typeface="Cambria" panose="02040503050406030204" pitchFamily="18" charset="0"/>
              </a:rPr>
              <a:t>int</a:t>
            </a:r>
            <a:r>
              <a:rPr lang="en-US" b="1" dirty="0">
                <a:latin typeface="Cambria" panose="02040503050406030204" pitchFamily="18" charset="0"/>
                <a:ea typeface="Cambria" panose="02040503050406030204" pitchFamily="18" charset="0"/>
              </a:rPr>
              <a:t> [ ][ ]{{1,2}, {3,4}} </a:t>
            </a:r>
            <a:r>
              <a:rPr lang="en-US" dirty="0">
                <a:latin typeface="Cambria" panose="02040503050406030204" pitchFamily="18" charset="0"/>
                <a:ea typeface="Cambria" panose="02040503050406030204" pitchFamily="18" charset="0"/>
              </a:rPr>
              <a:t>denotes that there are two rows as there are two pairs of inner curly braces and there are two columns as each pair of inner curly braces have two elements.</a:t>
            </a:r>
            <a:endParaRPr lang="en-US"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3619893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25"/>
                                        </p:tgtEl>
                                        <p:attrNameLst>
                                          <p:attrName>style.visibility</p:attrName>
                                        </p:attrNameLst>
                                      </p:cBhvr>
                                      <p:to>
                                        <p:strVal val="visible"/>
                                      </p:to>
                                    </p:set>
                                    <p:anim calcmode="lin" valueType="num">
                                      <p:cBhvr>
                                        <p:cTn id="14" dur="500" fill="hold"/>
                                        <p:tgtEl>
                                          <p:spTgt spid="25"/>
                                        </p:tgtEl>
                                        <p:attrNameLst>
                                          <p:attrName>ppt_w</p:attrName>
                                        </p:attrNameLst>
                                      </p:cBhvr>
                                      <p:tavLst>
                                        <p:tav tm="0">
                                          <p:val>
                                            <p:fltVal val="0"/>
                                          </p:val>
                                        </p:tav>
                                        <p:tav tm="100000">
                                          <p:val>
                                            <p:strVal val="#ppt_w"/>
                                          </p:val>
                                        </p:tav>
                                      </p:tavLst>
                                    </p:anim>
                                    <p:anim calcmode="lin" valueType="num">
                                      <p:cBhvr>
                                        <p:cTn id="15" dur="500" fill="hold"/>
                                        <p:tgtEl>
                                          <p:spTgt spid="25"/>
                                        </p:tgtEl>
                                        <p:attrNameLst>
                                          <p:attrName>ppt_h</p:attrName>
                                        </p:attrNameLst>
                                      </p:cBhvr>
                                      <p:tavLst>
                                        <p:tav tm="0">
                                          <p:val>
                                            <p:fltVal val="0"/>
                                          </p:val>
                                        </p:tav>
                                        <p:tav tm="100000">
                                          <p:val>
                                            <p:strVal val="#ppt_h"/>
                                          </p:val>
                                        </p:tav>
                                      </p:tavLst>
                                    </p:anim>
                                    <p:animEffect transition="in" filter="fade">
                                      <p:cBhvr>
                                        <p:cTn id="16" dur="500"/>
                                        <p:tgtEl>
                                          <p:spTgt spid="25"/>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Effect transition="in" filter="fade">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6" grpId="0" animBg="1"/>
      <p:bldP spid="2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Array of Objects</a:t>
            </a:r>
            <a:endParaRPr lang="x-none" dirty="0">
              <a:latin typeface="Cambria" panose="02040503050406030204" pitchFamily="18" charset="0"/>
            </a:endParaRPr>
          </a:p>
        </p:txBody>
      </p:sp>
      <p:sp>
        <p:nvSpPr>
          <p:cNvPr id="11" name="TextBox 10"/>
          <p:cNvSpPr txBox="1"/>
          <p:nvPr/>
        </p:nvSpPr>
        <p:spPr>
          <a:xfrm>
            <a:off x="334197" y="4124596"/>
            <a:ext cx="5629277" cy="369332"/>
          </a:xfrm>
          <a:prstGeom prst="rect">
            <a:avLst/>
          </a:prstGeom>
          <a:solidFill>
            <a:srgbClr val="99FF79"/>
          </a:solidFill>
        </p:spPr>
        <p:txBody>
          <a:bodyPr wrap="square" rtlCol="0">
            <a:spAutoFit/>
          </a:bodyPr>
          <a:lstStyle/>
          <a:p>
            <a:pPr algn="just"/>
            <a:r>
              <a:rPr lang="en-US" b="1" dirty="0" smtClean="0">
                <a:latin typeface="Cambria" panose="02040503050406030204" pitchFamily="18" charset="0"/>
                <a:ea typeface="Cambria" panose="02040503050406030204" pitchFamily="18" charset="0"/>
              </a:rPr>
              <a:t>Solution: An array of Box.</a:t>
            </a:r>
            <a:endParaRPr lang="en-US" b="1" dirty="0">
              <a:latin typeface="Cambria" panose="02040503050406030204" pitchFamily="18" charset="0"/>
              <a:ea typeface="Cambria" panose="02040503050406030204" pitchFamily="18" charset="0"/>
            </a:endParaRPr>
          </a:p>
        </p:txBody>
      </p:sp>
      <p:sp>
        <p:nvSpPr>
          <p:cNvPr id="16" name="TextBox 15"/>
          <p:cNvSpPr txBox="1"/>
          <p:nvPr/>
        </p:nvSpPr>
        <p:spPr>
          <a:xfrm>
            <a:off x="328206" y="4559859"/>
            <a:ext cx="5635268" cy="369332"/>
          </a:xfrm>
          <a:prstGeom prst="rect">
            <a:avLst/>
          </a:prstGeom>
          <a:solidFill>
            <a:srgbClr val="F2D776"/>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Box boxes[ ] = new Box [3];</a:t>
            </a:r>
          </a:p>
        </p:txBody>
      </p:sp>
      <p:sp>
        <p:nvSpPr>
          <p:cNvPr id="25" name="TextBox 24"/>
          <p:cNvSpPr txBox="1"/>
          <p:nvPr/>
        </p:nvSpPr>
        <p:spPr>
          <a:xfrm>
            <a:off x="328206" y="2153493"/>
            <a:ext cx="5635268" cy="1200329"/>
          </a:xfrm>
          <a:prstGeom prst="rect">
            <a:avLst/>
          </a:prstGeom>
          <a:solidFill>
            <a:schemeClr val="accent6">
              <a:lumMod val="40000"/>
              <a:lumOff val="60000"/>
            </a:schemeClr>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The following statement creates an object of the Box class we studied previously:</a:t>
            </a:r>
          </a:p>
          <a:p>
            <a:pPr algn="just"/>
            <a:endParaRPr lang="en-US" dirty="0">
              <a:latin typeface="Cambria" panose="02040503050406030204" pitchFamily="18" charset="0"/>
              <a:ea typeface="Cambria" panose="02040503050406030204" pitchFamily="18" charset="0"/>
            </a:endParaRPr>
          </a:p>
          <a:p>
            <a:pPr algn="just"/>
            <a:r>
              <a:rPr lang="en-US" dirty="0" smtClean="0">
                <a:latin typeface="Cambria" panose="02040503050406030204" pitchFamily="18" charset="0"/>
                <a:ea typeface="Cambria" panose="02040503050406030204" pitchFamily="18" charset="0"/>
              </a:rPr>
              <a:t>Box b = new Box( );</a:t>
            </a:r>
            <a:endParaRPr lang="en-US" dirty="0">
              <a:latin typeface="Cambria" panose="02040503050406030204" pitchFamily="18" charset="0"/>
              <a:ea typeface="Cambria" panose="02040503050406030204" pitchFamily="18" charset="0"/>
            </a:endParaRPr>
          </a:p>
        </p:txBody>
      </p:sp>
      <p:graphicFrame>
        <p:nvGraphicFramePr>
          <p:cNvPr id="9" name="Table 8"/>
          <p:cNvGraphicFramePr>
            <a:graphicFrameLocks noGrp="1"/>
          </p:cNvGraphicFramePr>
          <p:nvPr>
            <p:extLst>
              <p:ext uri="{D42A27DB-BD31-4B8C-83A1-F6EECF244321}">
                <p14:modId xmlns:p14="http://schemas.microsoft.com/office/powerpoint/2010/main" val="3631481953"/>
              </p:ext>
            </p:extLst>
          </p:nvPr>
        </p:nvGraphicFramePr>
        <p:xfrm>
          <a:off x="7075042" y="2256542"/>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0.0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0.0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0.0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10" name="TextBox 9"/>
          <p:cNvSpPr txBox="1"/>
          <p:nvPr/>
        </p:nvSpPr>
        <p:spPr>
          <a:xfrm>
            <a:off x="6474256" y="2635905"/>
            <a:ext cx="822959"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b</a:t>
            </a:r>
            <a:endParaRPr lang="en-US" dirty="0" smtClean="0">
              <a:latin typeface="Cambria" panose="02040503050406030204" pitchFamily="18" charset="0"/>
              <a:ea typeface="Cambria" panose="02040503050406030204" pitchFamily="18" charset="0"/>
            </a:endParaRPr>
          </a:p>
        </p:txBody>
      </p:sp>
      <p:sp>
        <p:nvSpPr>
          <p:cNvPr id="12" name="TextBox 11"/>
          <p:cNvSpPr txBox="1"/>
          <p:nvPr/>
        </p:nvSpPr>
        <p:spPr>
          <a:xfrm>
            <a:off x="328206" y="3427029"/>
            <a:ext cx="5635268" cy="646331"/>
          </a:xfrm>
          <a:prstGeom prst="rect">
            <a:avLst/>
          </a:prstGeom>
          <a:solidFill>
            <a:srgbClr val="CC3300"/>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This b can store data for only one Box object.</a:t>
            </a:r>
          </a:p>
          <a:p>
            <a:pPr algn="just"/>
            <a:r>
              <a:rPr lang="en-US" dirty="0" smtClean="0">
                <a:latin typeface="Cambria" panose="02040503050406030204" pitchFamily="18" charset="0"/>
                <a:ea typeface="Cambria" panose="02040503050406030204" pitchFamily="18" charset="0"/>
              </a:rPr>
              <a:t>How can we store data for multiple boxes?</a:t>
            </a:r>
            <a:endParaRPr lang="en-US" dirty="0">
              <a:latin typeface="Cambria" panose="02040503050406030204" pitchFamily="18" charset="0"/>
              <a:ea typeface="Cambria" panose="02040503050406030204" pitchFamily="18" charset="0"/>
            </a:endParaRPr>
          </a:p>
        </p:txBody>
      </p:sp>
      <p:graphicFrame>
        <p:nvGraphicFramePr>
          <p:cNvPr id="13" name="Table 12"/>
          <p:cNvGraphicFramePr>
            <a:graphicFrameLocks noGrp="1"/>
          </p:cNvGraphicFramePr>
          <p:nvPr>
            <p:extLst>
              <p:ext uri="{D42A27DB-BD31-4B8C-83A1-F6EECF244321}">
                <p14:modId xmlns:p14="http://schemas.microsoft.com/office/powerpoint/2010/main" val="2034777650"/>
              </p:ext>
            </p:extLst>
          </p:nvPr>
        </p:nvGraphicFramePr>
        <p:xfrm>
          <a:off x="5949186" y="4651193"/>
          <a:ext cx="2743200" cy="439850"/>
        </p:xfrm>
        <a:graphic>
          <a:graphicData uri="http://schemas.openxmlformats.org/drawingml/2006/table">
            <a:tbl>
              <a:tblPr firstRow="1" bandRow="1">
                <a:tableStyleId>{2D5ABB26-0587-4C30-8999-92F81FD0307C}</a:tableStyleId>
              </a:tblPr>
              <a:tblGrid>
                <a:gridCol w="822960"/>
                <a:gridCol w="640080"/>
                <a:gridCol w="640080"/>
                <a:gridCol w="640080"/>
              </a:tblGrid>
              <a:tr h="439850">
                <a:tc>
                  <a:txBody>
                    <a:bodyPr/>
                    <a:lstStyle/>
                    <a:p>
                      <a:pPr algn="ctr"/>
                      <a:r>
                        <a:rPr lang="en-US" dirty="0" smtClean="0">
                          <a:latin typeface="Cambria" panose="02040503050406030204" pitchFamily="18" charset="0"/>
                          <a:ea typeface="Cambria" panose="02040503050406030204" pitchFamily="18" charset="0"/>
                        </a:rPr>
                        <a:t>boxes</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noFill/>
                  </a:tcPr>
                </a:tc>
                <a:tc>
                  <a:txBody>
                    <a:bodyPr/>
                    <a:lstStyle/>
                    <a:p>
                      <a:pPr algn="ct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637947146"/>
              </p:ext>
            </p:extLst>
          </p:nvPr>
        </p:nvGraphicFramePr>
        <p:xfrm>
          <a:off x="6146354" y="4994200"/>
          <a:ext cx="2560320" cy="439850"/>
        </p:xfrm>
        <a:graphic>
          <a:graphicData uri="http://schemas.openxmlformats.org/drawingml/2006/table">
            <a:tbl>
              <a:tblPr firstRow="1" bandRow="1">
                <a:tableStyleId>{2D5ABB26-0587-4C30-8999-92F81FD0307C}</a:tableStyleId>
              </a:tblPr>
              <a:tblGrid>
                <a:gridCol w="640080"/>
                <a:gridCol w="640080"/>
                <a:gridCol w="640080"/>
                <a:gridCol w="640080"/>
              </a:tblGrid>
              <a:tr h="439850">
                <a:tc>
                  <a:txBody>
                    <a:bodyPr/>
                    <a:lstStyle/>
                    <a:p>
                      <a:pPr algn="ctr"/>
                      <a:endParaRPr lang="en-US" dirty="0">
                        <a:latin typeface="Cambria" panose="02040503050406030204" pitchFamily="18" charset="0"/>
                        <a:ea typeface="Cambria" panose="02040503050406030204" pitchFamily="18" charset="0"/>
                      </a:endParaRPr>
                    </a:p>
                  </a:txBody>
                  <a:tcPr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1</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2</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5" name="TextBox 14"/>
          <p:cNvSpPr txBox="1"/>
          <p:nvPr/>
        </p:nvSpPr>
        <p:spPr>
          <a:xfrm>
            <a:off x="328206" y="4922761"/>
            <a:ext cx="5629682" cy="646331"/>
          </a:xfrm>
          <a:prstGeom prst="rect">
            <a:avLst/>
          </a:prstGeom>
          <a:solidFill>
            <a:srgbClr val="F2D776"/>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As, no objects has been initialized in the boxes array, the default value for each of the indexes will be </a:t>
            </a:r>
            <a:r>
              <a:rPr lang="en-US" b="1" i="1" dirty="0" smtClean="0">
                <a:latin typeface="Cambria" panose="02040503050406030204" pitchFamily="18" charset="0"/>
                <a:ea typeface="Cambria" panose="02040503050406030204" pitchFamily="18" charset="0"/>
              </a:rPr>
              <a:t>null</a:t>
            </a:r>
            <a:r>
              <a:rPr lang="en-US" dirty="0" smtClean="0">
                <a:latin typeface="Cambria" panose="02040503050406030204" pitchFamily="18" charset="0"/>
                <a:ea typeface="Cambria" panose="02040503050406030204" pitchFamily="18" charset="0"/>
              </a:rPr>
              <a:t>.</a:t>
            </a:r>
          </a:p>
        </p:txBody>
      </p:sp>
      <p:graphicFrame>
        <p:nvGraphicFramePr>
          <p:cNvPr id="18" name="Table 17"/>
          <p:cNvGraphicFramePr>
            <a:graphicFrameLocks noGrp="1"/>
          </p:cNvGraphicFramePr>
          <p:nvPr>
            <p:extLst>
              <p:ext uri="{D42A27DB-BD31-4B8C-83A1-F6EECF244321}">
                <p14:modId xmlns:p14="http://schemas.microsoft.com/office/powerpoint/2010/main" val="117787129"/>
              </p:ext>
            </p:extLst>
          </p:nvPr>
        </p:nvGraphicFramePr>
        <p:xfrm>
          <a:off x="5949186" y="4646199"/>
          <a:ext cx="2743200" cy="439850"/>
        </p:xfrm>
        <a:graphic>
          <a:graphicData uri="http://schemas.openxmlformats.org/drawingml/2006/table">
            <a:tbl>
              <a:tblPr firstRow="1" bandRow="1">
                <a:tableStyleId>{2D5ABB26-0587-4C30-8999-92F81FD0307C}</a:tableStyleId>
              </a:tblPr>
              <a:tblGrid>
                <a:gridCol w="822960"/>
                <a:gridCol w="640080"/>
                <a:gridCol w="640080"/>
                <a:gridCol w="640080"/>
              </a:tblGrid>
              <a:tr h="439850">
                <a:tc>
                  <a:txBody>
                    <a:bodyPr/>
                    <a:lstStyle/>
                    <a:p>
                      <a:pPr algn="ctr"/>
                      <a:r>
                        <a:rPr lang="en-US" dirty="0" smtClean="0">
                          <a:latin typeface="Cambria" panose="02040503050406030204" pitchFamily="18" charset="0"/>
                          <a:ea typeface="Cambria" panose="02040503050406030204" pitchFamily="18" charset="0"/>
                        </a:rPr>
                        <a:t>boxes</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no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19" name="TextBox 18"/>
          <p:cNvSpPr txBox="1"/>
          <p:nvPr/>
        </p:nvSpPr>
        <p:spPr>
          <a:xfrm>
            <a:off x="319503" y="5502030"/>
            <a:ext cx="7109997" cy="646331"/>
          </a:xfrm>
          <a:prstGeom prst="rect">
            <a:avLst/>
          </a:prstGeom>
          <a:solidFill>
            <a:srgbClr val="F2D776"/>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We can create object of Box class referring the index of the boxes array or we can create object of Box class and assign them in the boxes array.</a:t>
            </a:r>
          </a:p>
        </p:txBody>
      </p:sp>
    </p:spTree>
    <p:extLst>
      <p:ext uri="{BB962C8B-B14F-4D97-AF65-F5344CB8AC3E}">
        <p14:creationId xmlns:p14="http://schemas.microsoft.com/office/powerpoint/2010/main" val="1383466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p:cTn id="26" dur="500" fill="hold"/>
                                        <p:tgtEl>
                                          <p:spTgt spid="12"/>
                                        </p:tgtEl>
                                        <p:attrNameLst>
                                          <p:attrName>ppt_w</p:attrName>
                                        </p:attrNameLst>
                                      </p:cBhvr>
                                      <p:tavLst>
                                        <p:tav tm="0">
                                          <p:val>
                                            <p:fltVal val="0"/>
                                          </p:val>
                                        </p:tav>
                                        <p:tav tm="100000">
                                          <p:val>
                                            <p:strVal val="#ppt_w"/>
                                          </p:val>
                                        </p:tav>
                                      </p:tavLst>
                                    </p:anim>
                                    <p:anim calcmode="lin" valueType="num">
                                      <p:cBhvr>
                                        <p:cTn id="27" dur="500" fill="hold"/>
                                        <p:tgtEl>
                                          <p:spTgt spid="12"/>
                                        </p:tgtEl>
                                        <p:attrNameLst>
                                          <p:attrName>ppt_h</p:attrName>
                                        </p:attrNameLst>
                                      </p:cBhvr>
                                      <p:tavLst>
                                        <p:tav tm="0">
                                          <p:val>
                                            <p:fltVal val="0"/>
                                          </p:val>
                                        </p:tav>
                                        <p:tav tm="100000">
                                          <p:val>
                                            <p:strVal val="#ppt_h"/>
                                          </p:val>
                                        </p:tav>
                                      </p:tavLst>
                                    </p:anim>
                                    <p:animEffect transition="in" filter="fade">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p:cTn id="33" dur="500" fill="hold"/>
                                        <p:tgtEl>
                                          <p:spTgt spid="11"/>
                                        </p:tgtEl>
                                        <p:attrNameLst>
                                          <p:attrName>ppt_w</p:attrName>
                                        </p:attrNameLst>
                                      </p:cBhvr>
                                      <p:tavLst>
                                        <p:tav tm="0">
                                          <p:val>
                                            <p:fltVal val="0"/>
                                          </p:val>
                                        </p:tav>
                                        <p:tav tm="100000">
                                          <p:val>
                                            <p:strVal val="#ppt_w"/>
                                          </p:val>
                                        </p:tav>
                                      </p:tavLst>
                                    </p:anim>
                                    <p:anim calcmode="lin" valueType="num">
                                      <p:cBhvr>
                                        <p:cTn id="34" dur="500" fill="hold"/>
                                        <p:tgtEl>
                                          <p:spTgt spid="11"/>
                                        </p:tgtEl>
                                        <p:attrNameLst>
                                          <p:attrName>ppt_h</p:attrName>
                                        </p:attrNameLst>
                                      </p:cBhvr>
                                      <p:tavLst>
                                        <p:tav tm="0">
                                          <p:val>
                                            <p:fltVal val="0"/>
                                          </p:val>
                                        </p:tav>
                                        <p:tav tm="100000">
                                          <p:val>
                                            <p:strVal val="#ppt_h"/>
                                          </p:val>
                                        </p:tav>
                                      </p:tavLst>
                                    </p:anim>
                                    <p:animEffect transition="in" filter="fade">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grpId="0" nodeType="clickEffect">
                                  <p:stCondLst>
                                    <p:cond delay="0"/>
                                  </p:stCondLst>
                                  <p:childTnLst>
                                    <p:set>
                                      <p:cBhvr>
                                        <p:cTn id="39" dur="1" fill="hold">
                                          <p:stCondLst>
                                            <p:cond delay="0"/>
                                          </p:stCondLst>
                                        </p:cTn>
                                        <p:tgtEl>
                                          <p:spTgt spid="16"/>
                                        </p:tgtEl>
                                        <p:attrNameLst>
                                          <p:attrName>style.visibility</p:attrName>
                                        </p:attrNameLst>
                                      </p:cBhvr>
                                      <p:to>
                                        <p:strVal val="visible"/>
                                      </p:to>
                                    </p:set>
                                    <p:anim calcmode="lin" valueType="num">
                                      <p:cBhvr>
                                        <p:cTn id="40" dur="500" fill="hold"/>
                                        <p:tgtEl>
                                          <p:spTgt spid="16"/>
                                        </p:tgtEl>
                                        <p:attrNameLst>
                                          <p:attrName>ppt_w</p:attrName>
                                        </p:attrNameLst>
                                      </p:cBhvr>
                                      <p:tavLst>
                                        <p:tav tm="0">
                                          <p:val>
                                            <p:fltVal val="0"/>
                                          </p:val>
                                        </p:tav>
                                        <p:tav tm="100000">
                                          <p:val>
                                            <p:strVal val="#ppt_w"/>
                                          </p:val>
                                        </p:tav>
                                      </p:tavLst>
                                    </p:anim>
                                    <p:anim calcmode="lin" valueType="num">
                                      <p:cBhvr>
                                        <p:cTn id="41" dur="500" fill="hold"/>
                                        <p:tgtEl>
                                          <p:spTgt spid="16"/>
                                        </p:tgtEl>
                                        <p:attrNameLst>
                                          <p:attrName>ppt_h</p:attrName>
                                        </p:attrNameLst>
                                      </p:cBhvr>
                                      <p:tavLst>
                                        <p:tav tm="0">
                                          <p:val>
                                            <p:fltVal val="0"/>
                                          </p:val>
                                        </p:tav>
                                        <p:tav tm="100000">
                                          <p:val>
                                            <p:strVal val="#ppt_h"/>
                                          </p:val>
                                        </p:tav>
                                      </p:tavLst>
                                    </p:anim>
                                    <p:animEffect transition="in" filter="fade">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par>
                                <p:cTn id="48" presetID="2" presetClass="entr" presetSubtype="4" fill="hold" nodeType="withEffect">
                                  <p:stCondLst>
                                    <p:cond delay="0"/>
                                  </p:stCondLst>
                                  <p:childTnLst>
                                    <p:set>
                                      <p:cBhvr>
                                        <p:cTn id="49" dur="1" fill="hold">
                                          <p:stCondLst>
                                            <p:cond delay="0"/>
                                          </p:stCondLst>
                                        </p:cTn>
                                        <p:tgtEl>
                                          <p:spTgt spid="14"/>
                                        </p:tgtEl>
                                        <p:attrNameLst>
                                          <p:attrName>style.visibility</p:attrName>
                                        </p:attrNameLst>
                                      </p:cBhvr>
                                      <p:to>
                                        <p:strVal val="visible"/>
                                      </p:to>
                                    </p:set>
                                    <p:anim calcmode="lin" valueType="num">
                                      <p:cBhvr additive="base">
                                        <p:cTn id="50" dur="500" fill="hold"/>
                                        <p:tgtEl>
                                          <p:spTgt spid="14"/>
                                        </p:tgtEl>
                                        <p:attrNameLst>
                                          <p:attrName>ppt_x</p:attrName>
                                        </p:attrNameLst>
                                      </p:cBhvr>
                                      <p:tavLst>
                                        <p:tav tm="0">
                                          <p:val>
                                            <p:strVal val="#ppt_x"/>
                                          </p:val>
                                        </p:tav>
                                        <p:tav tm="100000">
                                          <p:val>
                                            <p:strVal val="#ppt_x"/>
                                          </p:val>
                                        </p:tav>
                                      </p:tavLst>
                                    </p:anim>
                                    <p:anim calcmode="lin" valueType="num">
                                      <p:cBhvr additive="base">
                                        <p:cTn id="51"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15"/>
                                        </p:tgtEl>
                                        <p:attrNameLst>
                                          <p:attrName>style.visibility</p:attrName>
                                        </p:attrNameLst>
                                      </p:cBhvr>
                                      <p:to>
                                        <p:strVal val="visible"/>
                                      </p:to>
                                    </p:set>
                                    <p:anim calcmode="lin" valueType="num">
                                      <p:cBhvr>
                                        <p:cTn id="56" dur="500" fill="hold"/>
                                        <p:tgtEl>
                                          <p:spTgt spid="15"/>
                                        </p:tgtEl>
                                        <p:attrNameLst>
                                          <p:attrName>ppt_w</p:attrName>
                                        </p:attrNameLst>
                                      </p:cBhvr>
                                      <p:tavLst>
                                        <p:tav tm="0">
                                          <p:val>
                                            <p:fltVal val="0"/>
                                          </p:val>
                                        </p:tav>
                                        <p:tav tm="100000">
                                          <p:val>
                                            <p:strVal val="#ppt_w"/>
                                          </p:val>
                                        </p:tav>
                                      </p:tavLst>
                                    </p:anim>
                                    <p:anim calcmode="lin" valueType="num">
                                      <p:cBhvr>
                                        <p:cTn id="57" dur="500" fill="hold"/>
                                        <p:tgtEl>
                                          <p:spTgt spid="15"/>
                                        </p:tgtEl>
                                        <p:attrNameLst>
                                          <p:attrName>ppt_h</p:attrName>
                                        </p:attrNameLst>
                                      </p:cBhvr>
                                      <p:tavLst>
                                        <p:tav tm="0">
                                          <p:val>
                                            <p:fltVal val="0"/>
                                          </p:val>
                                        </p:tav>
                                        <p:tav tm="100000">
                                          <p:val>
                                            <p:strVal val="#ppt_h"/>
                                          </p:val>
                                        </p:tav>
                                      </p:tavLst>
                                    </p:anim>
                                    <p:animEffect transition="in" filter="fade">
                                      <p:cBhvr>
                                        <p:cTn id="58" dur="500"/>
                                        <p:tgtEl>
                                          <p:spTgt spid="15"/>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500"/>
                                        <p:tgtEl>
                                          <p:spTgt spid="18"/>
                                        </p:tgtEl>
                                      </p:cBhvr>
                                    </p:animEffect>
                                  </p:childTnLst>
                                </p:cTn>
                              </p:par>
                            </p:childTnLst>
                          </p:cTn>
                        </p:par>
                      </p:childTnLst>
                    </p:cTn>
                  </p:par>
                  <p:par>
                    <p:cTn id="64" fill="hold">
                      <p:stCondLst>
                        <p:cond delay="indefinite"/>
                      </p:stCondLst>
                      <p:childTnLst>
                        <p:par>
                          <p:cTn id="65" fill="hold">
                            <p:stCondLst>
                              <p:cond delay="0"/>
                            </p:stCondLst>
                            <p:childTnLst>
                              <p:par>
                                <p:cTn id="66" presetID="53" presetClass="entr" presetSubtype="16" fill="hold" grpId="0" nodeType="clickEffect">
                                  <p:stCondLst>
                                    <p:cond delay="0"/>
                                  </p:stCondLst>
                                  <p:childTnLst>
                                    <p:set>
                                      <p:cBhvr>
                                        <p:cTn id="67" dur="1" fill="hold">
                                          <p:stCondLst>
                                            <p:cond delay="0"/>
                                          </p:stCondLst>
                                        </p:cTn>
                                        <p:tgtEl>
                                          <p:spTgt spid="19"/>
                                        </p:tgtEl>
                                        <p:attrNameLst>
                                          <p:attrName>style.visibility</p:attrName>
                                        </p:attrNameLst>
                                      </p:cBhvr>
                                      <p:to>
                                        <p:strVal val="visible"/>
                                      </p:to>
                                    </p:set>
                                    <p:anim calcmode="lin" valueType="num">
                                      <p:cBhvr>
                                        <p:cTn id="68" dur="500" fill="hold"/>
                                        <p:tgtEl>
                                          <p:spTgt spid="19"/>
                                        </p:tgtEl>
                                        <p:attrNameLst>
                                          <p:attrName>ppt_w</p:attrName>
                                        </p:attrNameLst>
                                      </p:cBhvr>
                                      <p:tavLst>
                                        <p:tav tm="0">
                                          <p:val>
                                            <p:fltVal val="0"/>
                                          </p:val>
                                        </p:tav>
                                        <p:tav tm="100000">
                                          <p:val>
                                            <p:strVal val="#ppt_w"/>
                                          </p:val>
                                        </p:tav>
                                      </p:tavLst>
                                    </p:anim>
                                    <p:anim calcmode="lin" valueType="num">
                                      <p:cBhvr>
                                        <p:cTn id="69" dur="500" fill="hold"/>
                                        <p:tgtEl>
                                          <p:spTgt spid="19"/>
                                        </p:tgtEl>
                                        <p:attrNameLst>
                                          <p:attrName>ppt_h</p:attrName>
                                        </p:attrNameLst>
                                      </p:cBhvr>
                                      <p:tavLst>
                                        <p:tav tm="0">
                                          <p:val>
                                            <p:fltVal val="0"/>
                                          </p:val>
                                        </p:tav>
                                        <p:tav tm="100000">
                                          <p:val>
                                            <p:strVal val="#ppt_h"/>
                                          </p:val>
                                        </p:tav>
                                      </p:tavLst>
                                    </p:anim>
                                    <p:animEffect transition="in" filter="fade">
                                      <p:cBhvr>
                                        <p:cTn id="7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6" grpId="0" animBg="1"/>
      <p:bldP spid="25" grpId="0" animBg="1"/>
      <p:bldP spid="10" grpId="0"/>
      <p:bldP spid="12" grpId="0" animBg="1"/>
      <p:bldP spid="15" grpId="0" animBg="1"/>
      <p:bldP spid="1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Array of Objects</a:t>
            </a:r>
            <a:endParaRPr lang="x-none" dirty="0">
              <a:latin typeface="Cambria" panose="02040503050406030204" pitchFamily="18" charset="0"/>
            </a:endParaRPr>
          </a:p>
        </p:txBody>
      </p:sp>
      <p:sp>
        <p:nvSpPr>
          <p:cNvPr id="25" name="TextBox 24"/>
          <p:cNvSpPr txBox="1"/>
          <p:nvPr/>
        </p:nvSpPr>
        <p:spPr>
          <a:xfrm>
            <a:off x="319503" y="2153493"/>
            <a:ext cx="5701121" cy="1477328"/>
          </a:xfrm>
          <a:prstGeom prst="rect">
            <a:avLst/>
          </a:prstGeom>
          <a:solidFill>
            <a:schemeClr val="accent6">
              <a:lumMod val="40000"/>
              <a:lumOff val="60000"/>
            </a:schemeClr>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Lets assume we have created an object of Box using its parameterized constructor and we have an array of Box.</a:t>
            </a:r>
          </a:p>
          <a:p>
            <a:pPr algn="just"/>
            <a:endParaRPr lang="en-US" dirty="0">
              <a:latin typeface="Cambria" panose="02040503050406030204" pitchFamily="18" charset="0"/>
              <a:ea typeface="Cambria" panose="02040503050406030204" pitchFamily="18" charset="0"/>
            </a:endParaRPr>
          </a:p>
          <a:p>
            <a:pPr algn="just"/>
            <a:r>
              <a:rPr lang="en-US" dirty="0" smtClean="0">
                <a:latin typeface="Cambria" panose="02040503050406030204" pitchFamily="18" charset="0"/>
                <a:ea typeface="Cambria" panose="02040503050406030204" pitchFamily="18" charset="0"/>
              </a:rPr>
              <a:t>Box b1 = new Box(1.5,1.2,1.3);</a:t>
            </a:r>
          </a:p>
          <a:p>
            <a:pPr algn="just"/>
            <a:r>
              <a:rPr lang="en-US" dirty="0">
                <a:latin typeface="Cambria" panose="02040503050406030204" pitchFamily="18" charset="0"/>
                <a:ea typeface="Cambria" panose="02040503050406030204" pitchFamily="18" charset="0"/>
              </a:rPr>
              <a:t>Box boxes[ ] = new Box [3</a:t>
            </a:r>
            <a:r>
              <a:rPr lang="en-US" dirty="0" smtClean="0">
                <a:latin typeface="Cambria" panose="02040503050406030204" pitchFamily="18" charset="0"/>
                <a:ea typeface="Cambria" panose="02040503050406030204" pitchFamily="18" charset="0"/>
              </a:rPr>
              <a:t>];</a:t>
            </a:r>
            <a:endParaRPr lang="en-US" dirty="0">
              <a:latin typeface="Cambria" panose="02040503050406030204" pitchFamily="18" charset="0"/>
              <a:ea typeface="Cambria" panose="02040503050406030204" pitchFamily="18" charset="0"/>
            </a:endParaRPr>
          </a:p>
        </p:txBody>
      </p:sp>
      <p:graphicFrame>
        <p:nvGraphicFramePr>
          <p:cNvPr id="9" name="Table 8"/>
          <p:cNvGraphicFramePr>
            <a:graphicFrameLocks noGrp="1"/>
          </p:cNvGraphicFramePr>
          <p:nvPr>
            <p:extLst>
              <p:ext uri="{D42A27DB-BD31-4B8C-83A1-F6EECF244321}">
                <p14:modId xmlns:p14="http://schemas.microsoft.com/office/powerpoint/2010/main" val="1947430967"/>
              </p:ext>
            </p:extLst>
          </p:nvPr>
        </p:nvGraphicFramePr>
        <p:xfrm>
          <a:off x="7075042" y="2156526"/>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1.5</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10" name="TextBox 9"/>
          <p:cNvSpPr txBox="1"/>
          <p:nvPr/>
        </p:nvSpPr>
        <p:spPr>
          <a:xfrm>
            <a:off x="6157535" y="2348952"/>
            <a:ext cx="822959"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b1</a:t>
            </a:r>
            <a:endParaRPr lang="en-US" dirty="0" smtClean="0">
              <a:latin typeface="Cambria" panose="02040503050406030204" pitchFamily="18" charset="0"/>
              <a:ea typeface="Cambria" panose="02040503050406030204" pitchFamily="18"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2330508456"/>
              </p:ext>
            </p:extLst>
          </p:nvPr>
        </p:nvGraphicFramePr>
        <p:xfrm>
          <a:off x="6294688" y="3753282"/>
          <a:ext cx="2560320" cy="439850"/>
        </p:xfrm>
        <a:graphic>
          <a:graphicData uri="http://schemas.openxmlformats.org/drawingml/2006/table">
            <a:tbl>
              <a:tblPr firstRow="1" bandRow="1">
                <a:tableStyleId>{2D5ABB26-0587-4C30-8999-92F81FD0307C}</a:tableStyleId>
              </a:tblPr>
              <a:tblGrid>
                <a:gridCol w="640080"/>
                <a:gridCol w="640080"/>
                <a:gridCol w="640080"/>
                <a:gridCol w="640080"/>
              </a:tblGrid>
              <a:tr h="439850">
                <a:tc>
                  <a:txBody>
                    <a:bodyPr/>
                    <a:lstStyle/>
                    <a:p>
                      <a:pPr algn="ctr"/>
                      <a:endParaRPr lang="en-US" dirty="0">
                        <a:latin typeface="Cambria" panose="02040503050406030204" pitchFamily="18" charset="0"/>
                        <a:ea typeface="Cambria" panose="02040503050406030204" pitchFamily="18" charset="0"/>
                      </a:endParaRPr>
                    </a:p>
                  </a:txBody>
                  <a:tcPr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1</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2</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3014179460"/>
              </p:ext>
            </p:extLst>
          </p:nvPr>
        </p:nvGraphicFramePr>
        <p:xfrm>
          <a:off x="6066216" y="3376888"/>
          <a:ext cx="2743200" cy="439850"/>
        </p:xfrm>
        <a:graphic>
          <a:graphicData uri="http://schemas.openxmlformats.org/drawingml/2006/table">
            <a:tbl>
              <a:tblPr firstRow="1" bandRow="1">
                <a:tableStyleId>{2D5ABB26-0587-4C30-8999-92F81FD0307C}</a:tableStyleId>
              </a:tblPr>
              <a:tblGrid>
                <a:gridCol w="822960"/>
                <a:gridCol w="640080"/>
                <a:gridCol w="640080"/>
                <a:gridCol w="640080"/>
              </a:tblGrid>
              <a:tr h="439850">
                <a:tc>
                  <a:txBody>
                    <a:bodyPr/>
                    <a:lstStyle/>
                    <a:p>
                      <a:pPr algn="ctr"/>
                      <a:r>
                        <a:rPr lang="en-US" dirty="0" smtClean="0">
                          <a:latin typeface="Cambria" panose="02040503050406030204" pitchFamily="18" charset="0"/>
                          <a:ea typeface="Cambria" panose="02040503050406030204" pitchFamily="18" charset="0"/>
                        </a:rPr>
                        <a:t>boxes</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no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19" name="TextBox 18"/>
          <p:cNvSpPr txBox="1"/>
          <p:nvPr/>
        </p:nvSpPr>
        <p:spPr>
          <a:xfrm>
            <a:off x="319503" y="3682609"/>
            <a:ext cx="5701121" cy="923330"/>
          </a:xfrm>
          <a:prstGeom prst="rect">
            <a:avLst/>
          </a:prstGeom>
          <a:solidFill>
            <a:srgbClr val="F2D776"/>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We want to assign the b1 object in the boxes[0] position.</a:t>
            </a:r>
          </a:p>
          <a:p>
            <a:pPr algn="just"/>
            <a:endParaRPr lang="en-US" dirty="0">
              <a:latin typeface="Cambria" panose="02040503050406030204" pitchFamily="18" charset="0"/>
              <a:ea typeface="Cambria" panose="02040503050406030204" pitchFamily="18" charset="0"/>
            </a:endParaRPr>
          </a:p>
          <a:p>
            <a:pPr algn="just"/>
            <a:r>
              <a:rPr lang="en-US" dirty="0" smtClean="0">
                <a:latin typeface="Cambria" panose="02040503050406030204" pitchFamily="18" charset="0"/>
                <a:ea typeface="Cambria" panose="02040503050406030204" pitchFamily="18" charset="0"/>
              </a:rPr>
              <a:t>boxes[0] = b1;</a:t>
            </a:r>
          </a:p>
        </p:txBody>
      </p:sp>
      <p:graphicFrame>
        <p:nvGraphicFramePr>
          <p:cNvPr id="17" name="Table 16"/>
          <p:cNvGraphicFramePr>
            <a:graphicFrameLocks noGrp="1"/>
          </p:cNvGraphicFramePr>
          <p:nvPr>
            <p:extLst>
              <p:ext uri="{D42A27DB-BD31-4B8C-83A1-F6EECF244321}">
                <p14:modId xmlns:p14="http://schemas.microsoft.com/office/powerpoint/2010/main" val="2426858396"/>
              </p:ext>
            </p:extLst>
          </p:nvPr>
        </p:nvGraphicFramePr>
        <p:xfrm>
          <a:off x="6066216" y="3375755"/>
          <a:ext cx="2743200" cy="439850"/>
        </p:xfrm>
        <a:graphic>
          <a:graphicData uri="http://schemas.openxmlformats.org/drawingml/2006/table">
            <a:tbl>
              <a:tblPr firstRow="1" bandRow="1">
                <a:tableStyleId>{2D5ABB26-0587-4C30-8999-92F81FD0307C}</a:tableStyleId>
              </a:tblPr>
              <a:tblGrid>
                <a:gridCol w="822960"/>
                <a:gridCol w="640080"/>
                <a:gridCol w="640080"/>
                <a:gridCol w="640080"/>
              </a:tblGrid>
              <a:tr h="439850">
                <a:tc>
                  <a:txBody>
                    <a:bodyPr/>
                    <a:lstStyle/>
                    <a:p>
                      <a:pPr algn="ctr"/>
                      <a:r>
                        <a:rPr lang="en-US" dirty="0" smtClean="0">
                          <a:latin typeface="Cambria" panose="02040503050406030204" pitchFamily="18" charset="0"/>
                          <a:ea typeface="Cambria" panose="02040503050406030204" pitchFamily="18" charset="0"/>
                        </a:rPr>
                        <a:t>boxes</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noFill/>
                  </a:tcPr>
                </a:tc>
                <a:tc>
                  <a:txBody>
                    <a:bodyPr/>
                    <a:lstStyle/>
                    <a:p>
                      <a:pPr algn="ctr"/>
                      <a:r>
                        <a:rPr lang="en-US" dirty="0" smtClean="0">
                          <a:latin typeface="Cambria" panose="02040503050406030204" pitchFamily="18" charset="0"/>
                          <a:ea typeface="Cambria" panose="02040503050406030204" pitchFamily="18" charset="0"/>
                        </a:rPr>
                        <a:t>b1</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20" name="TextBox 19"/>
          <p:cNvSpPr txBox="1"/>
          <p:nvPr/>
        </p:nvSpPr>
        <p:spPr>
          <a:xfrm>
            <a:off x="319502" y="4605939"/>
            <a:ext cx="5701121" cy="1477328"/>
          </a:xfrm>
          <a:prstGeom prst="rect">
            <a:avLst/>
          </a:prstGeom>
          <a:solidFill>
            <a:srgbClr val="F2D776"/>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So, now, the following two statements will yield the same output:</a:t>
            </a:r>
          </a:p>
          <a:p>
            <a:pPr algn="just"/>
            <a:endParaRPr lang="en-US" dirty="0">
              <a:latin typeface="Cambria" panose="02040503050406030204" pitchFamily="18" charset="0"/>
              <a:ea typeface="Cambria" panose="02040503050406030204" pitchFamily="18" charset="0"/>
            </a:endParaRPr>
          </a:p>
          <a:p>
            <a:pPr algn="just"/>
            <a:r>
              <a:rPr lang="en-US" dirty="0" err="1" smtClean="0">
                <a:latin typeface="Cambria" panose="02040503050406030204" pitchFamily="18" charset="0"/>
                <a:ea typeface="Cambria" panose="02040503050406030204" pitchFamily="18" charset="0"/>
              </a:rPr>
              <a:t>System.out.println</a:t>
            </a:r>
            <a:r>
              <a:rPr lang="en-US" dirty="0" smtClean="0">
                <a:latin typeface="Cambria" panose="02040503050406030204" pitchFamily="18" charset="0"/>
                <a:ea typeface="Cambria" panose="02040503050406030204" pitchFamily="18" charset="0"/>
              </a:rPr>
              <a:t>(b1.getLength( ));</a:t>
            </a:r>
          </a:p>
          <a:p>
            <a:pPr algn="just"/>
            <a:r>
              <a:rPr lang="en-US" dirty="0" err="1" smtClean="0">
                <a:latin typeface="Cambria" panose="02040503050406030204" pitchFamily="18" charset="0"/>
                <a:ea typeface="Cambria" panose="02040503050406030204" pitchFamily="18" charset="0"/>
              </a:rPr>
              <a:t>System.out.println</a:t>
            </a:r>
            <a:r>
              <a:rPr lang="en-US" dirty="0" smtClean="0">
                <a:latin typeface="Cambria" panose="02040503050406030204" pitchFamily="18" charset="0"/>
                <a:ea typeface="Cambria" panose="02040503050406030204" pitchFamily="18" charset="0"/>
              </a:rPr>
              <a:t>(boxes[0].</a:t>
            </a:r>
            <a:r>
              <a:rPr lang="en-US" dirty="0" err="1" smtClean="0">
                <a:latin typeface="Cambria" panose="02040503050406030204" pitchFamily="18" charset="0"/>
                <a:ea typeface="Cambria" panose="02040503050406030204" pitchFamily="18" charset="0"/>
              </a:rPr>
              <a:t>getLength</a:t>
            </a:r>
            <a:r>
              <a:rPr lang="en-US" dirty="0" smtClean="0">
                <a:latin typeface="Cambria" panose="02040503050406030204" pitchFamily="18" charset="0"/>
                <a:ea typeface="Cambria" panose="02040503050406030204" pitchFamily="18" charset="0"/>
              </a:rPr>
              <a:t>( ));</a:t>
            </a:r>
          </a:p>
        </p:txBody>
      </p:sp>
      <p:sp>
        <p:nvSpPr>
          <p:cNvPr id="21" name="TextBox 20"/>
          <p:cNvSpPr txBox="1"/>
          <p:nvPr/>
        </p:nvSpPr>
        <p:spPr>
          <a:xfrm>
            <a:off x="6997685" y="4219984"/>
            <a:ext cx="1800634" cy="1200329"/>
          </a:xfrm>
          <a:prstGeom prst="rect">
            <a:avLst/>
          </a:prstGeom>
          <a:solidFill>
            <a:schemeClr val="tx1"/>
          </a:solidFill>
        </p:spPr>
        <p:txBody>
          <a:bodyPr wrap="square" rtlCol="0">
            <a:spAutoFit/>
          </a:bodyPr>
          <a:lstStyle/>
          <a:p>
            <a:pPr algn="ctr"/>
            <a:r>
              <a:rPr lang="en-US" dirty="0" smtClean="0">
                <a:solidFill>
                  <a:schemeClr val="bg1">
                    <a:lumMod val="95000"/>
                  </a:schemeClr>
                </a:solidFill>
                <a:latin typeface="Cambria" panose="02040503050406030204" pitchFamily="18" charset="0"/>
                <a:ea typeface="Cambria" panose="02040503050406030204" pitchFamily="18" charset="0"/>
              </a:rPr>
              <a:t>Output</a:t>
            </a:r>
          </a:p>
          <a:p>
            <a:pPr algn="ctr"/>
            <a:endParaRPr lang="en-US" dirty="0" smtClean="0">
              <a:solidFill>
                <a:schemeClr val="bg1">
                  <a:lumMod val="95000"/>
                </a:schemeClr>
              </a:solidFill>
              <a:latin typeface="Cambria" panose="02040503050406030204" pitchFamily="18" charset="0"/>
              <a:ea typeface="Cambria" panose="02040503050406030204" pitchFamily="18" charset="0"/>
            </a:endParaRPr>
          </a:p>
          <a:p>
            <a:pPr algn="just"/>
            <a:r>
              <a:rPr lang="en-US" dirty="0" smtClean="0">
                <a:solidFill>
                  <a:schemeClr val="bg1">
                    <a:lumMod val="95000"/>
                  </a:schemeClr>
                </a:solidFill>
                <a:latin typeface="Cambria" panose="02040503050406030204" pitchFamily="18" charset="0"/>
                <a:ea typeface="Cambria" panose="02040503050406030204" pitchFamily="18" charset="0"/>
              </a:rPr>
              <a:t>1.5</a:t>
            </a:r>
          </a:p>
          <a:p>
            <a:pPr algn="just"/>
            <a:r>
              <a:rPr lang="en-US" dirty="0" smtClean="0">
                <a:solidFill>
                  <a:schemeClr val="bg1">
                    <a:lumMod val="95000"/>
                  </a:schemeClr>
                </a:solidFill>
                <a:latin typeface="Cambria" panose="02040503050406030204" pitchFamily="18" charset="0"/>
                <a:ea typeface="Cambria" panose="02040503050406030204" pitchFamily="18" charset="0"/>
              </a:rPr>
              <a:t>1.5</a:t>
            </a:r>
          </a:p>
        </p:txBody>
      </p:sp>
      <p:sp>
        <p:nvSpPr>
          <p:cNvPr id="22" name="TextBox 21"/>
          <p:cNvSpPr txBox="1"/>
          <p:nvPr/>
        </p:nvSpPr>
        <p:spPr>
          <a:xfrm>
            <a:off x="7008782" y="5485572"/>
            <a:ext cx="1800634" cy="584775"/>
          </a:xfrm>
          <a:prstGeom prst="rect">
            <a:avLst/>
          </a:prstGeom>
          <a:solidFill>
            <a:srgbClr val="CC3300"/>
          </a:solidFill>
        </p:spPr>
        <p:txBody>
          <a:bodyPr wrap="square" rtlCol="0">
            <a:spAutoFit/>
          </a:bodyPr>
          <a:lstStyle/>
          <a:p>
            <a:pPr algn="just"/>
            <a:r>
              <a:rPr lang="en-US" sz="3200" b="1" dirty="0" smtClean="0">
                <a:latin typeface="Cambria" panose="02040503050406030204" pitchFamily="18" charset="0"/>
                <a:ea typeface="Cambria" panose="02040503050406030204" pitchFamily="18" charset="0"/>
              </a:rPr>
              <a:t>WHY???</a:t>
            </a:r>
          </a:p>
        </p:txBody>
      </p:sp>
      <p:cxnSp>
        <p:nvCxnSpPr>
          <p:cNvPr id="6" name="Curved Connector 5"/>
          <p:cNvCxnSpPr>
            <a:endCxn id="9" idx="1"/>
          </p:cNvCxnSpPr>
          <p:nvPr/>
        </p:nvCxnSpPr>
        <p:spPr>
          <a:xfrm>
            <a:off x="6684841" y="2556047"/>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08321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anim calcmode="lin" valueType="num">
                                      <p:cBhvr>
                                        <p:cTn id="27" dur="1000" fill="hold"/>
                                        <p:tgtEl>
                                          <p:spTgt spid="6"/>
                                        </p:tgtEl>
                                        <p:attrNameLst>
                                          <p:attrName>ppt_x</p:attrName>
                                        </p:attrNameLst>
                                      </p:cBhvr>
                                      <p:tavLst>
                                        <p:tav tm="0">
                                          <p:val>
                                            <p:strVal val="#ppt_x"/>
                                          </p:val>
                                        </p:tav>
                                        <p:tav tm="100000">
                                          <p:val>
                                            <p:strVal val="#ppt_x"/>
                                          </p:val>
                                        </p:tav>
                                      </p:tavLst>
                                    </p:anim>
                                    <p:anim calcmode="lin" valueType="num">
                                      <p:cBhvr>
                                        <p:cTn id="28" dur="1000" fill="hold"/>
                                        <p:tgtEl>
                                          <p:spTgt spid="6"/>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1000"/>
                                        <p:tgtEl>
                                          <p:spTgt spid="18"/>
                                        </p:tgtEl>
                                      </p:cBhvr>
                                    </p:animEffect>
                                    <p:anim calcmode="lin" valueType="num">
                                      <p:cBhvr>
                                        <p:cTn id="32" dur="1000" fill="hold"/>
                                        <p:tgtEl>
                                          <p:spTgt spid="18"/>
                                        </p:tgtEl>
                                        <p:attrNameLst>
                                          <p:attrName>ppt_x</p:attrName>
                                        </p:attrNameLst>
                                      </p:cBhvr>
                                      <p:tavLst>
                                        <p:tav tm="0">
                                          <p:val>
                                            <p:strVal val="#ppt_x"/>
                                          </p:val>
                                        </p:tav>
                                        <p:tav tm="100000">
                                          <p:val>
                                            <p:strVal val="#ppt_x"/>
                                          </p:val>
                                        </p:tav>
                                      </p:tavLst>
                                    </p:anim>
                                    <p:anim calcmode="lin" valueType="num">
                                      <p:cBhvr>
                                        <p:cTn id="33" dur="1000" fill="hold"/>
                                        <p:tgtEl>
                                          <p:spTgt spid="18"/>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1000"/>
                                        <p:tgtEl>
                                          <p:spTgt spid="14"/>
                                        </p:tgtEl>
                                      </p:cBhvr>
                                    </p:animEffect>
                                    <p:anim calcmode="lin" valueType="num">
                                      <p:cBhvr>
                                        <p:cTn id="37" dur="1000" fill="hold"/>
                                        <p:tgtEl>
                                          <p:spTgt spid="14"/>
                                        </p:tgtEl>
                                        <p:attrNameLst>
                                          <p:attrName>ppt_x</p:attrName>
                                        </p:attrNameLst>
                                      </p:cBhvr>
                                      <p:tavLst>
                                        <p:tav tm="0">
                                          <p:val>
                                            <p:strVal val="#ppt_x"/>
                                          </p:val>
                                        </p:tav>
                                        <p:tav tm="100000">
                                          <p:val>
                                            <p:strVal val="#ppt_x"/>
                                          </p:val>
                                        </p:tav>
                                      </p:tavLst>
                                    </p:anim>
                                    <p:anim calcmode="lin" valueType="num">
                                      <p:cBhvr>
                                        <p:cTn id="38"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anim calcmode="lin" valueType="num">
                                      <p:cBhvr>
                                        <p:cTn id="43" dur="500" fill="hold"/>
                                        <p:tgtEl>
                                          <p:spTgt spid="19"/>
                                        </p:tgtEl>
                                        <p:attrNameLst>
                                          <p:attrName>ppt_w</p:attrName>
                                        </p:attrNameLst>
                                      </p:cBhvr>
                                      <p:tavLst>
                                        <p:tav tm="0">
                                          <p:val>
                                            <p:fltVal val="0"/>
                                          </p:val>
                                        </p:tav>
                                        <p:tav tm="100000">
                                          <p:val>
                                            <p:strVal val="#ppt_w"/>
                                          </p:val>
                                        </p:tav>
                                      </p:tavLst>
                                    </p:anim>
                                    <p:anim calcmode="lin" valueType="num">
                                      <p:cBhvr>
                                        <p:cTn id="44" dur="500" fill="hold"/>
                                        <p:tgtEl>
                                          <p:spTgt spid="19"/>
                                        </p:tgtEl>
                                        <p:attrNameLst>
                                          <p:attrName>ppt_h</p:attrName>
                                        </p:attrNameLst>
                                      </p:cBhvr>
                                      <p:tavLst>
                                        <p:tav tm="0">
                                          <p:val>
                                            <p:fltVal val="0"/>
                                          </p:val>
                                        </p:tav>
                                        <p:tav tm="100000">
                                          <p:val>
                                            <p:strVal val="#ppt_h"/>
                                          </p:val>
                                        </p:tav>
                                      </p:tavLst>
                                    </p:anim>
                                    <p:animEffect transition="in" filter="fade">
                                      <p:cBhvr>
                                        <p:cTn id="45" dur="500"/>
                                        <p:tgtEl>
                                          <p:spTgt spid="19"/>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childTnLst>
                          </p:cTn>
                        </p:par>
                      </p:childTnLst>
                    </p:cTn>
                  </p:par>
                  <p:par>
                    <p:cTn id="51" fill="hold">
                      <p:stCondLst>
                        <p:cond delay="indefinite"/>
                      </p:stCondLst>
                      <p:childTnLst>
                        <p:par>
                          <p:cTn id="52" fill="hold">
                            <p:stCondLst>
                              <p:cond delay="0"/>
                            </p:stCondLst>
                            <p:childTnLst>
                              <p:par>
                                <p:cTn id="53" presetID="53" presetClass="entr" presetSubtype="16" fill="hold" grpId="0" nodeType="clickEffect">
                                  <p:stCondLst>
                                    <p:cond delay="0"/>
                                  </p:stCondLst>
                                  <p:childTnLst>
                                    <p:set>
                                      <p:cBhvr>
                                        <p:cTn id="54" dur="1" fill="hold">
                                          <p:stCondLst>
                                            <p:cond delay="0"/>
                                          </p:stCondLst>
                                        </p:cTn>
                                        <p:tgtEl>
                                          <p:spTgt spid="20"/>
                                        </p:tgtEl>
                                        <p:attrNameLst>
                                          <p:attrName>style.visibility</p:attrName>
                                        </p:attrNameLst>
                                      </p:cBhvr>
                                      <p:to>
                                        <p:strVal val="visible"/>
                                      </p:to>
                                    </p:set>
                                    <p:anim calcmode="lin" valueType="num">
                                      <p:cBhvr>
                                        <p:cTn id="55" dur="500" fill="hold"/>
                                        <p:tgtEl>
                                          <p:spTgt spid="20"/>
                                        </p:tgtEl>
                                        <p:attrNameLst>
                                          <p:attrName>ppt_w</p:attrName>
                                        </p:attrNameLst>
                                      </p:cBhvr>
                                      <p:tavLst>
                                        <p:tav tm="0">
                                          <p:val>
                                            <p:fltVal val="0"/>
                                          </p:val>
                                        </p:tav>
                                        <p:tav tm="100000">
                                          <p:val>
                                            <p:strVal val="#ppt_w"/>
                                          </p:val>
                                        </p:tav>
                                      </p:tavLst>
                                    </p:anim>
                                    <p:anim calcmode="lin" valueType="num">
                                      <p:cBhvr>
                                        <p:cTn id="56" dur="500" fill="hold"/>
                                        <p:tgtEl>
                                          <p:spTgt spid="20"/>
                                        </p:tgtEl>
                                        <p:attrNameLst>
                                          <p:attrName>ppt_h</p:attrName>
                                        </p:attrNameLst>
                                      </p:cBhvr>
                                      <p:tavLst>
                                        <p:tav tm="0">
                                          <p:val>
                                            <p:fltVal val="0"/>
                                          </p:val>
                                        </p:tav>
                                        <p:tav tm="100000">
                                          <p:val>
                                            <p:strVal val="#ppt_h"/>
                                          </p:val>
                                        </p:tav>
                                      </p:tavLst>
                                    </p:anim>
                                    <p:animEffect transition="in" filter="fade">
                                      <p:cBhvr>
                                        <p:cTn id="57" dur="500"/>
                                        <p:tgtEl>
                                          <p:spTgt spid="20"/>
                                        </p:tgtEl>
                                      </p:cBhvr>
                                    </p:animEffect>
                                  </p:childTnLst>
                                </p:cTn>
                              </p:par>
                            </p:childTnLst>
                          </p:cTn>
                        </p:par>
                      </p:childTnLst>
                    </p:cTn>
                  </p:par>
                  <p:par>
                    <p:cTn id="58" fill="hold">
                      <p:stCondLst>
                        <p:cond delay="indefinite"/>
                      </p:stCondLst>
                      <p:childTnLst>
                        <p:par>
                          <p:cTn id="59" fill="hold">
                            <p:stCondLst>
                              <p:cond delay="0"/>
                            </p:stCondLst>
                            <p:childTnLst>
                              <p:par>
                                <p:cTn id="60" presetID="53" presetClass="entr" presetSubtype="16" fill="hold" grpId="0" nodeType="clickEffect">
                                  <p:stCondLst>
                                    <p:cond delay="0"/>
                                  </p:stCondLst>
                                  <p:childTnLst>
                                    <p:set>
                                      <p:cBhvr>
                                        <p:cTn id="61" dur="1" fill="hold">
                                          <p:stCondLst>
                                            <p:cond delay="0"/>
                                          </p:stCondLst>
                                        </p:cTn>
                                        <p:tgtEl>
                                          <p:spTgt spid="21"/>
                                        </p:tgtEl>
                                        <p:attrNameLst>
                                          <p:attrName>style.visibility</p:attrName>
                                        </p:attrNameLst>
                                      </p:cBhvr>
                                      <p:to>
                                        <p:strVal val="visible"/>
                                      </p:to>
                                    </p:set>
                                    <p:anim calcmode="lin" valueType="num">
                                      <p:cBhvr>
                                        <p:cTn id="62" dur="500" fill="hold"/>
                                        <p:tgtEl>
                                          <p:spTgt spid="21"/>
                                        </p:tgtEl>
                                        <p:attrNameLst>
                                          <p:attrName>ppt_w</p:attrName>
                                        </p:attrNameLst>
                                      </p:cBhvr>
                                      <p:tavLst>
                                        <p:tav tm="0">
                                          <p:val>
                                            <p:fltVal val="0"/>
                                          </p:val>
                                        </p:tav>
                                        <p:tav tm="100000">
                                          <p:val>
                                            <p:strVal val="#ppt_w"/>
                                          </p:val>
                                        </p:tav>
                                      </p:tavLst>
                                    </p:anim>
                                    <p:anim calcmode="lin" valueType="num">
                                      <p:cBhvr>
                                        <p:cTn id="63" dur="500" fill="hold"/>
                                        <p:tgtEl>
                                          <p:spTgt spid="21"/>
                                        </p:tgtEl>
                                        <p:attrNameLst>
                                          <p:attrName>ppt_h</p:attrName>
                                        </p:attrNameLst>
                                      </p:cBhvr>
                                      <p:tavLst>
                                        <p:tav tm="0">
                                          <p:val>
                                            <p:fltVal val="0"/>
                                          </p:val>
                                        </p:tav>
                                        <p:tav tm="100000">
                                          <p:val>
                                            <p:strVal val="#ppt_h"/>
                                          </p:val>
                                        </p:tav>
                                      </p:tavLst>
                                    </p:anim>
                                    <p:animEffect transition="in" filter="fade">
                                      <p:cBhvr>
                                        <p:cTn id="64" dur="500"/>
                                        <p:tgtEl>
                                          <p:spTgt spid="21"/>
                                        </p:tgtEl>
                                      </p:cBhvr>
                                    </p:animEffect>
                                  </p:childTnLst>
                                </p:cTn>
                              </p:par>
                            </p:childTnLst>
                          </p:cTn>
                        </p:par>
                      </p:childTnLst>
                    </p:cTn>
                  </p:par>
                  <p:par>
                    <p:cTn id="65" fill="hold">
                      <p:stCondLst>
                        <p:cond delay="indefinite"/>
                      </p:stCondLst>
                      <p:childTnLst>
                        <p:par>
                          <p:cTn id="66" fill="hold">
                            <p:stCondLst>
                              <p:cond delay="0"/>
                            </p:stCondLst>
                            <p:childTnLst>
                              <p:par>
                                <p:cTn id="67" presetID="53" presetClass="entr" presetSubtype="16" fill="hold" grpId="0" nodeType="clickEffect">
                                  <p:stCondLst>
                                    <p:cond delay="0"/>
                                  </p:stCondLst>
                                  <p:childTnLst>
                                    <p:set>
                                      <p:cBhvr>
                                        <p:cTn id="68" dur="1" fill="hold">
                                          <p:stCondLst>
                                            <p:cond delay="0"/>
                                          </p:stCondLst>
                                        </p:cTn>
                                        <p:tgtEl>
                                          <p:spTgt spid="22"/>
                                        </p:tgtEl>
                                        <p:attrNameLst>
                                          <p:attrName>style.visibility</p:attrName>
                                        </p:attrNameLst>
                                      </p:cBhvr>
                                      <p:to>
                                        <p:strVal val="visible"/>
                                      </p:to>
                                    </p:set>
                                    <p:anim calcmode="lin" valueType="num">
                                      <p:cBhvr>
                                        <p:cTn id="69" dur="500" fill="hold"/>
                                        <p:tgtEl>
                                          <p:spTgt spid="22"/>
                                        </p:tgtEl>
                                        <p:attrNameLst>
                                          <p:attrName>ppt_w</p:attrName>
                                        </p:attrNameLst>
                                      </p:cBhvr>
                                      <p:tavLst>
                                        <p:tav tm="0">
                                          <p:val>
                                            <p:fltVal val="0"/>
                                          </p:val>
                                        </p:tav>
                                        <p:tav tm="100000">
                                          <p:val>
                                            <p:strVal val="#ppt_w"/>
                                          </p:val>
                                        </p:tav>
                                      </p:tavLst>
                                    </p:anim>
                                    <p:anim calcmode="lin" valueType="num">
                                      <p:cBhvr>
                                        <p:cTn id="70" dur="500" fill="hold"/>
                                        <p:tgtEl>
                                          <p:spTgt spid="22"/>
                                        </p:tgtEl>
                                        <p:attrNameLst>
                                          <p:attrName>ppt_h</p:attrName>
                                        </p:attrNameLst>
                                      </p:cBhvr>
                                      <p:tavLst>
                                        <p:tav tm="0">
                                          <p:val>
                                            <p:fltVal val="0"/>
                                          </p:val>
                                        </p:tav>
                                        <p:tav tm="100000">
                                          <p:val>
                                            <p:strVal val="#ppt_h"/>
                                          </p:val>
                                        </p:tav>
                                      </p:tavLst>
                                    </p:anim>
                                    <p:animEffect transition="in" filter="fade">
                                      <p:cBhvr>
                                        <p:cTn id="7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10" grpId="0"/>
      <p:bldP spid="19" grpId="0" animBg="1"/>
      <p:bldP spid="20" grpId="0" animBg="1"/>
      <p:bldP spid="21" grpId="0" animBg="1"/>
      <p:bldP spid="2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Array of Objects</a:t>
            </a:r>
            <a:endParaRPr lang="x-none" dirty="0">
              <a:latin typeface="Cambria" panose="02040503050406030204" pitchFamily="18" charset="0"/>
            </a:endParaRPr>
          </a:p>
        </p:txBody>
      </p:sp>
      <p:graphicFrame>
        <p:nvGraphicFramePr>
          <p:cNvPr id="9" name="Table 8"/>
          <p:cNvGraphicFramePr>
            <a:graphicFrameLocks noGrp="1"/>
          </p:cNvGraphicFramePr>
          <p:nvPr>
            <p:extLst>
              <p:ext uri="{D42A27DB-BD31-4B8C-83A1-F6EECF244321}">
                <p14:modId xmlns:p14="http://schemas.microsoft.com/office/powerpoint/2010/main" val="3811416262"/>
              </p:ext>
            </p:extLst>
          </p:nvPr>
        </p:nvGraphicFramePr>
        <p:xfrm>
          <a:off x="4003071" y="2155425"/>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1.5</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10" name="TextBox 9"/>
          <p:cNvSpPr txBox="1"/>
          <p:nvPr/>
        </p:nvSpPr>
        <p:spPr>
          <a:xfrm>
            <a:off x="3402285" y="2520500"/>
            <a:ext cx="822959"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b1</a:t>
            </a:r>
            <a:endParaRPr lang="en-US" dirty="0" smtClean="0">
              <a:latin typeface="Cambria" panose="02040503050406030204" pitchFamily="18" charset="0"/>
              <a:ea typeface="Cambria" panose="02040503050406030204" pitchFamily="18"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309768494"/>
              </p:ext>
            </p:extLst>
          </p:nvPr>
        </p:nvGraphicFramePr>
        <p:xfrm>
          <a:off x="659085" y="2619196"/>
          <a:ext cx="2560320" cy="439850"/>
        </p:xfrm>
        <a:graphic>
          <a:graphicData uri="http://schemas.openxmlformats.org/drawingml/2006/table">
            <a:tbl>
              <a:tblPr firstRow="1" bandRow="1">
                <a:tableStyleId>{2D5ABB26-0587-4C30-8999-92F81FD0307C}</a:tableStyleId>
              </a:tblPr>
              <a:tblGrid>
                <a:gridCol w="640080"/>
                <a:gridCol w="640080"/>
                <a:gridCol w="640080"/>
                <a:gridCol w="640080"/>
              </a:tblGrid>
              <a:tr h="439850">
                <a:tc>
                  <a:txBody>
                    <a:bodyPr/>
                    <a:lstStyle/>
                    <a:p>
                      <a:pPr algn="ctr"/>
                      <a:endParaRPr lang="en-US" dirty="0">
                        <a:latin typeface="Cambria" panose="02040503050406030204" pitchFamily="18" charset="0"/>
                        <a:ea typeface="Cambria" panose="02040503050406030204" pitchFamily="18" charset="0"/>
                      </a:endParaRPr>
                    </a:p>
                  </a:txBody>
                  <a:tcPr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1</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2</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2789782994"/>
              </p:ext>
            </p:extLst>
          </p:nvPr>
        </p:nvGraphicFramePr>
        <p:xfrm>
          <a:off x="476205" y="2265316"/>
          <a:ext cx="2743200" cy="439850"/>
        </p:xfrm>
        <a:graphic>
          <a:graphicData uri="http://schemas.openxmlformats.org/drawingml/2006/table">
            <a:tbl>
              <a:tblPr firstRow="1" bandRow="1">
                <a:tableStyleId>{2D5ABB26-0587-4C30-8999-92F81FD0307C}</a:tableStyleId>
              </a:tblPr>
              <a:tblGrid>
                <a:gridCol w="822960"/>
                <a:gridCol w="640080"/>
                <a:gridCol w="640080"/>
                <a:gridCol w="640080"/>
              </a:tblGrid>
              <a:tr h="439850">
                <a:tc>
                  <a:txBody>
                    <a:bodyPr/>
                    <a:lstStyle/>
                    <a:p>
                      <a:pPr algn="ctr"/>
                      <a:r>
                        <a:rPr lang="en-US" dirty="0" smtClean="0">
                          <a:latin typeface="Cambria" panose="02040503050406030204" pitchFamily="18" charset="0"/>
                          <a:ea typeface="Cambria" panose="02040503050406030204" pitchFamily="18" charset="0"/>
                        </a:rPr>
                        <a:t>boxes</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noFill/>
                  </a:tcPr>
                </a:tc>
                <a:tc>
                  <a:txBody>
                    <a:bodyPr/>
                    <a:lstStyle/>
                    <a:p>
                      <a:pPr algn="ctr"/>
                      <a:r>
                        <a:rPr lang="en-US" dirty="0" smtClean="0">
                          <a:latin typeface="Cambria" panose="02040503050406030204" pitchFamily="18" charset="0"/>
                          <a:ea typeface="Cambria" panose="02040503050406030204" pitchFamily="18" charset="0"/>
                        </a:rPr>
                        <a:t>b1</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15" name="Oval 14"/>
          <p:cNvSpPr/>
          <p:nvPr/>
        </p:nvSpPr>
        <p:spPr>
          <a:xfrm>
            <a:off x="3504580" y="2446963"/>
            <a:ext cx="514350" cy="537780"/>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Curved Connector 7"/>
          <p:cNvCxnSpPr>
            <a:stCxn id="58" idx="2"/>
            <a:endCxn id="15" idx="4"/>
          </p:cNvCxnSpPr>
          <p:nvPr/>
        </p:nvCxnSpPr>
        <p:spPr>
          <a:xfrm rot="16200000" flipH="1">
            <a:off x="2689651" y="1912638"/>
            <a:ext cx="143" cy="2144066"/>
          </a:xfrm>
          <a:prstGeom prst="curvedConnector3">
            <a:avLst>
              <a:gd name="adj1" fmla="val 15996014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421341" y="3782940"/>
            <a:ext cx="6122331" cy="646331"/>
          </a:xfrm>
          <a:prstGeom prst="rect">
            <a:avLst/>
          </a:prstGeom>
          <a:solidFill>
            <a:srgbClr val="F2D776"/>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Memory location of boxes[0] holds the reference b1.</a:t>
            </a:r>
          </a:p>
          <a:p>
            <a:pPr algn="just"/>
            <a:r>
              <a:rPr lang="en-US" dirty="0" smtClean="0">
                <a:latin typeface="Cambria" panose="02040503050406030204" pitchFamily="18" charset="0"/>
                <a:ea typeface="Cambria" panose="02040503050406030204" pitchFamily="18" charset="0"/>
              </a:rPr>
              <a:t>So, they both refers to the same object.</a:t>
            </a:r>
          </a:p>
        </p:txBody>
      </p:sp>
      <p:sp>
        <p:nvSpPr>
          <p:cNvPr id="33" name="TextBox 32"/>
          <p:cNvSpPr txBox="1"/>
          <p:nvPr/>
        </p:nvSpPr>
        <p:spPr>
          <a:xfrm>
            <a:off x="421340" y="4419520"/>
            <a:ext cx="6122333" cy="1138773"/>
          </a:xfrm>
          <a:prstGeom prst="rect">
            <a:avLst/>
          </a:prstGeom>
          <a:solidFill>
            <a:srgbClr val="F2D776"/>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We can also create an object and refer that object directly by using an index of the array.</a:t>
            </a:r>
          </a:p>
          <a:p>
            <a:pPr algn="just"/>
            <a:endParaRPr lang="en-US" sz="1400" dirty="0">
              <a:latin typeface="Cambria" panose="02040503050406030204" pitchFamily="18" charset="0"/>
              <a:ea typeface="Cambria" panose="02040503050406030204" pitchFamily="18" charset="0"/>
            </a:endParaRPr>
          </a:p>
          <a:p>
            <a:pPr algn="just"/>
            <a:r>
              <a:rPr lang="en-US" dirty="0" smtClean="0">
                <a:latin typeface="Cambria" panose="02040503050406030204" pitchFamily="18" charset="0"/>
                <a:ea typeface="Cambria" panose="02040503050406030204" pitchFamily="18" charset="0"/>
              </a:rPr>
              <a:t>boxes[1] = new Box(2.7,2.5,1.2);</a:t>
            </a:r>
          </a:p>
        </p:txBody>
      </p:sp>
      <p:graphicFrame>
        <p:nvGraphicFramePr>
          <p:cNvPr id="34" name="Table 33"/>
          <p:cNvGraphicFramePr>
            <a:graphicFrameLocks noGrp="1"/>
          </p:cNvGraphicFramePr>
          <p:nvPr>
            <p:extLst>
              <p:ext uri="{D42A27DB-BD31-4B8C-83A1-F6EECF244321}">
                <p14:modId xmlns:p14="http://schemas.microsoft.com/office/powerpoint/2010/main" val="921543133"/>
              </p:ext>
            </p:extLst>
          </p:nvPr>
        </p:nvGraphicFramePr>
        <p:xfrm>
          <a:off x="6432657" y="2154012"/>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2.7</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2.5</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52" name="Oval 51"/>
          <p:cNvSpPr/>
          <p:nvPr/>
        </p:nvSpPr>
        <p:spPr>
          <a:xfrm>
            <a:off x="5762573" y="2004575"/>
            <a:ext cx="2986087" cy="1401182"/>
          </a:xfrm>
          <a:prstGeom prst="ellipse">
            <a:avLst/>
          </a:prstGeom>
          <a:noFill/>
          <a:ln w="28575">
            <a:solidFill>
              <a:srgbClr val="43661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3" name="Curved Connector 52"/>
          <p:cNvCxnSpPr>
            <a:stCxn id="59" idx="2"/>
            <a:endCxn id="52" idx="3"/>
          </p:cNvCxnSpPr>
          <p:nvPr/>
        </p:nvCxnSpPr>
        <p:spPr>
          <a:xfrm rot="16200000" flipH="1">
            <a:off x="4132178" y="1132861"/>
            <a:ext cx="210443" cy="3924952"/>
          </a:xfrm>
          <a:prstGeom prst="curvedConnector3">
            <a:avLst>
              <a:gd name="adj1" fmla="val 306136"/>
            </a:avLst>
          </a:prstGeom>
          <a:ln>
            <a:solidFill>
              <a:srgbClr val="43661C"/>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56" name="Table 55"/>
          <p:cNvGraphicFramePr>
            <a:graphicFrameLocks noGrp="1"/>
          </p:cNvGraphicFramePr>
          <p:nvPr>
            <p:extLst>
              <p:ext uri="{D42A27DB-BD31-4B8C-83A1-F6EECF244321}">
                <p14:modId xmlns:p14="http://schemas.microsoft.com/office/powerpoint/2010/main" val="237661989"/>
              </p:ext>
            </p:extLst>
          </p:nvPr>
        </p:nvGraphicFramePr>
        <p:xfrm>
          <a:off x="476205" y="2257758"/>
          <a:ext cx="2743200" cy="439850"/>
        </p:xfrm>
        <a:graphic>
          <a:graphicData uri="http://schemas.openxmlformats.org/drawingml/2006/table">
            <a:tbl>
              <a:tblPr firstRow="1" bandRow="1">
                <a:tableStyleId>{2D5ABB26-0587-4C30-8999-92F81FD0307C}</a:tableStyleId>
              </a:tblPr>
              <a:tblGrid>
                <a:gridCol w="822960"/>
                <a:gridCol w="640080"/>
                <a:gridCol w="640080"/>
                <a:gridCol w="640080"/>
              </a:tblGrid>
              <a:tr h="439850">
                <a:tc>
                  <a:txBody>
                    <a:bodyPr/>
                    <a:lstStyle/>
                    <a:p>
                      <a:pPr algn="ctr"/>
                      <a:r>
                        <a:rPr lang="en-US" dirty="0" smtClean="0">
                          <a:latin typeface="Cambria" panose="02040503050406030204" pitchFamily="18" charset="0"/>
                          <a:ea typeface="Cambria" panose="02040503050406030204" pitchFamily="18" charset="0"/>
                        </a:rPr>
                        <a:t>boxes</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noFill/>
                  </a:tcPr>
                </a:tc>
                <a:tc>
                  <a:txBody>
                    <a:bodyPr/>
                    <a:lstStyle/>
                    <a:p>
                      <a:pPr algn="ctr"/>
                      <a:r>
                        <a:rPr lang="en-US" dirty="0" smtClean="0">
                          <a:latin typeface="Cambria" panose="02040503050406030204" pitchFamily="18" charset="0"/>
                          <a:ea typeface="Cambria" panose="02040503050406030204" pitchFamily="18" charset="0"/>
                        </a:rPr>
                        <a:t>b1</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58" name="Rectangle 57"/>
          <p:cNvSpPr/>
          <p:nvPr/>
        </p:nvSpPr>
        <p:spPr>
          <a:xfrm>
            <a:off x="1337654" y="2250193"/>
            <a:ext cx="560069" cy="734407"/>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Rectangle 58"/>
          <p:cNvSpPr/>
          <p:nvPr/>
        </p:nvSpPr>
        <p:spPr>
          <a:xfrm>
            <a:off x="1994888" y="2255709"/>
            <a:ext cx="560069" cy="734407"/>
          </a:xfrm>
          <a:prstGeom prst="rect">
            <a:avLst/>
          </a:prstGeom>
          <a:noFill/>
          <a:ln w="28575">
            <a:solidFill>
              <a:srgbClr val="43661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TextBox 61"/>
          <p:cNvSpPr txBox="1"/>
          <p:nvPr/>
        </p:nvSpPr>
        <p:spPr>
          <a:xfrm>
            <a:off x="421340" y="5537123"/>
            <a:ext cx="6122334" cy="646331"/>
          </a:xfrm>
          <a:prstGeom prst="rect">
            <a:avLst/>
          </a:prstGeom>
          <a:solidFill>
            <a:srgbClr val="F2D776"/>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Now, we can use boxes[1] to access that object. For Example:</a:t>
            </a:r>
          </a:p>
          <a:p>
            <a:pPr algn="just"/>
            <a:r>
              <a:rPr lang="en-US" dirty="0" err="1" smtClean="0">
                <a:latin typeface="Cambria" panose="02040503050406030204" pitchFamily="18" charset="0"/>
                <a:ea typeface="Cambria" panose="02040503050406030204" pitchFamily="18" charset="0"/>
              </a:rPr>
              <a:t>System.out.println</a:t>
            </a:r>
            <a:r>
              <a:rPr lang="en-US" dirty="0" smtClean="0">
                <a:latin typeface="Cambria" panose="02040503050406030204" pitchFamily="18" charset="0"/>
                <a:ea typeface="Cambria" panose="02040503050406030204" pitchFamily="18" charset="0"/>
              </a:rPr>
              <a:t>(boxes[1].</a:t>
            </a:r>
            <a:r>
              <a:rPr lang="en-US" dirty="0" err="1" smtClean="0">
                <a:latin typeface="Cambria" panose="02040503050406030204" pitchFamily="18" charset="0"/>
                <a:ea typeface="Cambria" panose="02040503050406030204" pitchFamily="18" charset="0"/>
              </a:rPr>
              <a:t>getLength</a:t>
            </a:r>
            <a:r>
              <a:rPr lang="en-US" dirty="0" smtClean="0">
                <a:latin typeface="Cambria" panose="02040503050406030204" pitchFamily="18" charset="0"/>
                <a:ea typeface="Cambria" panose="02040503050406030204" pitchFamily="18" charset="0"/>
              </a:rPr>
              <a:t>( ));</a:t>
            </a:r>
          </a:p>
        </p:txBody>
      </p:sp>
      <p:sp>
        <p:nvSpPr>
          <p:cNvPr id="63" name="TextBox 62"/>
          <p:cNvSpPr txBox="1"/>
          <p:nvPr/>
        </p:nvSpPr>
        <p:spPr>
          <a:xfrm>
            <a:off x="6948026" y="3782940"/>
            <a:ext cx="1800634" cy="923330"/>
          </a:xfrm>
          <a:prstGeom prst="rect">
            <a:avLst/>
          </a:prstGeom>
          <a:solidFill>
            <a:schemeClr val="tx1"/>
          </a:solidFill>
        </p:spPr>
        <p:txBody>
          <a:bodyPr wrap="square" rtlCol="0">
            <a:spAutoFit/>
          </a:bodyPr>
          <a:lstStyle/>
          <a:p>
            <a:pPr algn="ctr"/>
            <a:r>
              <a:rPr lang="en-US" dirty="0" smtClean="0">
                <a:solidFill>
                  <a:schemeClr val="bg1">
                    <a:lumMod val="95000"/>
                  </a:schemeClr>
                </a:solidFill>
                <a:latin typeface="Cambria" panose="02040503050406030204" pitchFamily="18" charset="0"/>
                <a:ea typeface="Cambria" panose="02040503050406030204" pitchFamily="18" charset="0"/>
              </a:rPr>
              <a:t>Output</a:t>
            </a:r>
          </a:p>
          <a:p>
            <a:pPr algn="just"/>
            <a:endParaRPr lang="en-US" dirty="0" smtClean="0">
              <a:solidFill>
                <a:schemeClr val="bg1">
                  <a:lumMod val="95000"/>
                </a:schemeClr>
              </a:solidFill>
              <a:latin typeface="Cambria" panose="02040503050406030204" pitchFamily="18" charset="0"/>
              <a:ea typeface="Cambria" panose="02040503050406030204" pitchFamily="18" charset="0"/>
            </a:endParaRPr>
          </a:p>
          <a:p>
            <a:pPr algn="just"/>
            <a:r>
              <a:rPr lang="en-US" dirty="0" smtClean="0">
                <a:solidFill>
                  <a:schemeClr val="bg1">
                    <a:lumMod val="95000"/>
                  </a:schemeClr>
                </a:solidFill>
                <a:latin typeface="Cambria" panose="02040503050406030204" pitchFamily="18" charset="0"/>
                <a:ea typeface="Cambria" panose="02040503050406030204" pitchFamily="18" charset="0"/>
              </a:rPr>
              <a:t>2.7</a:t>
            </a:r>
          </a:p>
        </p:txBody>
      </p:sp>
    </p:spTree>
    <p:extLst>
      <p:ext uri="{BB962C8B-B14F-4D97-AF65-F5344CB8AC3E}">
        <p14:creationId xmlns:p14="http://schemas.microsoft.com/office/powerpoint/2010/main" val="657838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80">
                                          <p:stCondLst>
                                            <p:cond delay="0"/>
                                          </p:stCondLst>
                                        </p:cTn>
                                        <p:tgtEl>
                                          <p:spTgt spid="17"/>
                                        </p:tgtEl>
                                      </p:cBhvr>
                                    </p:animEffect>
                                    <p:anim calcmode="lin" valueType="num">
                                      <p:cBhvr>
                                        <p:cTn id="8"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13" dur="26">
                                          <p:stCondLst>
                                            <p:cond delay="650"/>
                                          </p:stCondLst>
                                        </p:cTn>
                                        <p:tgtEl>
                                          <p:spTgt spid="17"/>
                                        </p:tgtEl>
                                      </p:cBhvr>
                                      <p:to x="100000" y="60000"/>
                                    </p:animScale>
                                    <p:animScale>
                                      <p:cBhvr>
                                        <p:cTn id="14" dur="166" decel="50000">
                                          <p:stCondLst>
                                            <p:cond delay="676"/>
                                          </p:stCondLst>
                                        </p:cTn>
                                        <p:tgtEl>
                                          <p:spTgt spid="17"/>
                                        </p:tgtEl>
                                      </p:cBhvr>
                                      <p:to x="100000" y="100000"/>
                                    </p:animScale>
                                    <p:animScale>
                                      <p:cBhvr>
                                        <p:cTn id="15" dur="26">
                                          <p:stCondLst>
                                            <p:cond delay="1312"/>
                                          </p:stCondLst>
                                        </p:cTn>
                                        <p:tgtEl>
                                          <p:spTgt spid="17"/>
                                        </p:tgtEl>
                                      </p:cBhvr>
                                      <p:to x="100000" y="80000"/>
                                    </p:animScale>
                                    <p:animScale>
                                      <p:cBhvr>
                                        <p:cTn id="16" dur="166" decel="50000">
                                          <p:stCondLst>
                                            <p:cond delay="1338"/>
                                          </p:stCondLst>
                                        </p:cTn>
                                        <p:tgtEl>
                                          <p:spTgt spid="17"/>
                                        </p:tgtEl>
                                      </p:cBhvr>
                                      <p:to x="100000" y="100000"/>
                                    </p:animScale>
                                    <p:animScale>
                                      <p:cBhvr>
                                        <p:cTn id="17" dur="26">
                                          <p:stCondLst>
                                            <p:cond delay="1642"/>
                                          </p:stCondLst>
                                        </p:cTn>
                                        <p:tgtEl>
                                          <p:spTgt spid="17"/>
                                        </p:tgtEl>
                                      </p:cBhvr>
                                      <p:to x="100000" y="90000"/>
                                    </p:animScale>
                                    <p:animScale>
                                      <p:cBhvr>
                                        <p:cTn id="18" dur="166" decel="50000">
                                          <p:stCondLst>
                                            <p:cond delay="1668"/>
                                          </p:stCondLst>
                                        </p:cTn>
                                        <p:tgtEl>
                                          <p:spTgt spid="17"/>
                                        </p:tgtEl>
                                      </p:cBhvr>
                                      <p:to x="100000" y="100000"/>
                                    </p:animScale>
                                    <p:animScale>
                                      <p:cBhvr>
                                        <p:cTn id="19" dur="26">
                                          <p:stCondLst>
                                            <p:cond delay="1808"/>
                                          </p:stCondLst>
                                        </p:cTn>
                                        <p:tgtEl>
                                          <p:spTgt spid="17"/>
                                        </p:tgtEl>
                                      </p:cBhvr>
                                      <p:to x="100000" y="95000"/>
                                    </p:animScale>
                                    <p:animScale>
                                      <p:cBhvr>
                                        <p:cTn id="20" dur="166" decel="50000">
                                          <p:stCondLst>
                                            <p:cond delay="1834"/>
                                          </p:stCondLst>
                                        </p:cTn>
                                        <p:tgtEl>
                                          <p:spTgt spid="17"/>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down)">
                                      <p:cBhvr>
                                        <p:cTn id="23" dur="580">
                                          <p:stCondLst>
                                            <p:cond delay="0"/>
                                          </p:stCondLst>
                                        </p:cTn>
                                        <p:tgtEl>
                                          <p:spTgt spid="14"/>
                                        </p:tgtEl>
                                      </p:cBhvr>
                                    </p:animEffect>
                                    <p:anim calcmode="lin" valueType="num">
                                      <p:cBhvr>
                                        <p:cTn id="24"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29" dur="26">
                                          <p:stCondLst>
                                            <p:cond delay="650"/>
                                          </p:stCondLst>
                                        </p:cTn>
                                        <p:tgtEl>
                                          <p:spTgt spid="14"/>
                                        </p:tgtEl>
                                      </p:cBhvr>
                                      <p:to x="100000" y="60000"/>
                                    </p:animScale>
                                    <p:animScale>
                                      <p:cBhvr>
                                        <p:cTn id="30" dur="166" decel="50000">
                                          <p:stCondLst>
                                            <p:cond delay="676"/>
                                          </p:stCondLst>
                                        </p:cTn>
                                        <p:tgtEl>
                                          <p:spTgt spid="14"/>
                                        </p:tgtEl>
                                      </p:cBhvr>
                                      <p:to x="100000" y="100000"/>
                                    </p:animScale>
                                    <p:animScale>
                                      <p:cBhvr>
                                        <p:cTn id="31" dur="26">
                                          <p:stCondLst>
                                            <p:cond delay="1312"/>
                                          </p:stCondLst>
                                        </p:cTn>
                                        <p:tgtEl>
                                          <p:spTgt spid="14"/>
                                        </p:tgtEl>
                                      </p:cBhvr>
                                      <p:to x="100000" y="80000"/>
                                    </p:animScale>
                                    <p:animScale>
                                      <p:cBhvr>
                                        <p:cTn id="32" dur="166" decel="50000">
                                          <p:stCondLst>
                                            <p:cond delay="1338"/>
                                          </p:stCondLst>
                                        </p:cTn>
                                        <p:tgtEl>
                                          <p:spTgt spid="14"/>
                                        </p:tgtEl>
                                      </p:cBhvr>
                                      <p:to x="100000" y="100000"/>
                                    </p:animScale>
                                    <p:animScale>
                                      <p:cBhvr>
                                        <p:cTn id="33" dur="26">
                                          <p:stCondLst>
                                            <p:cond delay="1642"/>
                                          </p:stCondLst>
                                        </p:cTn>
                                        <p:tgtEl>
                                          <p:spTgt spid="14"/>
                                        </p:tgtEl>
                                      </p:cBhvr>
                                      <p:to x="100000" y="90000"/>
                                    </p:animScale>
                                    <p:animScale>
                                      <p:cBhvr>
                                        <p:cTn id="34" dur="166" decel="50000">
                                          <p:stCondLst>
                                            <p:cond delay="1668"/>
                                          </p:stCondLst>
                                        </p:cTn>
                                        <p:tgtEl>
                                          <p:spTgt spid="14"/>
                                        </p:tgtEl>
                                      </p:cBhvr>
                                      <p:to x="100000" y="100000"/>
                                    </p:animScale>
                                    <p:animScale>
                                      <p:cBhvr>
                                        <p:cTn id="35" dur="26">
                                          <p:stCondLst>
                                            <p:cond delay="1808"/>
                                          </p:stCondLst>
                                        </p:cTn>
                                        <p:tgtEl>
                                          <p:spTgt spid="14"/>
                                        </p:tgtEl>
                                      </p:cBhvr>
                                      <p:to x="100000" y="95000"/>
                                    </p:animScale>
                                    <p:animScale>
                                      <p:cBhvr>
                                        <p:cTn id="36" dur="166" decel="50000">
                                          <p:stCondLst>
                                            <p:cond delay="1834"/>
                                          </p:stCondLst>
                                        </p:cTn>
                                        <p:tgtEl>
                                          <p:spTgt spid="14"/>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down)">
                                      <p:cBhvr>
                                        <p:cTn id="39" dur="580">
                                          <p:stCondLst>
                                            <p:cond delay="0"/>
                                          </p:stCondLst>
                                        </p:cTn>
                                        <p:tgtEl>
                                          <p:spTgt spid="9"/>
                                        </p:tgtEl>
                                      </p:cBhvr>
                                    </p:animEffect>
                                    <p:anim calcmode="lin" valueType="num">
                                      <p:cBhvr>
                                        <p:cTn id="40"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45" dur="26">
                                          <p:stCondLst>
                                            <p:cond delay="650"/>
                                          </p:stCondLst>
                                        </p:cTn>
                                        <p:tgtEl>
                                          <p:spTgt spid="9"/>
                                        </p:tgtEl>
                                      </p:cBhvr>
                                      <p:to x="100000" y="60000"/>
                                    </p:animScale>
                                    <p:animScale>
                                      <p:cBhvr>
                                        <p:cTn id="46" dur="166" decel="50000">
                                          <p:stCondLst>
                                            <p:cond delay="676"/>
                                          </p:stCondLst>
                                        </p:cTn>
                                        <p:tgtEl>
                                          <p:spTgt spid="9"/>
                                        </p:tgtEl>
                                      </p:cBhvr>
                                      <p:to x="100000" y="100000"/>
                                    </p:animScale>
                                    <p:animScale>
                                      <p:cBhvr>
                                        <p:cTn id="47" dur="26">
                                          <p:stCondLst>
                                            <p:cond delay="1312"/>
                                          </p:stCondLst>
                                        </p:cTn>
                                        <p:tgtEl>
                                          <p:spTgt spid="9"/>
                                        </p:tgtEl>
                                      </p:cBhvr>
                                      <p:to x="100000" y="80000"/>
                                    </p:animScale>
                                    <p:animScale>
                                      <p:cBhvr>
                                        <p:cTn id="48" dur="166" decel="50000">
                                          <p:stCondLst>
                                            <p:cond delay="1338"/>
                                          </p:stCondLst>
                                        </p:cTn>
                                        <p:tgtEl>
                                          <p:spTgt spid="9"/>
                                        </p:tgtEl>
                                      </p:cBhvr>
                                      <p:to x="100000" y="100000"/>
                                    </p:animScale>
                                    <p:animScale>
                                      <p:cBhvr>
                                        <p:cTn id="49" dur="26">
                                          <p:stCondLst>
                                            <p:cond delay="1642"/>
                                          </p:stCondLst>
                                        </p:cTn>
                                        <p:tgtEl>
                                          <p:spTgt spid="9"/>
                                        </p:tgtEl>
                                      </p:cBhvr>
                                      <p:to x="100000" y="90000"/>
                                    </p:animScale>
                                    <p:animScale>
                                      <p:cBhvr>
                                        <p:cTn id="50" dur="166" decel="50000">
                                          <p:stCondLst>
                                            <p:cond delay="1668"/>
                                          </p:stCondLst>
                                        </p:cTn>
                                        <p:tgtEl>
                                          <p:spTgt spid="9"/>
                                        </p:tgtEl>
                                      </p:cBhvr>
                                      <p:to x="100000" y="100000"/>
                                    </p:animScale>
                                    <p:animScale>
                                      <p:cBhvr>
                                        <p:cTn id="51" dur="26">
                                          <p:stCondLst>
                                            <p:cond delay="1808"/>
                                          </p:stCondLst>
                                        </p:cTn>
                                        <p:tgtEl>
                                          <p:spTgt spid="9"/>
                                        </p:tgtEl>
                                      </p:cBhvr>
                                      <p:to x="100000" y="95000"/>
                                    </p:animScale>
                                    <p:animScale>
                                      <p:cBhvr>
                                        <p:cTn id="52" dur="166" decel="50000">
                                          <p:stCondLst>
                                            <p:cond delay="1834"/>
                                          </p:stCondLst>
                                        </p:cTn>
                                        <p:tgtEl>
                                          <p:spTgt spid="9"/>
                                        </p:tgtEl>
                                      </p:cBhvr>
                                      <p:to x="100000" y="100000"/>
                                    </p:animScale>
                                  </p:childTnLst>
                                </p:cTn>
                              </p:par>
                              <p:par>
                                <p:cTn id="53" presetID="26" presetClass="entr" presetSubtype="0" fill="hold" grpId="0" nodeType="with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wipe(down)">
                                      <p:cBhvr>
                                        <p:cTn id="55" dur="580">
                                          <p:stCondLst>
                                            <p:cond delay="0"/>
                                          </p:stCondLst>
                                        </p:cTn>
                                        <p:tgtEl>
                                          <p:spTgt spid="10"/>
                                        </p:tgtEl>
                                      </p:cBhvr>
                                    </p:animEffect>
                                    <p:anim calcmode="lin" valueType="num">
                                      <p:cBhvr>
                                        <p:cTn id="56"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61" dur="26">
                                          <p:stCondLst>
                                            <p:cond delay="650"/>
                                          </p:stCondLst>
                                        </p:cTn>
                                        <p:tgtEl>
                                          <p:spTgt spid="10"/>
                                        </p:tgtEl>
                                      </p:cBhvr>
                                      <p:to x="100000" y="60000"/>
                                    </p:animScale>
                                    <p:animScale>
                                      <p:cBhvr>
                                        <p:cTn id="62" dur="166" decel="50000">
                                          <p:stCondLst>
                                            <p:cond delay="676"/>
                                          </p:stCondLst>
                                        </p:cTn>
                                        <p:tgtEl>
                                          <p:spTgt spid="10"/>
                                        </p:tgtEl>
                                      </p:cBhvr>
                                      <p:to x="100000" y="100000"/>
                                    </p:animScale>
                                    <p:animScale>
                                      <p:cBhvr>
                                        <p:cTn id="63" dur="26">
                                          <p:stCondLst>
                                            <p:cond delay="1312"/>
                                          </p:stCondLst>
                                        </p:cTn>
                                        <p:tgtEl>
                                          <p:spTgt spid="10"/>
                                        </p:tgtEl>
                                      </p:cBhvr>
                                      <p:to x="100000" y="80000"/>
                                    </p:animScale>
                                    <p:animScale>
                                      <p:cBhvr>
                                        <p:cTn id="64" dur="166" decel="50000">
                                          <p:stCondLst>
                                            <p:cond delay="1338"/>
                                          </p:stCondLst>
                                        </p:cTn>
                                        <p:tgtEl>
                                          <p:spTgt spid="10"/>
                                        </p:tgtEl>
                                      </p:cBhvr>
                                      <p:to x="100000" y="100000"/>
                                    </p:animScale>
                                    <p:animScale>
                                      <p:cBhvr>
                                        <p:cTn id="65" dur="26">
                                          <p:stCondLst>
                                            <p:cond delay="1642"/>
                                          </p:stCondLst>
                                        </p:cTn>
                                        <p:tgtEl>
                                          <p:spTgt spid="10"/>
                                        </p:tgtEl>
                                      </p:cBhvr>
                                      <p:to x="100000" y="90000"/>
                                    </p:animScale>
                                    <p:animScale>
                                      <p:cBhvr>
                                        <p:cTn id="66" dur="166" decel="50000">
                                          <p:stCondLst>
                                            <p:cond delay="1668"/>
                                          </p:stCondLst>
                                        </p:cTn>
                                        <p:tgtEl>
                                          <p:spTgt spid="10"/>
                                        </p:tgtEl>
                                      </p:cBhvr>
                                      <p:to x="100000" y="100000"/>
                                    </p:animScale>
                                    <p:animScale>
                                      <p:cBhvr>
                                        <p:cTn id="67" dur="26">
                                          <p:stCondLst>
                                            <p:cond delay="1808"/>
                                          </p:stCondLst>
                                        </p:cTn>
                                        <p:tgtEl>
                                          <p:spTgt spid="10"/>
                                        </p:tgtEl>
                                      </p:cBhvr>
                                      <p:to x="100000" y="95000"/>
                                    </p:animScale>
                                    <p:animScale>
                                      <p:cBhvr>
                                        <p:cTn id="68" dur="166" decel="50000">
                                          <p:stCondLst>
                                            <p:cond delay="1834"/>
                                          </p:stCondLst>
                                        </p:cTn>
                                        <p:tgtEl>
                                          <p:spTgt spid="10"/>
                                        </p:tgtEl>
                                      </p:cBhvr>
                                      <p:to x="100000" y="100000"/>
                                    </p:animScale>
                                  </p:childTnLst>
                                </p:cTn>
                              </p:par>
                            </p:childTnLst>
                          </p:cTn>
                        </p:par>
                      </p:childTnLst>
                    </p:cTn>
                  </p:par>
                  <p:par>
                    <p:cTn id="69" fill="hold">
                      <p:stCondLst>
                        <p:cond delay="indefinite"/>
                      </p:stCondLst>
                      <p:childTnLst>
                        <p:par>
                          <p:cTn id="70" fill="hold">
                            <p:stCondLst>
                              <p:cond delay="0"/>
                            </p:stCondLst>
                            <p:childTnLst>
                              <p:par>
                                <p:cTn id="71" presetID="53" presetClass="entr" presetSubtype="16" fill="hold" grpId="0" nodeType="clickEffect">
                                  <p:stCondLst>
                                    <p:cond delay="0"/>
                                  </p:stCondLst>
                                  <p:childTnLst>
                                    <p:set>
                                      <p:cBhvr>
                                        <p:cTn id="72" dur="1" fill="hold">
                                          <p:stCondLst>
                                            <p:cond delay="0"/>
                                          </p:stCondLst>
                                        </p:cTn>
                                        <p:tgtEl>
                                          <p:spTgt spid="26"/>
                                        </p:tgtEl>
                                        <p:attrNameLst>
                                          <p:attrName>style.visibility</p:attrName>
                                        </p:attrNameLst>
                                      </p:cBhvr>
                                      <p:to>
                                        <p:strVal val="visible"/>
                                      </p:to>
                                    </p:set>
                                    <p:anim calcmode="lin" valueType="num">
                                      <p:cBhvr>
                                        <p:cTn id="73" dur="500" fill="hold"/>
                                        <p:tgtEl>
                                          <p:spTgt spid="26"/>
                                        </p:tgtEl>
                                        <p:attrNameLst>
                                          <p:attrName>ppt_w</p:attrName>
                                        </p:attrNameLst>
                                      </p:cBhvr>
                                      <p:tavLst>
                                        <p:tav tm="0">
                                          <p:val>
                                            <p:fltVal val="0"/>
                                          </p:val>
                                        </p:tav>
                                        <p:tav tm="100000">
                                          <p:val>
                                            <p:strVal val="#ppt_w"/>
                                          </p:val>
                                        </p:tav>
                                      </p:tavLst>
                                    </p:anim>
                                    <p:anim calcmode="lin" valueType="num">
                                      <p:cBhvr>
                                        <p:cTn id="74" dur="500" fill="hold"/>
                                        <p:tgtEl>
                                          <p:spTgt spid="26"/>
                                        </p:tgtEl>
                                        <p:attrNameLst>
                                          <p:attrName>ppt_h</p:attrName>
                                        </p:attrNameLst>
                                      </p:cBhvr>
                                      <p:tavLst>
                                        <p:tav tm="0">
                                          <p:val>
                                            <p:fltVal val="0"/>
                                          </p:val>
                                        </p:tav>
                                        <p:tav tm="100000">
                                          <p:val>
                                            <p:strVal val="#ppt_h"/>
                                          </p:val>
                                        </p:tav>
                                      </p:tavLst>
                                    </p:anim>
                                    <p:animEffect transition="in" filter="fade">
                                      <p:cBhvr>
                                        <p:cTn id="75" dur="500"/>
                                        <p:tgtEl>
                                          <p:spTgt spid="26"/>
                                        </p:tgtEl>
                                      </p:cBhvr>
                                    </p:animEffect>
                                  </p:childTnLst>
                                </p:cTn>
                              </p:par>
                              <p:par>
                                <p:cTn id="76" presetID="53" presetClass="entr" presetSubtype="16" fill="hold" grpId="0" nodeType="withEffect">
                                  <p:stCondLst>
                                    <p:cond delay="0"/>
                                  </p:stCondLst>
                                  <p:childTnLst>
                                    <p:set>
                                      <p:cBhvr>
                                        <p:cTn id="77" dur="1" fill="hold">
                                          <p:stCondLst>
                                            <p:cond delay="0"/>
                                          </p:stCondLst>
                                        </p:cTn>
                                        <p:tgtEl>
                                          <p:spTgt spid="58"/>
                                        </p:tgtEl>
                                        <p:attrNameLst>
                                          <p:attrName>style.visibility</p:attrName>
                                        </p:attrNameLst>
                                      </p:cBhvr>
                                      <p:to>
                                        <p:strVal val="visible"/>
                                      </p:to>
                                    </p:set>
                                    <p:anim calcmode="lin" valueType="num">
                                      <p:cBhvr>
                                        <p:cTn id="78" dur="500" fill="hold"/>
                                        <p:tgtEl>
                                          <p:spTgt spid="58"/>
                                        </p:tgtEl>
                                        <p:attrNameLst>
                                          <p:attrName>ppt_w</p:attrName>
                                        </p:attrNameLst>
                                      </p:cBhvr>
                                      <p:tavLst>
                                        <p:tav tm="0">
                                          <p:val>
                                            <p:fltVal val="0"/>
                                          </p:val>
                                        </p:tav>
                                        <p:tav tm="100000">
                                          <p:val>
                                            <p:strVal val="#ppt_w"/>
                                          </p:val>
                                        </p:tav>
                                      </p:tavLst>
                                    </p:anim>
                                    <p:anim calcmode="lin" valueType="num">
                                      <p:cBhvr>
                                        <p:cTn id="79" dur="500" fill="hold"/>
                                        <p:tgtEl>
                                          <p:spTgt spid="58"/>
                                        </p:tgtEl>
                                        <p:attrNameLst>
                                          <p:attrName>ppt_h</p:attrName>
                                        </p:attrNameLst>
                                      </p:cBhvr>
                                      <p:tavLst>
                                        <p:tav tm="0">
                                          <p:val>
                                            <p:fltVal val="0"/>
                                          </p:val>
                                        </p:tav>
                                        <p:tav tm="100000">
                                          <p:val>
                                            <p:strVal val="#ppt_h"/>
                                          </p:val>
                                        </p:tav>
                                      </p:tavLst>
                                    </p:anim>
                                    <p:animEffect transition="in" filter="fade">
                                      <p:cBhvr>
                                        <p:cTn id="80" dur="500"/>
                                        <p:tgtEl>
                                          <p:spTgt spid="58"/>
                                        </p:tgtEl>
                                      </p:cBhvr>
                                    </p:animEffect>
                                  </p:childTnLst>
                                </p:cTn>
                              </p:par>
                              <p:par>
                                <p:cTn id="81" presetID="53" presetClass="entr" presetSubtype="16" fill="hold" nodeType="withEffect">
                                  <p:stCondLst>
                                    <p:cond delay="0"/>
                                  </p:stCondLst>
                                  <p:childTnLst>
                                    <p:set>
                                      <p:cBhvr>
                                        <p:cTn id="82" dur="1" fill="hold">
                                          <p:stCondLst>
                                            <p:cond delay="0"/>
                                          </p:stCondLst>
                                        </p:cTn>
                                        <p:tgtEl>
                                          <p:spTgt spid="8"/>
                                        </p:tgtEl>
                                        <p:attrNameLst>
                                          <p:attrName>style.visibility</p:attrName>
                                        </p:attrNameLst>
                                      </p:cBhvr>
                                      <p:to>
                                        <p:strVal val="visible"/>
                                      </p:to>
                                    </p:set>
                                    <p:anim calcmode="lin" valueType="num">
                                      <p:cBhvr>
                                        <p:cTn id="83" dur="500" fill="hold"/>
                                        <p:tgtEl>
                                          <p:spTgt spid="8"/>
                                        </p:tgtEl>
                                        <p:attrNameLst>
                                          <p:attrName>ppt_w</p:attrName>
                                        </p:attrNameLst>
                                      </p:cBhvr>
                                      <p:tavLst>
                                        <p:tav tm="0">
                                          <p:val>
                                            <p:fltVal val="0"/>
                                          </p:val>
                                        </p:tav>
                                        <p:tav tm="100000">
                                          <p:val>
                                            <p:strVal val="#ppt_w"/>
                                          </p:val>
                                        </p:tav>
                                      </p:tavLst>
                                    </p:anim>
                                    <p:anim calcmode="lin" valueType="num">
                                      <p:cBhvr>
                                        <p:cTn id="84" dur="500" fill="hold"/>
                                        <p:tgtEl>
                                          <p:spTgt spid="8"/>
                                        </p:tgtEl>
                                        <p:attrNameLst>
                                          <p:attrName>ppt_h</p:attrName>
                                        </p:attrNameLst>
                                      </p:cBhvr>
                                      <p:tavLst>
                                        <p:tav tm="0">
                                          <p:val>
                                            <p:fltVal val="0"/>
                                          </p:val>
                                        </p:tav>
                                        <p:tav tm="100000">
                                          <p:val>
                                            <p:strVal val="#ppt_h"/>
                                          </p:val>
                                        </p:tav>
                                      </p:tavLst>
                                    </p:anim>
                                    <p:animEffect transition="in" filter="fade">
                                      <p:cBhvr>
                                        <p:cTn id="85" dur="500"/>
                                        <p:tgtEl>
                                          <p:spTgt spid="8"/>
                                        </p:tgtEl>
                                      </p:cBhvr>
                                    </p:animEffect>
                                  </p:childTnLst>
                                </p:cTn>
                              </p:par>
                              <p:par>
                                <p:cTn id="86" presetID="53" presetClass="entr" presetSubtype="16" fill="hold" grpId="0" nodeType="withEffect">
                                  <p:stCondLst>
                                    <p:cond delay="0"/>
                                  </p:stCondLst>
                                  <p:childTnLst>
                                    <p:set>
                                      <p:cBhvr>
                                        <p:cTn id="87" dur="1" fill="hold">
                                          <p:stCondLst>
                                            <p:cond delay="0"/>
                                          </p:stCondLst>
                                        </p:cTn>
                                        <p:tgtEl>
                                          <p:spTgt spid="15"/>
                                        </p:tgtEl>
                                        <p:attrNameLst>
                                          <p:attrName>style.visibility</p:attrName>
                                        </p:attrNameLst>
                                      </p:cBhvr>
                                      <p:to>
                                        <p:strVal val="visible"/>
                                      </p:to>
                                    </p:set>
                                    <p:anim calcmode="lin" valueType="num">
                                      <p:cBhvr>
                                        <p:cTn id="88" dur="500" fill="hold"/>
                                        <p:tgtEl>
                                          <p:spTgt spid="15"/>
                                        </p:tgtEl>
                                        <p:attrNameLst>
                                          <p:attrName>ppt_w</p:attrName>
                                        </p:attrNameLst>
                                      </p:cBhvr>
                                      <p:tavLst>
                                        <p:tav tm="0">
                                          <p:val>
                                            <p:fltVal val="0"/>
                                          </p:val>
                                        </p:tav>
                                        <p:tav tm="100000">
                                          <p:val>
                                            <p:strVal val="#ppt_w"/>
                                          </p:val>
                                        </p:tav>
                                      </p:tavLst>
                                    </p:anim>
                                    <p:anim calcmode="lin" valueType="num">
                                      <p:cBhvr>
                                        <p:cTn id="89" dur="500" fill="hold"/>
                                        <p:tgtEl>
                                          <p:spTgt spid="15"/>
                                        </p:tgtEl>
                                        <p:attrNameLst>
                                          <p:attrName>ppt_h</p:attrName>
                                        </p:attrNameLst>
                                      </p:cBhvr>
                                      <p:tavLst>
                                        <p:tav tm="0">
                                          <p:val>
                                            <p:fltVal val="0"/>
                                          </p:val>
                                        </p:tav>
                                        <p:tav tm="100000">
                                          <p:val>
                                            <p:strVal val="#ppt_h"/>
                                          </p:val>
                                        </p:tav>
                                      </p:tavLst>
                                    </p:anim>
                                    <p:animEffect transition="in" filter="fade">
                                      <p:cBhvr>
                                        <p:cTn id="90" dur="500"/>
                                        <p:tgtEl>
                                          <p:spTgt spid="15"/>
                                        </p:tgtEl>
                                      </p:cBhvr>
                                    </p:animEffect>
                                  </p:childTnLst>
                                </p:cTn>
                              </p:par>
                            </p:childTnLst>
                          </p:cTn>
                        </p:par>
                      </p:childTnLst>
                    </p:cTn>
                  </p:par>
                  <p:par>
                    <p:cTn id="91" fill="hold">
                      <p:stCondLst>
                        <p:cond delay="indefinite"/>
                      </p:stCondLst>
                      <p:childTnLst>
                        <p:par>
                          <p:cTn id="92" fill="hold">
                            <p:stCondLst>
                              <p:cond delay="0"/>
                            </p:stCondLst>
                            <p:childTnLst>
                              <p:par>
                                <p:cTn id="93" presetID="53" presetClass="entr" presetSubtype="16" fill="hold" grpId="0" nodeType="clickEffect">
                                  <p:stCondLst>
                                    <p:cond delay="0"/>
                                  </p:stCondLst>
                                  <p:childTnLst>
                                    <p:set>
                                      <p:cBhvr>
                                        <p:cTn id="94" dur="1" fill="hold">
                                          <p:stCondLst>
                                            <p:cond delay="0"/>
                                          </p:stCondLst>
                                        </p:cTn>
                                        <p:tgtEl>
                                          <p:spTgt spid="33"/>
                                        </p:tgtEl>
                                        <p:attrNameLst>
                                          <p:attrName>style.visibility</p:attrName>
                                        </p:attrNameLst>
                                      </p:cBhvr>
                                      <p:to>
                                        <p:strVal val="visible"/>
                                      </p:to>
                                    </p:set>
                                    <p:anim calcmode="lin" valueType="num">
                                      <p:cBhvr>
                                        <p:cTn id="95" dur="500" fill="hold"/>
                                        <p:tgtEl>
                                          <p:spTgt spid="33"/>
                                        </p:tgtEl>
                                        <p:attrNameLst>
                                          <p:attrName>ppt_w</p:attrName>
                                        </p:attrNameLst>
                                      </p:cBhvr>
                                      <p:tavLst>
                                        <p:tav tm="0">
                                          <p:val>
                                            <p:fltVal val="0"/>
                                          </p:val>
                                        </p:tav>
                                        <p:tav tm="100000">
                                          <p:val>
                                            <p:strVal val="#ppt_w"/>
                                          </p:val>
                                        </p:tav>
                                      </p:tavLst>
                                    </p:anim>
                                    <p:anim calcmode="lin" valueType="num">
                                      <p:cBhvr>
                                        <p:cTn id="96" dur="500" fill="hold"/>
                                        <p:tgtEl>
                                          <p:spTgt spid="33"/>
                                        </p:tgtEl>
                                        <p:attrNameLst>
                                          <p:attrName>ppt_h</p:attrName>
                                        </p:attrNameLst>
                                      </p:cBhvr>
                                      <p:tavLst>
                                        <p:tav tm="0">
                                          <p:val>
                                            <p:fltVal val="0"/>
                                          </p:val>
                                        </p:tav>
                                        <p:tav tm="100000">
                                          <p:val>
                                            <p:strVal val="#ppt_h"/>
                                          </p:val>
                                        </p:tav>
                                      </p:tavLst>
                                    </p:anim>
                                    <p:animEffect transition="in" filter="fade">
                                      <p:cBhvr>
                                        <p:cTn id="97" dur="500"/>
                                        <p:tgtEl>
                                          <p:spTgt spid="33"/>
                                        </p:tgtEl>
                                      </p:cBhvr>
                                    </p:animEffect>
                                  </p:childTnLst>
                                </p:cTn>
                              </p:par>
                            </p:childTnLst>
                          </p:cTn>
                        </p:par>
                      </p:childTnLst>
                    </p:cTn>
                  </p:par>
                  <p:par>
                    <p:cTn id="98" fill="hold">
                      <p:stCondLst>
                        <p:cond delay="indefinite"/>
                      </p:stCondLst>
                      <p:childTnLst>
                        <p:par>
                          <p:cTn id="99" fill="hold">
                            <p:stCondLst>
                              <p:cond delay="0"/>
                            </p:stCondLst>
                            <p:childTnLst>
                              <p:par>
                                <p:cTn id="100" presetID="53" presetClass="entr" presetSubtype="16" fill="hold" nodeType="clickEffect">
                                  <p:stCondLst>
                                    <p:cond delay="0"/>
                                  </p:stCondLst>
                                  <p:childTnLst>
                                    <p:set>
                                      <p:cBhvr>
                                        <p:cTn id="101" dur="1" fill="hold">
                                          <p:stCondLst>
                                            <p:cond delay="0"/>
                                          </p:stCondLst>
                                        </p:cTn>
                                        <p:tgtEl>
                                          <p:spTgt spid="34"/>
                                        </p:tgtEl>
                                        <p:attrNameLst>
                                          <p:attrName>style.visibility</p:attrName>
                                        </p:attrNameLst>
                                      </p:cBhvr>
                                      <p:to>
                                        <p:strVal val="visible"/>
                                      </p:to>
                                    </p:set>
                                    <p:anim calcmode="lin" valueType="num">
                                      <p:cBhvr>
                                        <p:cTn id="102" dur="500" fill="hold"/>
                                        <p:tgtEl>
                                          <p:spTgt spid="34"/>
                                        </p:tgtEl>
                                        <p:attrNameLst>
                                          <p:attrName>ppt_w</p:attrName>
                                        </p:attrNameLst>
                                      </p:cBhvr>
                                      <p:tavLst>
                                        <p:tav tm="0">
                                          <p:val>
                                            <p:fltVal val="0"/>
                                          </p:val>
                                        </p:tav>
                                        <p:tav tm="100000">
                                          <p:val>
                                            <p:strVal val="#ppt_w"/>
                                          </p:val>
                                        </p:tav>
                                      </p:tavLst>
                                    </p:anim>
                                    <p:anim calcmode="lin" valueType="num">
                                      <p:cBhvr>
                                        <p:cTn id="103" dur="500" fill="hold"/>
                                        <p:tgtEl>
                                          <p:spTgt spid="34"/>
                                        </p:tgtEl>
                                        <p:attrNameLst>
                                          <p:attrName>ppt_h</p:attrName>
                                        </p:attrNameLst>
                                      </p:cBhvr>
                                      <p:tavLst>
                                        <p:tav tm="0">
                                          <p:val>
                                            <p:fltVal val="0"/>
                                          </p:val>
                                        </p:tav>
                                        <p:tav tm="100000">
                                          <p:val>
                                            <p:strVal val="#ppt_h"/>
                                          </p:val>
                                        </p:tav>
                                      </p:tavLst>
                                    </p:anim>
                                    <p:animEffect transition="in" filter="fade">
                                      <p:cBhvr>
                                        <p:cTn id="104" dur="500"/>
                                        <p:tgtEl>
                                          <p:spTgt spid="34"/>
                                        </p:tgtEl>
                                      </p:cBhvr>
                                    </p:animEffect>
                                  </p:childTnLst>
                                </p:cTn>
                              </p:par>
                            </p:childTnLst>
                          </p:cTn>
                        </p:par>
                      </p:childTnLst>
                    </p:cTn>
                  </p:par>
                  <p:par>
                    <p:cTn id="105" fill="hold">
                      <p:stCondLst>
                        <p:cond delay="indefinite"/>
                      </p:stCondLst>
                      <p:childTnLst>
                        <p:par>
                          <p:cTn id="106" fill="hold">
                            <p:stCondLst>
                              <p:cond delay="0"/>
                            </p:stCondLst>
                            <p:childTnLst>
                              <p:par>
                                <p:cTn id="107" presetID="53" presetClass="entr" presetSubtype="16" fill="hold" nodeType="clickEffect">
                                  <p:stCondLst>
                                    <p:cond delay="0"/>
                                  </p:stCondLst>
                                  <p:childTnLst>
                                    <p:set>
                                      <p:cBhvr>
                                        <p:cTn id="108" dur="1" fill="hold">
                                          <p:stCondLst>
                                            <p:cond delay="0"/>
                                          </p:stCondLst>
                                        </p:cTn>
                                        <p:tgtEl>
                                          <p:spTgt spid="56"/>
                                        </p:tgtEl>
                                        <p:attrNameLst>
                                          <p:attrName>style.visibility</p:attrName>
                                        </p:attrNameLst>
                                      </p:cBhvr>
                                      <p:to>
                                        <p:strVal val="visible"/>
                                      </p:to>
                                    </p:set>
                                    <p:anim calcmode="lin" valueType="num">
                                      <p:cBhvr>
                                        <p:cTn id="109" dur="500" fill="hold"/>
                                        <p:tgtEl>
                                          <p:spTgt spid="56"/>
                                        </p:tgtEl>
                                        <p:attrNameLst>
                                          <p:attrName>ppt_w</p:attrName>
                                        </p:attrNameLst>
                                      </p:cBhvr>
                                      <p:tavLst>
                                        <p:tav tm="0">
                                          <p:val>
                                            <p:fltVal val="0"/>
                                          </p:val>
                                        </p:tav>
                                        <p:tav tm="100000">
                                          <p:val>
                                            <p:strVal val="#ppt_w"/>
                                          </p:val>
                                        </p:tav>
                                      </p:tavLst>
                                    </p:anim>
                                    <p:anim calcmode="lin" valueType="num">
                                      <p:cBhvr>
                                        <p:cTn id="110" dur="500" fill="hold"/>
                                        <p:tgtEl>
                                          <p:spTgt spid="56"/>
                                        </p:tgtEl>
                                        <p:attrNameLst>
                                          <p:attrName>ppt_h</p:attrName>
                                        </p:attrNameLst>
                                      </p:cBhvr>
                                      <p:tavLst>
                                        <p:tav tm="0">
                                          <p:val>
                                            <p:fltVal val="0"/>
                                          </p:val>
                                        </p:tav>
                                        <p:tav tm="100000">
                                          <p:val>
                                            <p:strVal val="#ppt_h"/>
                                          </p:val>
                                        </p:tav>
                                      </p:tavLst>
                                    </p:anim>
                                    <p:animEffect transition="in" filter="fade">
                                      <p:cBhvr>
                                        <p:cTn id="111" dur="500"/>
                                        <p:tgtEl>
                                          <p:spTgt spid="56"/>
                                        </p:tgtEl>
                                      </p:cBhvr>
                                    </p:animEffect>
                                  </p:childTnLst>
                                </p:cTn>
                              </p:par>
                              <p:par>
                                <p:cTn id="112" presetID="53" presetClass="entr" presetSubtype="16" fill="hold" grpId="0" nodeType="withEffect">
                                  <p:stCondLst>
                                    <p:cond delay="0"/>
                                  </p:stCondLst>
                                  <p:childTnLst>
                                    <p:set>
                                      <p:cBhvr>
                                        <p:cTn id="113" dur="1" fill="hold">
                                          <p:stCondLst>
                                            <p:cond delay="0"/>
                                          </p:stCondLst>
                                        </p:cTn>
                                        <p:tgtEl>
                                          <p:spTgt spid="59"/>
                                        </p:tgtEl>
                                        <p:attrNameLst>
                                          <p:attrName>style.visibility</p:attrName>
                                        </p:attrNameLst>
                                      </p:cBhvr>
                                      <p:to>
                                        <p:strVal val="visible"/>
                                      </p:to>
                                    </p:set>
                                    <p:anim calcmode="lin" valueType="num">
                                      <p:cBhvr>
                                        <p:cTn id="114" dur="500" fill="hold"/>
                                        <p:tgtEl>
                                          <p:spTgt spid="59"/>
                                        </p:tgtEl>
                                        <p:attrNameLst>
                                          <p:attrName>ppt_w</p:attrName>
                                        </p:attrNameLst>
                                      </p:cBhvr>
                                      <p:tavLst>
                                        <p:tav tm="0">
                                          <p:val>
                                            <p:fltVal val="0"/>
                                          </p:val>
                                        </p:tav>
                                        <p:tav tm="100000">
                                          <p:val>
                                            <p:strVal val="#ppt_w"/>
                                          </p:val>
                                        </p:tav>
                                      </p:tavLst>
                                    </p:anim>
                                    <p:anim calcmode="lin" valueType="num">
                                      <p:cBhvr>
                                        <p:cTn id="115" dur="500" fill="hold"/>
                                        <p:tgtEl>
                                          <p:spTgt spid="59"/>
                                        </p:tgtEl>
                                        <p:attrNameLst>
                                          <p:attrName>ppt_h</p:attrName>
                                        </p:attrNameLst>
                                      </p:cBhvr>
                                      <p:tavLst>
                                        <p:tav tm="0">
                                          <p:val>
                                            <p:fltVal val="0"/>
                                          </p:val>
                                        </p:tav>
                                        <p:tav tm="100000">
                                          <p:val>
                                            <p:strVal val="#ppt_h"/>
                                          </p:val>
                                        </p:tav>
                                      </p:tavLst>
                                    </p:anim>
                                    <p:animEffect transition="in" filter="fade">
                                      <p:cBhvr>
                                        <p:cTn id="116" dur="500"/>
                                        <p:tgtEl>
                                          <p:spTgt spid="59"/>
                                        </p:tgtEl>
                                      </p:cBhvr>
                                    </p:animEffect>
                                  </p:childTnLst>
                                </p:cTn>
                              </p:par>
                              <p:par>
                                <p:cTn id="117" presetID="53" presetClass="entr" presetSubtype="16" fill="hold" nodeType="withEffect">
                                  <p:stCondLst>
                                    <p:cond delay="0"/>
                                  </p:stCondLst>
                                  <p:childTnLst>
                                    <p:set>
                                      <p:cBhvr>
                                        <p:cTn id="118" dur="1" fill="hold">
                                          <p:stCondLst>
                                            <p:cond delay="0"/>
                                          </p:stCondLst>
                                        </p:cTn>
                                        <p:tgtEl>
                                          <p:spTgt spid="53"/>
                                        </p:tgtEl>
                                        <p:attrNameLst>
                                          <p:attrName>style.visibility</p:attrName>
                                        </p:attrNameLst>
                                      </p:cBhvr>
                                      <p:to>
                                        <p:strVal val="visible"/>
                                      </p:to>
                                    </p:set>
                                    <p:anim calcmode="lin" valueType="num">
                                      <p:cBhvr>
                                        <p:cTn id="119" dur="500" fill="hold"/>
                                        <p:tgtEl>
                                          <p:spTgt spid="53"/>
                                        </p:tgtEl>
                                        <p:attrNameLst>
                                          <p:attrName>ppt_w</p:attrName>
                                        </p:attrNameLst>
                                      </p:cBhvr>
                                      <p:tavLst>
                                        <p:tav tm="0">
                                          <p:val>
                                            <p:fltVal val="0"/>
                                          </p:val>
                                        </p:tav>
                                        <p:tav tm="100000">
                                          <p:val>
                                            <p:strVal val="#ppt_w"/>
                                          </p:val>
                                        </p:tav>
                                      </p:tavLst>
                                    </p:anim>
                                    <p:anim calcmode="lin" valueType="num">
                                      <p:cBhvr>
                                        <p:cTn id="120" dur="500" fill="hold"/>
                                        <p:tgtEl>
                                          <p:spTgt spid="53"/>
                                        </p:tgtEl>
                                        <p:attrNameLst>
                                          <p:attrName>ppt_h</p:attrName>
                                        </p:attrNameLst>
                                      </p:cBhvr>
                                      <p:tavLst>
                                        <p:tav tm="0">
                                          <p:val>
                                            <p:fltVal val="0"/>
                                          </p:val>
                                        </p:tav>
                                        <p:tav tm="100000">
                                          <p:val>
                                            <p:strVal val="#ppt_h"/>
                                          </p:val>
                                        </p:tav>
                                      </p:tavLst>
                                    </p:anim>
                                    <p:animEffect transition="in" filter="fade">
                                      <p:cBhvr>
                                        <p:cTn id="121" dur="500"/>
                                        <p:tgtEl>
                                          <p:spTgt spid="53"/>
                                        </p:tgtEl>
                                      </p:cBhvr>
                                    </p:animEffect>
                                  </p:childTnLst>
                                </p:cTn>
                              </p:par>
                              <p:par>
                                <p:cTn id="122" presetID="53" presetClass="entr" presetSubtype="16" fill="hold" grpId="0" nodeType="withEffect">
                                  <p:stCondLst>
                                    <p:cond delay="0"/>
                                  </p:stCondLst>
                                  <p:childTnLst>
                                    <p:set>
                                      <p:cBhvr>
                                        <p:cTn id="123" dur="1" fill="hold">
                                          <p:stCondLst>
                                            <p:cond delay="0"/>
                                          </p:stCondLst>
                                        </p:cTn>
                                        <p:tgtEl>
                                          <p:spTgt spid="52"/>
                                        </p:tgtEl>
                                        <p:attrNameLst>
                                          <p:attrName>style.visibility</p:attrName>
                                        </p:attrNameLst>
                                      </p:cBhvr>
                                      <p:to>
                                        <p:strVal val="visible"/>
                                      </p:to>
                                    </p:set>
                                    <p:anim calcmode="lin" valueType="num">
                                      <p:cBhvr>
                                        <p:cTn id="124" dur="500" fill="hold"/>
                                        <p:tgtEl>
                                          <p:spTgt spid="52"/>
                                        </p:tgtEl>
                                        <p:attrNameLst>
                                          <p:attrName>ppt_w</p:attrName>
                                        </p:attrNameLst>
                                      </p:cBhvr>
                                      <p:tavLst>
                                        <p:tav tm="0">
                                          <p:val>
                                            <p:fltVal val="0"/>
                                          </p:val>
                                        </p:tav>
                                        <p:tav tm="100000">
                                          <p:val>
                                            <p:strVal val="#ppt_w"/>
                                          </p:val>
                                        </p:tav>
                                      </p:tavLst>
                                    </p:anim>
                                    <p:anim calcmode="lin" valueType="num">
                                      <p:cBhvr>
                                        <p:cTn id="125" dur="500" fill="hold"/>
                                        <p:tgtEl>
                                          <p:spTgt spid="52"/>
                                        </p:tgtEl>
                                        <p:attrNameLst>
                                          <p:attrName>ppt_h</p:attrName>
                                        </p:attrNameLst>
                                      </p:cBhvr>
                                      <p:tavLst>
                                        <p:tav tm="0">
                                          <p:val>
                                            <p:fltVal val="0"/>
                                          </p:val>
                                        </p:tav>
                                        <p:tav tm="100000">
                                          <p:val>
                                            <p:strVal val="#ppt_h"/>
                                          </p:val>
                                        </p:tav>
                                      </p:tavLst>
                                    </p:anim>
                                    <p:animEffect transition="in" filter="fade">
                                      <p:cBhvr>
                                        <p:cTn id="126" dur="500"/>
                                        <p:tgtEl>
                                          <p:spTgt spid="52"/>
                                        </p:tgtEl>
                                      </p:cBhvr>
                                    </p:animEffect>
                                  </p:childTnLst>
                                </p:cTn>
                              </p:par>
                            </p:childTnLst>
                          </p:cTn>
                        </p:par>
                      </p:childTnLst>
                    </p:cTn>
                  </p:par>
                  <p:par>
                    <p:cTn id="127" fill="hold">
                      <p:stCondLst>
                        <p:cond delay="indefinite"/>
                      </p:stCondLst>
                      <p:childTnLst>
                        <p:par>
                          <p:cTn id="128" fill="hold">
                            <p:stCondLst>
                              <p:cond delay="0"/>
                            </p:stCondLst>
                            <p:childTnLst>
                              <p:par>
                                <p:cTn id="129" presetID="53" presetClass="entr" presetSubtype="16" fill="hold" grpId="0" nodeType="clickEffect">
                                  <p:stCondLst>
                                    <p:cond delay="0"/>
                                  </p:stCondLst>
                                  <p:childTnLst>
                                    <p:set>
                                      <p:cBhvr>
                                        <p:cTn id="130" dur="1" fill="hold">
                                          <p:stCondLst>
                                            <p:cond delay="0"/>
                                          </p:stCondLst>
                                        </p:cTn>
                                        <p:tgtEl>
                                          <p:spTgt spid="62"/>
                                        </p:tgtEl>
                                        <p:attrNameLst>
                                          <p:attrName>style.visibility</p:attrName>
                                        </p:attrNameLst>
                                      </p:cBhvr>
                                      <p:to>
                                        <p:strVal val="visible"/>
                                      </p:to>
                                    </p:set>
                                    <p:anim calcmode="lin" valueType="num">
                                      <p:cBhvr>
                                        <p:cTn id="131" dur="500" fill="hold"/>
                                        <p:tgtEl>
                                          <p:spTgt spid="62"/>
                                        </p:tgtEl>
                                        <p:attrNameLst>
                                          <p:attrName>ppt_w</p:attrName>
                                        </p:attrNameLst>
                                      </p:cBhvr>
                                      <p:tavLst>
                                        <p:tav tm="0">
                                          <p:val>
                                            <p:fltVal val="0"/>
                                          </p:val>
                                        </p:tav>
                                        <p:tav tm="100000">
                                          <p:val>
                                            <p:strVal val="#ppt_w"/>
                                          </p:val>
                                        </p:tav>
                                      </p:tavLst>
                                    </p:anim>
                                    <p:anim calcmode="lin" valueType="num">
                                      <p:cBhvr>
                                        <p:cTn id="132" dur="500" fill="hold"/>
                                        <p:tgtEl>
                                          <p:spTgt spid="62"/>
                                        </p:tgtEl>
                                        <p:attrNameLst>
                                          <p:attrName>ppt_h</p:attrName>
                                        </p:attrNameLst>
                                      </p:cBhvr>
                                      <p:tavLst>
                                        <p:tav tm="0">
                                          <p:val>
                                            <p:fltVal val="0"/>
                                          </p:val>
                                        </p:tav>
                                        <p:tav tm="100000">
                                          <p:val>
                                            <p:strVal val="#ppt_h"/>
                                          </p:val>
                                        </p:tav>
                                      </p:tavLst>
                                    </p:anim>
                                    <p:animEffect transition="in" filter="fade">
                                      <p:cBhvr>
                                        <p:cTn id="133" dur="500"/>
                                        <p:tgtEl>
                                          <p:spTgt spid="62"/>
                                        </p:tgtEl>
                                      </p:cBhvr>
                                    </p:animEffect>
                                  </p:childTnLst>
                                </p:cTn>
                              </p:par>
                            </p:childTnLst>
                          </p:cTn>
                        </p:par>
                      </p:childTnLst>
                    </p:cTn>
                  </p:par>
                  <p:par>
                    <p:cTn id="134" fill="hold">
                      <p:stCondLst>
                        <p:cond delay="indefinite"/>
                      </p:stCondLst>
                      <p:childTnLst>
                        <p:par>
                          <p:cTn id="135" fill="hold">
                            <p:stCondLst>
                              <p:cond delay="0"/>
                            </p:stCondLst>
                            <p:childTnLst>
                              <p:par>
                                <p:cTn id="136" presetID="53" presetClass="entr" presetSubtype="16" fill="hold" grpId="0" nodeType="clickEffect">
                                  <p:stCondLst>
                                    <p:cond delay="0"/>
                                  </p:stCondLst>
                                  <p:childTnLst>
                                    <p:set>
                                      <p:cBhvr>
                                        <p:cTn id="137" dur="1" fill="hold">
                                          <p:stCondLst>
                                            <p:cond delay="0"/>
                                          </p:stCondLst>
                                        </p:cTn>
                                        <p:tgtEl>
                                          <p:spTgt spid="63"/>
                                        </p:tgtEl>
                                        <p:attrNameLst>
                                          <p:attrName>style.visibility</p:attrName>
                                        </p:attrNameLst>
                                      </p:cBhvr>
                                      <p:to>
                                        <p:strVal val="visible"/>
                                      </p:to>
                                    </p:set>
                                    <p:anim calcmode="lin" valueType="num">
                                      <p:cBhvr>
                                        <p:cTn id="138" dur="500" fill="hold"/>
                                        <p:tgtEl>
                                          <p:spTgt spid="63"/>
                                        </p:tgtEl>
                                        <p:attrNameLst>
                                          <p:attrName>ppt_w</p:attrName>
                                        </p:attrNameLst>
                                      </p:cBhvr>
                                      <p:tavLst>
                                        <p:tav tm="0">
                                          <p:val>
                                            <p:fltVal val="0"/>
                                          </p:val>
                                        </p:tav>
                                        <p:tav tm="100000">
                                          <p:val>
                                            <p:strVal val="#ppt_w"/>
                                          </p:val>
                                        </p:tav>
                                      </p:tavLst>
                                    </p:anim>
                                    <p:anim calcmode="lin" valueType="num">
                                      <p:cBhvr>
                                        <p:cTn id="139" dur="500" fill="hold"/>
                                        <p:tgtEl>
                                          <p:spTgt spid="63"/>
                                        </p:tgtEl>
                                        <p:attrNameLst>
                                          <p:attrName>ppt_h</p:attrName>
                                        </p:attrNameLst>
                                      </p:cBhvr>
                                      <p:tavLst>
                                        <p:tav tm="0">
                                          <p:val>
                                            <p:fltVal val="0"/>
                                          </p:val>
                                        </p:tav>
                                        <p:tav tm="100000">
                                          <p:val>
                                            <p:strVal val="#ppt_h"/>
                                          </p:val>
                                        </p:tav>
                                      </p:tavLst>
                                    </p:anim>
                                    <p:animEffect transition="in" filter="fade">
                                      <p:cBhvr>
                                        <p:cTn id="140"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animBg="1"/>
      <p:bldP spid="26" grpId="0" animBg="1"/>
      <p:bldP spid="33" grpId="0" animBg="1"/>
      <p:bldP spid="52" grpId="0" animBg="1"/>
      <p:bldP spid="58" grpId="0" animBg="1"/>
      <p:bldP spid="59" grpId="0" animBg="1"/>
      <p:bldP spid="62" grpId="0" animBg="1"/>
      <p:bldP spid="6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Cambria" panose="02040503050406030204" pitchFamily="18" charset="0"/>
              </a:rPr>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smtClean="0">
                <a:solidFill>
                  <a:schemeClr val="tx1"/>
                </a:solidFill>
                <a:latin typeface="Cambria" panose="02040503050406030204" pitchFamily="18" charset="0"/>
              </a:rPr>
              <a:t>Array</a:t>
            </a:r>
            <a:endParaRPr lang="en-US" sz="2400" dirty="0">
              <a:solidFill>
                <a:schemeClr val="tx1"/>
              </a:solidFill>
              <a:latin typeface="Cambria" panose="02040503050406030204" pitchFamily="18" charset="0"/>
            </a:endParaRPr>
          </a:p>
          <a:p>
            <a:pPr marL="342900" indent="-342900">
              <a:buAutoNum type="arabicPeriod"/>
            </a:pPr>
            <a:r>
              <a:rPr lang="en-US" sz="2400" dirty="0">
                <a:solidFill>
                  <a:schemeClr val="tx1"/>
                </a:solidFill>
                <a:latin typeface="Cambria" panose="02040503050406030204" pitchFamily="18" charset="0"/>
              </a:rPr>
              <a:t>1D Array Declaration</a:t>
            </a:r>
          </a:p>
          <a:p>
            <a:pPr marL="342900" indent="-342900">
              <a:buFont typeface="Wingdings" pitchFamily="2" charset="2"/>
              <a:buAutoNum type="arabicPeriod"/>
            </a:pPr>
            <a:r>
              <a:rPr lang="en-US" sz="2400" dirty="0">
                <a:solidFill>
                  <a:schemeClr val="tx1"/>
                </a:solidFill>
                <a:latin typeface="Cambria" panose="02040503050406030204" pitchFamily="18" charset="0"/>
              </a:rPr>
              <a:t>2D Array Declaration</a:t>
            </a:r>
          </a:p>
          <a:p>
            <a:pPr marL="342900" indent="-342900">
              <a:buAutoNum type="arabicPeriod"/>
            </a:pPr>
            <a:r>
              <a:rPr lang="en-US" sz="2400" dirty="0">
                <a:solidFill>
                  <a:schemeClr val="tx1"/>
                </a:solidFill>
                <a:latin typeface="Cambria" panose="02040503050406030204" pitchFamily="18" charset="0"/>
              </a:rPr>
              <a:t>Accessing array elements</a:t>
            </a:r>
          </a:p>
          <a:p>
            <a:pPr marL="342900" indent="-342900">
              <a:buAutoNum type="arabicPeriod"/>
            </a:pPr>
            <a:r>
              <a:rPr lang="en-US" sz="2400" dirty="0">
                <a:solidFill>
                  <a:schemeClr val="tx1"/>
                </a:solidFill>
                <a:latin typeface="Cambria" panose="02040503050406030204" pitchFamily="18" charset="0"/>
              </a:rPr>
              <a:t>Array of </a:t>
            </a:r>
            <a:r>
              <a:rPr lang="en-US" sz="2400" dirty="0" smtClean="0">
                <a:solidFill>
                  <a:schemeClr val="tx1"/>
                </a:solidFill>
                <a:latin typeface="Cambria" panose="02040503050406030204" pitchFamily="18" charset="0"/>
              </a:rPr>
              <a:t>Objects</a:t>
            </a:r>
            <a:endParaRPr lang="en-US" sz="2400" dirty="0">
              <a:solidFill>
                <a:schemeClr val="tx1"/>
              </a:solidFill>
              <a:latin typeface="Cambria" panose="02040503050406030204" pitchFamily="18" charset="0"/>
            </a:endParaRPr>
          </a:p>
          <a:p>
            <a:pPr marL="342900" indent="-342900">
              <a:buAutoNum type="arabicPeriod"/>
            </a:pPr>
            <a:r>
              <a:rPr lang="en-US" sz="2400" dirty="0">
                <a:solidFill>
                  <a:schemeClr val="tx1"/>
                </a:solidFill>
                <a:latin typeface="Cambria" panose="02040503050406030204" pitchFamily="18" charset="0"/>
              </a:rPr>
              <a:t>Manipulating an Array of Objects</a:t>
            </a:r>
          </a:p>
        </p:txBody>
      </p:sp>
    </p:spTree>
    <p:extLst>
      <p:ext uri="{BB962C8B-B14F-4D97-AF65-F5344CB8AC3E}">
        <p14:creationId xmlns:p14="http://schemas.microsoft.com/office/powerpoint/2010/main" val="4248740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a:latin typeface="Cambria" panose="02040503050406030204" pitchFamily="18" charset="0"/>
              </a:rPr>
              <a:t>Manipulating an Array of Objects</a:t>
            </a:r>
          </a:p>
        </p:txBody>
      </p:sp>
      <p:sp>
        <p:nvSpPr>
          <p:cNvPr id="21" name="TextBox 20"/>
          <p:cNvSpPr txBox="1"/>
          <p:nvPr/>
        </p:nvSpPr>
        <p:spPr>
          <a:xfrm>
            <a:off x="278466" y="2082725"/>
            <a:ext cx="6108047" cy="646331"/>
          </a:xfrm>
          <a:prstGeom prst="rect">
            <a:avLst/>
          </a:prstGeom>
          <a:solidFill>
            <a:srgbClr val="F2D776"/>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Lets Assume that we have 3 objects of box class and an array of Box class.</a:t>
            </a:r>
          </a:p>
        </p:txBody>
      </p:sp>
      <p:graphicFrame>
        <p:nvGraphicFramePr>
          <p:cNvPr id="22" name="Table 21"/>
          <p:cNvGraphicFramePr>
            <a:graphicFrameLocks noGrp="1"/>
          </p:cNvGraphicFramePr>
          <p:nvPr>
            <p:extLst>
              <p:ext uri="{D42A27DB-BD31-4B8C-83A1-F6EECF244321}">
                <p14:modId xmlns:p14="http://schemas.microsoft.com/office/powerpoint/2010/main" val="3372220404"/>
              </p:ext>
            </p:extLst>
          </p:nvPr>
        </p:nvGraphicFramePr>
        <p:xfrm>
          <a:off x="7203634" y="2156526"/>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1.5</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23" name="TextBox 22"/>
          <p:cNvSpPr txBox="1"/>
          <p:nvPr/>
        </p:nvSpPr>
        <p:spPr>
          <a:xfrm>
            <a:off x="6286127" y="2348952"/>
            <a:ext cx="822959"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b1</a:t>
            </a:r>
            <a:endParaRPr lang="en-US" dirty="0" smtClean="0">
              <a:latin typeface="Cambria" panose="02040503050406030204" pitchFamily="18" charset="0"/>
              <a:ea typeface="Cambria" panose="02040503050406030204" pitchFamily="18" charset="0"/>
            </a:endParaRPr>
          </a:p>
        </p:txBody>
      </p:sp>
      <p:cxnSp>
        <p:nvCxnSpPr>
          <p:cNvPr id="24" name="Curved Connector 23"/>
          <p:cNvCxnSpPr>
            <a:endCxn id="22" idx="1"/>
          </p:cNvCxnSpPr>
          <p:nvPr/>
        </p:nvCxnSpPr>
        <p:spPr>
          <a:xfrm>
            <a:off x="6813433" y="2556047"/>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25" name="Table 24"/>
          <p:cNvGraphicFramePr>
            <a:graphicFrameLocks noGrp="1"/>
          </p:cNvGraphicFramePr>
          <p:nvPr>
            <p:extLst>
              <p:ext uri="{D42A27DB-BD31-4B8C-83A1-F6EECF244321}">
                <p14:modId xmlns:p14="http://schemas.microsoft.com/office/powerpoint/2010/main" val="911641300"/>
              </p:ext>
            </p:extLst>
          </p:nvPr>
        </p:nvGraphicFramePr>
        <p:xfrm>
          <a:off x="7203634" y="3324551"/>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2.5</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2.2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2.3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27" name="TextBox 26"/>
          <p:cNvSpPr txBox="1"/>
          <p:nvPr/>
        </p:nvSpPr>
        <p:spPr>
          <a:xfrm>
            <a:off x="6286127" y="3516977"/>
            <a:ext cx="822959"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b2</a:t>
            </a:r>
            <a:endParaRPr lang="en-US" dirty="0" smtClean="0">
              <a:latin typeface="Cambria" panose="02040503050406030204" pitchFamily="18" charset="0"/>
              <a:ea typeface="Cambria" panose="02040503050406030204" pitchFamily="18" charset="0"/>
            </a:endParaRPr>
          </a:p>
        </p:txBody>
      </p:sp>
      <p:cxnSp>
        <p:nvCxnSpPr>
          <p:cNvPr id="28" name="Curved Connector 27"/>
          <p:cNvCxnSpPr>
            <a:endCxn id="25" idx="1"/>
          </p:cNvCxnSpPr>
          <p:nvPr/>
        </p:nvCxnSpPr>
        <p:spPr>
          <a:xfrm>
            <a:off x="6813433" y="3724072"/>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29" name="Table 28"/>
          <p:cNvGraphicFramePr>
            <a:graphicFrameLocks noGrp="1"/>
          </p:cNvGraphicFramePr>
          <p:nvPr>
            <p:extLst>
              <p:ext uri="{D42A27DB-BD31-4B8C-83A1-F6EECF244321}">
                <p14:modId xmlns:p14="http://schemas.microsoft.com/office/powerpoint/2010/main" val="3584425000"/>
              </p:ext>
            </p:extLst>
          </p:nvPr>
        </p:nvGraphicFramePr>
        <p:xfrm>
          <a:off x="7203634" y="4492576"/>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3.5</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3.2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3.3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30" name="TextBox 29"/>
          <p:cNvSpPr txBox="1"/>
          <p:nvPr/>
        </p:nvSpPr>
        <p:spPr>
          <a:xfrm>
            <a:off x="6286127" y="4685002"/>
            <a:ext cx="822959"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b3</a:t>
            </a:r>
            <a:endParaRPr lang="en-US" dirty="0" smtClean="0">
              <a:latin typeface="Cambria" panose="02040503050406030204" pitchFamily="18" charset="0"/>
              <a:ea typeface="Cambria" panose="02040503050406030204" pitchFamily="18" charset="0"/>
            </a:endParaRPr>
          </a:p>
        </p:txBody>
      </p:sp>
      <p:cxnSp>
        <p:nvCxnSpPr>
          <p:cNvPr id="31" name="Curved Connector 30"/>
          <p:cNvCxnSpPr>
            <a:endCxn id="29" idx="1"/>
          </p:cNvCxnSpPr>
          <p:nvPr/>
        </p:nvCxnSpPr>
        <p:spPr>
          <a:xfrm>
            <a:off x="6813433" y="4892097"/>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32" name="Table 31"/>
          <p:cNvGraphicFramePr>
            <a:graphicFrameLocks noGrp="1"/>
          </p:cNvGraphicFramePr>
          <p:nvPr>
            <p:extLst>
              <p:ext uri="{D42A27DB-BD31-4B8C-83A1-F6EECF244321}">
                <p14:modId xmlns:p14="http://schemas.microsoft.com/office/powerpoint/2010/main" val="4236967883"/>
              </p:ext>
            </p:extLst>
          </p:nvPr>
        </p:nvGraphicFramePr>
        <p:xfrm>
          <a:off x="2837113" y="3245560"/>
          <a:ext cx="2560320" cy="439850"/>
        </p:xfrm>
        <a:graphic>
          <a:graphicData uri="http://schemas.openxmlformats.org/drawingml/2006/table">
            <a:tbl>
              <a:tblPr firstRow="1" bandRow="1">
                <a:tableStyleId>{2D5ABB26-0587-4C30-8999-92F81FD0307C}</a:tableStyleId>
              </a:tblPr>
              <a:tblGrid>
                <a:gridCol w="640080"/>
                <a:gridCol w="640080"/>
                <a:gridCol w="640080"/>
                <a:gridCol w="640080"/>
              </a:tblGrid>
              <a:tr h="439850">
                <a:tc>
                  <a:txBody>
                    <a:bodyPr/>
                    <a:lstStyle/>
                    <a:p>
                      <a:pPr algn="ctr"/>
                      <a:endParaRPr lang="en-US" dirty="0">
                        <a:latin typeface="Cambria" panose="02040503050406030204" pitchFamily="18" charset="0"/>
                        <a:ea typeface="Cambria" panose="02040503050406030204" pitchFamily="18" charset="0"/>
                      </a:endParaRPr>
                    </a:p>
                  </a:txBody>
                  <a:tcPr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1</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2</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35" name="Table 34"/>
          <p:cNvGraphicFramePr>
            <a:graphicFrameLocks noGrp="1"/>
          </p:cNvGraphicFramePr>
          <p:nvPr>
            <p:extLst>
              <p:ext uri="{D42A27DB-BD31-4B8C-83A1-F6EECF244321}">
                <p14:modId xmlns:p14="http://schemas.microsoft.com/office/powerpoint/2010/main" val="3281561396"/>
              </p:ext>
            </p:extLst>
          </p:nvPr>
        </p:nvGraphicFramePr>
        <p:xfrm>
          <a:off x="2608641" y="2868033"/>
          <a:ext cx="2743200" cy="439850"/>
        </p:xfrm>
        <a:graphic>
          <a:graphicData uri="http://schemas.openxmlformats.org/drawingml/2006/table">
            <a:tbl>
              <a:tblPr firstRow="1" bandRow="1">
                <a:tableStyleId>{2D5ABB26-0587-4C30-8999-92F81FD0307C}</a:tableStyleId>
              </a:tblPr>
              <a:tblGrid>
                <a:gridCol w="822960"/>
                <a:gridCol w="640080"/>
                <a:gridCol w="640080"/>
                <a:gridCol w="640080"/>
              </a:tblGrid>
              <a:tr h="439850">
                <a:tc>
                  <a:txBody>
                    <a:bodyPr/>
                    <a:lstStyle/>
                    <a:p>
                      <a:pPr algn="ctr"/>
                      <a:r>
                        <a:rPr lang="en-US" dirty="0" smtClean="0">
                          <a:latin typeface="Cambria" panose="02040503050406030204" pitchFamily="18" charset="0"/>
                          <a:ea typeface="Cambria" panose="02040503050406030204" pitchFamily="18" charset="0"/>
                        </a:rPr>
                        <a:t>boxes</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no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36" name="TextBox 35"/>
          <p:cNvSpPr txBox="1"/>
          <p:nvPr/>
        </p:nvSpPr>
        <p:spPr>
          <a:xfrm>
            <a:off x="231192" y="3604030"/>
            <a:ext cx="6155321" cy="369332"/>
          </a:xfrm>
          <a:prstGeom prst="rect">
            <a:avLst/>
          </a:prstGeom>
          <a:solidFill>
            <a:srgbClr val="F2D776"/>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We want to assign the objects in the array. How?</a:t>
            </a:r>
          </a:p>
        </p:txBody>
      </p:sp>
      <p:sp>
        <p:nvSpPr>
          <p:cNvPr id="38" name="TextBox 37"/>
          <p:cNvSpPr txBox="1"/>
          <p:nvPr/>
        </p:nvSpPr>
        <p:spPr>
          <a:xfrm>
            <a:off x="231192" y="3956620"/>
            <a:ext cx="6155321" cy="2246769"/>
          </a:xfrm>
          <a:prstGeom prst="rect">
            <a:avLst/>
          </a:prstGeom>
          <a:solidFill>
            <a:srgbClr val="99FF79"/>
          </a:solidFill>
        </p:spPr>
        <p:txBody>
          <a:bodyPr wrap="square" rtlCol="0">
            <a:spAutoFit/>
          </a:bodyPr>
          <a:lstStyle/>
          <a:p>
            <a:pPr algn="just"/>
            <a:r>
              <a:rPr lang="en-US" sz="1750" dirty="0" smtClean="0">
                <a:latin typeface="Cambria" panose="02040503050406030204" pitchFamily="18" charset="0"/>
                <a:ea typeface="Cambria" panose="02040503050406030204" pitchFamily="18" charset="0"/>
              </a:rPr>
              <a:t>Solution: We can only assign these objects in the array if there is </a:t>
            </a:r>
            <a:r>
              <a:rPr lang="en-US" sz="1750" b="1" i="1" dirty="0" smtClean="0">
                <a:latin typeface="Cambria" panose="02040503050406030204" pitchFamily="18" charset="0"/>
                <a:ea typeface="Cambria" panose="02040503050406030204" pitchFamily="18" charset="0"/>
              </a:rPr>
              <a:t>null </a:t>
            </a:r>
            <a:r>
              <a:rPr lang="en-US" sz="1750" dirty="0" smtClean="0">
                <a:latin typeface="Cambria" panose="02040503050406030204" pitchFamily="18" charset="0"/>
                <a:ea typeface="Cambria" panose="02040503050406030204" pitchFamily="18" charset="0"/>
              </a:rPr>
              <a:t>value in any of the indexes. The followings steps can be followed to assign an object in the array:</a:t>
            </a:r>
          </a:p>
          <a:p>
            <a:pPr marL="342900" indent="-228600" algn="just">
              <a:buFont typeface="Arial" panose="020B0604020202020204" pitchFamily="34" charset="0"/>
              <a:buChar char="•"/>
            </a:pPr>
            <a:r>
              <a:rPr lang="en-US" sz="1750" dirty="0" smtClean="0">
                <a:latin typeface="Cambria" panose="02040503050406030204" pitchFamily="18" charset="0"/>
                <a:ea typeface="Cambria" panose="02040503050406030204" pitchFamily="18" charset="0"/>
              </a:rPr>
              <a:t>Start from the 1</a:t>
            </a:r>
            <a:r>
              <a:rPr lang="en-US" sz="1750" baseline="30000" dirty="0" smtClean="0">
                <a:latin typeface="Cambria" panose="02040503050406030204" pitchFamily="18" charset="0"/>
                <a:ea typeface="Cambria" panose="02040503050406030204" pitchFamily="18" charset="0"/>
              </a:rPr>
              <a:t>st</a:t>
            </a:r>
            <a:r>
              <a:rPr lang="en-US" sz="1750" dirty="0" smtClean="0">
                <a:latin typeface="Cambria" panose="02040503050406030204" pitchFamily="18" charset="0"/>
                <a:ea typeface="Cambria" panose="02040503050406030204" pitchFamily="18" charset="0"/>
              </a:rPr>
              <a:t> index of the array and check the value of that index.</a:t>
            </a:r>
          </a:p>
          <a:p>
            <a:pPr marL="342900" indent="-228600" algn="just">
              <a:buFont typeface="Arial" panose="020B0604020202020204" pitchFamily="34" charset="0"/>
              <a:buChar char="•"/>
            </a:pPr>
            <a:r>
              <a:rPr lang="en-US" sz="1750" dirty="0" smtClean="0">
                <a:latin typeface="Cambria" panose="02040503050406030204" pitchFamily="18" charset="0"/>
                <a:ea typeface="Cambria" panose="02040503050406030204" pitchFamily="18" charset="0"/>
              </a:rPr>
              <a:t>If it is </a:t>
            </a:r>
            <a:r>
              <a:rPr lang="en-US" sz="1750" b="1" i="1" dirty="0" smtClean="0">
                <a:latin typeface="Cambria" panose="02040503050406030204" pitchFamily="18" charset="0"/>
                <a:ea typeface="Cambria" panose="02040503050406030204" pitchFamily="18" charset="0"/>
              </a:rPr>
              <a:t>null</a:t>
            </a:r>
            <a:r>
              <a:rPr lang="en-US" sz="1750" dirty="0" smtClean="0">
                <a:latin typeface="Cambria" panose="02040503050406030204" pitchFamily="18" charset="0"/>
                <a:ea typeface="Cambria" panose="02040503050406030204" pitchFamily="18" charset="0"/>
              </a:rPr>
              <a:t>, assign the object and exit. Else, go to the next index.</a:t>
            </a:r>
            <a:endParaRPr lang="en-US" sz="1750" dirty="0">
              <a:latin typeface="Cambria" panose="02040503050406030204" pitchFamily="18" charset="0"/>
              <a:ea typeface="Cambria" panose="02040503050406030204" pitchFamily="18" charset="0"/>
            </a:endParaRPr>
          </a:p>
          <a:p>
            <a:pPr marL="342900" indent="-228600" algn="just">
              <a:buFont typeface="Arial" panose="020B0604020202020204" pitchFamily="34" charset="0"/>
              <a:buChar char="•"/>
            </a:pPr>
            <a:r>
              <a:rPr lang="en-US" sz="1750" dirty="0" smtClean="0">
                <a:latin typeface="Cambria" panose="02040503050406030204" pitchFamily="18" charset="0"/>
                <a:ea typeface="Cambria" panose="02040503050406030204" pitchFamily="18" charset="0"/>
              </a:rPr>
              <a:t>Repeat until the last index.</a:t>
            </a:r>
          </a:p>
        </p:txBody>
      </p:sp>
    </p:spTree>
    <p:extLst>
      <p:ext uri="{BB962C8B-B14F-4D97-AF65-F5344CB8AC3E}">
        <p14:creationId xmlns:p14="http://schemas.microsoft.com/office/powerpoint/2010/main" val="3596667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8"/>
                                        </p:tgtEl>
                                        <p:attrNameLst>
                                          <p:attrName>style.visibility</p:attrName>
                                        </p:attrNameLst>
                                      </p:cBhvr>
                                      <p:to>
                                        <p:strVal val="visible"/>
                                      </p:to>
                                    </p:set>
                                    <p:anim calcmode="lin" valueType="num">
                                      <p:cBhvr additive="base">
                                        <p:cTn id="14" dur="500" fill="hold"/>
                                        <p:tgtEl>
                                          <p:spTgt spid="38"/>
                                        </p:tgtEl>
                                        <p:attrNameLst>
                                          <p:attrName>ppt_x</p:attrName>
                                        </p:attrNameLst>
                                      </p:cBhvr>
                                      <p:tavLst>
                                        <p:tav tm="0">
                                          <p:val>
                                            <p:strVal val="#ppt_x"/>
                                          </p:val>
                                        </p:tav>
                                        <p:tav tm="100000">
                                          <p:val>
                                            <p:strVal val="#ppt_x"/>
                                          </p:val>
                                        </p:tav>
                                      </p:tavLst>
                                    </p:anim>
                                    <p:anim calcmode="lin" valueType="num">
                                      <p:cBhvr additive="base">
                                        <p:cTn id="15"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a:latin typeface="Cambria" panose="02040503050406030204" pitchFamily="18" charset="0"/>
              </a:rPr>
              <a:t>Manipulating an Array of Objects</a:t>
            </a:r>
          </a:p>
        </p:txBody>
      </p:sp>
      <p:graphicFrame>
        <p:nvGraphicFramePr>
          <p:cNvPr id="22" name="Table 21"/>
          <p:cNvGraphicFramePr>
            <a:graphicFrameLocks noGrp="1"/>
          </p:cNvGraphicFramePr>
          <p:nvPr/>
        </p:nvGraphicFramePr>
        <p:xfrm>
          <a:off x="7203634" y="2156526"/>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1.5</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23" name="TextBox 22"/>
          <p:cNvSpPr txBox="1"/>
          <p:nvPr/>
        </p:nvSpPr>
        <p:spPr>
          <a:xfrm>
            <a:off x="6286127" y="2348952"/>
            <a:ext cx="822959"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b1</a:t>
            </a:r>
            <a:endParaRPr lang="en-US" dirty="0" smtClean="0">
              <a:latin typeface="Cambria" panose="02040503050406030204" pitchFamily="18" charset="0"/>
              <a:ea typeface="Cambria" panose="02040503050406030204" pitchFamily="18" charset="0"/>
            </a:endParaRPr>
          </a:p>
        </p:txBody>
      </p:sp>
      <p:cxnSp>
        <p:nvCxnSpPr>
          <p:cNvPr id="24" name="Curved Connector 23"/>
          <p:cNvCxnSpPr>
            <a:endCxn id="22" idx="1"/>
          </p:cNvCxnSpPr>
          <p:nvPr/>
        </p:nvCxnSpPr>
        <p:spPr>
          <a:xfrm>
            <a:off x="6813433" y="2556047"/>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25" name="Table 24"/>
          <p:cNvGraphicFramePr>
            <a:graphicFrameLocks noGrp="1"/>
          </p:cNvGraphicFramePr>
          <p:nvPr/>
        </p:nvGraphicFramePr>
        <p:xfrm>
          <a:off x="7203634" y="3324551"/>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2.5</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2.2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2.3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27" name="TextBox 26"/>
          <p:cNvSpPr txBox="1"/>
          <p:nvPr/>
        </p:nvSpPr>
        <p:spPr>
          <a:xfrm>
            <a:off x="6286127" y="3516977"/>
            <a:ext cx="822959"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b2</a:t>
            </a:r>
            <a:endParaRPr lang="en-US" dirty="0" smtClean="0">
              <a:latin typeface="Cambria" panose="02040503050406030204" pitchFamily="18" charset="0"/>
              <a:ea typeface="Cambria" panose="02040503050406030204" pitchFamily="18" charset="0"/>
            </a:endParaRPr>
          </a:p>
        </p:txBody>
      </p:sp>
      <p:cxnSp>
        <p:nvCxnSpPr>
          <p:cNvPr id="28" name="Curved Connector 27"/>
          <p:cNvCxnSpPr>
            <a:endCxn id="25" idx="1"/>
          </p:cNvCxnSpPr>
          <p:nvPr/>
        </p:nvCxnSpPr>
        <p:spPr>
          <a:xfrm>
            <a:off x="6813433" y="3724072"/>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29" name="Table 28"/>
          <p:cNvGraphicFramePr>
            <a:graphicFrameLocks noGrp="1"/>
          </p:cNvGraphicFramePr>
          <p:nvPr/>
        </p:nvGraphicFramePr>
        <p:xfrm>
          <a:off x="7203634" y="4492576"/>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3.5</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3.2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3.3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30" name="TextBox 29"/>
          <p:cNvSpPr txBox="1"/>
          <p:nvPr/>
        </p:nvSpPr>
        <p:spPr>
          <a:xfrm>
            <a:off x="6286127" y="4685002"/>
            <a:ext cx="822959"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b3</a:t>
            </a:r>
            <a:endParaRPr lang="en-US" dirty="0" smtClean="0">
              <a:latin typeface="Cambria" panose="02040503050406030204" pitchFamily="18" charset="0"/>
              <a:ea typeface="Cambria" panose="02040503050406030204" pitchFamily="18" charset="0"/>
            </a:endParaRPr>
          </a:p>
        </p:txBody>
      </p:sp>
      <p:cxnSp>
        <p:nvCxnSpPr>
          <p:cNvPr id="31" name="Curved Connector 30"/>
          <p:cNvCxnSpPr>
            <a:endCxn id="29" idx="1"/>
          </p:cNvCxnSpPr>
          <p:nvPr/>
        </p:nvCxnSpPr>
        <p:spPr>
          <a:xfrm>
            <a:off x="6813433" y="4892097"/>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32" name="Table 31"/>
          <p:cNvGraphicFramePr>
            <a:graphicFrameLocks noGrp="1"/>
          </p:cNvGraphicFramePr>
          <p:nvPr>
            <p:extLst>
              <p:ext uri="{D42A27DB-BD31-4B8C-83A1-F6EECF244321}">
                <p14:modId xmlns:p14="http://schemas.microsoft.com/office/powerpoint/2010/main" val="1300058579"/>
              </p:ext>
            </p:extLst>
          </p:nvPr>
        </p:nvGraphicFramePr>
        <p:xfrm>
          <a:off x="1815428" y="3989737"/>
          <a:ext cx="2560320" cy="439850"/>
        </p:xfrm>
        <a:graphic>
          <a:graphicData uri="http://schemas.openxmlformats.org/drawingml/2006/table">
            <a:tbl>
              <a:tblPr firstRow="1" bandRow="1">
                <a:tableStyleId>{2D5ABB26-0587-4C30-8999-92F81FD0307C}</a:tableStyleId>
              </a:tblPr>
              <a:tblGrid>
                <a:gridCol w="640080"/>
                <a:gridCol w="640080"/>
                <a:gridCol w="640080"/>
                <a:gridCol w="640080"/>
              </a:tblGrid>
              <a:tr h="439850">
                <a:tc>
                  <a:txBody>
                    <a:bodyPr/>
                    <a:lstStyle/>
                    <a:p>
                      <a:pPr algn="ctr"/>
                      <a:endParaRPr lang="en-US" dirty="0">
                        <a:latin typeface="Cambria" panose="02040503050406030204" pitchFamily="18" charset="0"/>
                        <a:ea typeface="Cambria" panose="02040503050406030204" pitchFamily="18" charset="0"/>
                      </a:endParaRPr>
                    </a:p>
                  </a:txBody>
                  <a:tcPr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1</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2</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35" name="Table 34"/>
          <p:cNvGraphicFramePr>
            <a:graphicFrameLocks noGrp="1"/>
          </p:cNvGraphicFramePr>
          <p:nvPr>
            <p:extLst>
              <p:ext uri="{D42A27DB-BD31-4B8C-83A1-F6EECF244321}">
                <p14:modId xmlns:p14="http://schemas.microsoft.com/office/powerpoint/2010/main" val="669316138"/>
              </p:ext>
            </p:extLst>
          </p:nvPr>
        </p:nvGraphicFramePr>
        <p:xfrm>
          <a:off x="1586956" y="3612210"/>
          <a:ext cx="2743200" cy="439850"/>
        </p:xfrm>
        <a:graphic>
          <a:graphicData uri="http://schemas.openxmlformats.org/drawingml/2006/table">
            <a:tbl>
              <a:tblPr firstRow="1" bandRow="1">
                <a:tableStyleId>{2D5ABB26-0587-4C30-8999-92F81FD0307C}</a:tableStyleId>
              </a:tblPr>
              <a:tblGrid>
                <a:gridCol w="822960"/>
                <a:gridCol w="640080"/>
                <a:gridCol w="640080"/>
                <a:gridCol w="640080"/>
              </a:tblGrid>
              <a:tr h="439850">
                <a:tc>
                  <a:txBody>
                    <a:bodyPr/>
                    <a:lstStyle/>
                    <a:p>
                      <a:pPr algn="ctr"/>
                      <a:r>
                        <a:rPr lang="en-US" dirty="0" smtClean="0">
                          <a:latin typeface="Cambria" panose="02040503050406030204" pitchFamily="18" charset="0"/>
                          <a:ea typeface="Cambria" panose="02040503050406030204" pitchFamily="18" charset="0"/>
                        </a:rPr>
                        <a:t>boxes</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no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38" name="TextBox 37"/>
          <p:cNvSpPr txBox="1"/>
          <p:nvPr/>
        </p:nvSpPr>
        <p:spPr>
          <a:xfrm>
            <a:off x="299953" y="2062810"/>
            <a:ext cx="6155321" cy="1138773"/>
          </a:xfrm>
          <a:prstGeom prst="rect">
            <a:avLst/>
          </a:prstGeom>
          <a:solidFill>
            <a:srgbClr val="99FF79"/>
          </a:solidFill>
        </p:spPr>
        <p:txBody>
          <a:bodyPr wrap="square" rtlCol="0">
            <a:spAutoFit/>
          </a:bodyPr>
          <a:lstStyle/>
          <a:p>
            <a:pPr marL="171450" indent="-171450" algn="just">
              <a:buFont typeface="Arial" panose="020B0604020202020204" pitchFamily="34" charset="0"/>
              <a:buChar char="•"/>
            </a:pPr>
            <a:r>
              <a:rPr lang="en-US" sz="1700" dirty="0" smtClean="0">
                <a:latin typeface="Cambria" panose="02040503050406030204" pitchFamily="18" charset="0"/>
                <a:ea typeface="Cambria" panose="02040503050406030204" pitchFamily="18" charset="0"/>
              </a:rPr>
              <a:t>Start from the 1</a:t>
            </a:r>
            <a:r>
              <a:rPr lang="en-US" sz="1700" baseline="30000" dirty="0" smtClean="0">
                <a:latin typeface="Cambria" panose="02040503050406030204" pitchFamily="18" charset="0"/>
                <a:ea typeface="Cambria" panose="02040503050406030204" pitchFamily="18" charset="0"/>
              </a:rPr>
              <a:t>st</a:t>
            </a:r>
            <a:r>
              <a:rPr lang="en-US" sz="1700" dirty="0" smtClean="0">
                <a:latin typeface="Cambria" panose="02040503050406030204" pitchFamily="18" charset="0"/>
                <a:ea typeface="Cambria" panose="02040503050406030204" pitchFamily="18" charset="0"/>
              </a:rPr>
              <a:t> index of the array and check the value of that index.</a:t>
            </a:r>
          </a:p>
          <a:p>
            <a:pPr marL="171450" indent="-171450" algn="just">
              <a:buFont typeface="Arial" panose="020B0604020202020204" pitchFamily="34" charset="0"/>
              <a:buChar char="•"/>
            </a:pPr>
            <a:r>
              <a:rPr lang="en-US" sz="1700" dirty="0" smtClean="0">
                <a:latin typeface="Cambria" panose="02040503050406030204" pitchFamily="18" charset="0"/>
                <a:ea typeface="Cambria" panose="02040503050406030204" pitchFamily="18" charset="0"/>
              </a:rPr>
              <a:t>If it is </a:t>
            </a:r>
            <a:r>
              <a:rPr lang="en-US" sz="1700" b="1" i="1" dirty="0" smtClean="0">
                <a:latin typeface="Cambria" panose="02040503050406030204" pitchFamily="18" charset="0"/>
                <a:ea typeface="Cambria" panose="02040503050406030204" pitchFamily="18" charset="0"/>
              </a:rPr>
              <a:t>null</a:t>
            </a:r>
            <a:r>
              <a:rPr lang="en-US" sz="1700" dirty="0" smtClean="0">
                <a:latin typeface="Cambria" panose="02040503050406030204" pitchFamily="18" charset="0"/>
                <a:ea typeface="Cambria" panose="02040503050406030204" pitchFamily="18" charset="0"/>
              </a:rPr>
              <a:t>, assign the object and exit. Else, go to the next index.</a:t>
            </a:r>
            <a:endParaRPr lang="en-US" sz="1700" dirty="0">
              <a:latin typeface="Cambria" panose="02040503050406030204" pitchFamily="18" charset="0"/>
              <a:ea typeface="Cambria" panose="02040503050406030204" pitchFamily="18" charset="0"/>
            </a:endParaRPr>
          </a:p>
          <a:p>
            <a:pPr marL="171450" indent="-171450" algn="just">
              <a:buFont typeface="Arial" panose="020B0604020202020204" pitchFamily="34" charset="0"/>
              <a:buChar char="•"/>
            </a:pPr>
            <a:r>
              <a:rPr lang="en-US" sz="1700" dirty="0" smtClean="0">
                <a:latin typeface="Cambria" panose="02040503050406030204" pitchFamily="18" charset="0"/>
                <a:ea typeface="Cambria" panose="02040503050406030204" pitchFamily="18" charset="0"/>
              </a:rPr>
              <a:t>Repeat until the last index.</a:t>
            </a:r>
          </a:p>
        </p:txBody>
      </p:sp>
      <p:sp>
        <p:nvSpPr>
          <p:cNvPr id="18" name="TextBox 17"/>
          <p:cNvSpPr txBox="1"/>
          <p:nvPr/>
        </p:nvSpPr>
        <p:spPr>
          <a:xfrm>
            <a:off x="394459" y="4645441"/>
            <a:ext cx="6155321" cy="361637"/>
          </a:xfrm>
          <a:prstGeom prst="rect">
            <a:avLst/>
          </a:prstGeom>
          <a:solidFill>
            <a:srgbClr val="F2D776"/>
          </a:solidFill>
        </p:spPr>
        <p:txBody>
          <a:bodyPr wrap="square" rtlCol="0">
            <a:spAutoFit/>
          </a:bodyPr>
          <a:lstStyle/>
          <a:p>
            <a:pPr algn="just"/>
            <a:r>
              <a:rPr lang="en-US" sz="1750" dirty="0" smtClean="0">
                <a:latin typeface="Cambria" panose="02040503050406030204" pitchFamily="18" charset="0"/>
                <a:ea typeface="Cambria" panose="02040503050406030204" pitchFamily="18" charset="0"/>
              </a:rPr>
              <a:t>Lets assign the object referred by b1, by following these steps</a:t>
            </a:r>
          </a:p>
        </p:txBody>
      </p:sp>
      <p:sp>
        <p:nvSpPr>
          <p:cNvPr id="42" name="TextBox 41"/>
          <p:cNvSpPr txBox="1"/>
          <p:nvPr/>
        </p:nvSpPr>
        <p:spPr>
          <a:xfrm>
            <a:off x="905032" y="4055942"/>
            <a:ext cx="1453680" cy="369332"/>
          </a:xfrm>
          <a:prstGeom prst="rect">
            <a:avLst/>
          </a:prstGeom>
          <a:solidFill>
            <a:schemeClr val="bg1"/>
          </a:solidFill>
        </p:spPr>
        <p:txBody>
          <a:bodyPr wrap="square" rtlCol="0">
            <a:spAutoFit/>
          </a:bodyPr>
          <a:lstStyle/>
          <a:p>
            <a:pPr algn="ctr"/>
            <a:r>
              <a:rPr lang="en-US" dirty="0" smtClean="0">
                <a:solidFill>
                  <a:srgbClr val="00B050"/>
                </a:solidFill>
                <a:latin typeface="Cambria" panose="02040503050406030204" pitchFamily="18" charset="0"/>
                <a:ea typeface="Cambria" panose="02040503050406030204" pitchFamily="18" charset="0"/>
              </a:rPr>
              <a:t>Yes, Assign</a:t>
            </a:r>
            <a:endParaRPr lang="en-US" dirty="0" smtClean="0">
              <a:solidFill>
                <a:srgbClr val="00B050"/>
              </a:solidFill>
              <a:latin typeface="Cambria" panose="02040503050406030204" pitchFamily="18" charset="0"/>
              <a:ea typeface="Cambria" panose="02040503050406030204" pitchFamily="18" charset="0"/>
            </a:endParaRPr>
          </a:p>
        </p:txBody>
      </p:sp>
      <p:graphicFrame>
        <p:nvGraphicFramePr>
          <p:cNvPr id="43" name="Table 42"/>
          <p:cNvGraphicFramePr>
            <a:graphicFrameLocks noGrp="1"/>
          </p:cNvGraphicFramePr>
          <p:nvPr>
            <p:extLst>
              <p:ext uri="{D42A27DB-BD31-4B8C-83A1-F6EECF244321}">
                <p14:modId xmlns:p14="http://schemas.microsoft.com/office/powerpoint/2010/main" val="1824145731"/>
              </p:ext>
            </p:extLst>
          </p:nvPr>
        </p:nvGraphicFramePr>
        <p:xfrm>
          <a:off x="1586955" y="3615850"/>
          <a:ext cx="2743200" cy="439850"/>
        </p:xfrm>
        <a:graphic>
          <a:graphicData uri="http://schemas.openxmlformats.org/drawingml/2006/table">
            <a:tbl>
              <a:tblPr firstRow="1" bandRow="1">
                <a:tableStyleId>{2D5ABB26-0587-4C30-8999-92F81FD0307C}</a:tableStyleId>
              </a:tblPr>
              <a:tblGrid>
                <a:gridCol w="822960"/>
                <a:gridCol w="640080"/>
                <a:gridCol w="640080"/>
                <a:gridCol w="640080"/>
              </a:tblGrid>
              <a:tr h="439850">
                <a:tc>
                  <a:txBody>
                    <a:bodyPr/>
                    <a:lstStyle/>
                    <a:p>
                      <a:pPr algn="ctr"/>
                      <a:r>
                        <a:rPr lang="en-US" dirty="0" smtClean="0">
                          <a:latin typeface="Cambria" panose="02040503050406030204" pitchFamily="18" charset="0"/>
                          <a:ea typeface="Cambria" panose="02040503050406030204" pitchFamily="18" charset="0"/>
                        </a:rPr>
                        <a:t>boxes</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noFill/>
                  </a:tcPr>
                </a:tc>
                <a:tc>
                  <a:txBody>
                    <a:bodyPr/>
                    <a:lstStyle/>
                    <a:p>
                      <a:pPr algn="ctr"/>
                      <a:r>
                        <a:rPr lang="en-US" dirty="0" smtClean="0">
                          <a:latin typeface="Cambria" panose="02040503050406030204" pitchFamily="18" charset="0"/>
                          <a:ea typeface="Cambria" panose="02040503050406030204" pitchFamily="18" charset="0"/>
                        </a:rPr>
                        <a:t>b1</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cxnSp>
        <p:nvCxnSpPr>
          <p:cNvPr id="44" name="Curved Connector 43"/>
          <p:cNvCxnSpPr>
            <a:stCxn id="35" idx="0"/>
            <a:endCxn id="23" idx="2"/>
          </p:cNvCxnSpPr>
          <p:nvPr/>
        </p:nvCxnSpPr>
        <p:spPr>
          <a:xfrm rot="5400000" flipH="1" flipV="1">
            <a:off x="4381118" y="1295722"/>
            <a:ext cx="893926" cy="3739051"/>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394458" y="4968360"/>
            <a:ext cx="6155321" cy="361637"/>
          </a:xfrm>
          <a:prstGeom prst="rect">
            <a:avLst/>
          </a:prstGeom>
          <a:solidFill>
            <a:srgbClr val="F2D776"/>
          </a:solidFill>
        </p:spPr>
        <p:txBody>
          <a:bodyPr wrap="square" rtlCol="0">
            <a:spAutoFit/>
          </a:bodyPr>
          <a:lstStyle/>
          <a:p>
            <a:pPr algn="just"/>
            <a:r>
              <a:rPr lang="en-US" sz="1750" dirty="0" smtClean="0">
                <a:latin typeface="Cambria" panose="02040503050406030204" pitchFamily="18" charset="0"/>
                <a:ea typeface="Cambria" panose="02040503050406030204" pitchFamily="18" charset="0"/>
              </a:rPr>
              <a:t>Lets assign the object referred by b2, by following </a:t>
            </a:r>
            <a:r>
              <a:rPr lang="en-US" sz="1750" smtClean="0">
                <a:latin typeface="Cambria" panose="02040503050406030204" pitchFamily="18" charset="0"/>
                <a:ea typeface="Cambria" panose="02040503050406030204" pitchFamily="18" charset="0"/>
              </a:rPr>
              <a:t>these steps</a:t>
            </a:r>
            <a:endParaRPr lang="en-US" sz="1750" dirty="0" smtClean="0">
              <a:latin typeface="Cambria" panose="02040503050406030204" pitchFamily="18" charset="0"/>
              <a:ea typeface="Cambria" panose="02040503050406030204" pitchFamily="18" charset="0"/>
            </a:endParaRPr>
          </a:p>
        </p:txBody>
      </p:sp>
      <p:sp>
        <p:nvSpPr>
          <p:cNvPr id="55" name="TextBox 54"/>
          <p:cNvSpPr txBox="1"/>
          <p:nvPr/>
        </p:nvSpPr>
        <p:spPr>
          <a:xfrm>
            <a:off x="902414" y="3225085"/>
            <a:ext cx="1453680" cy="369332"/>
          </a:xfrm>
          <a:prstGeom prst="rect">
            <a:avLst/>
          </a:prstGeom>
          <a:solidFill>
            <a:schemeClr val="bg1"/>
          </a:solidFill>
        </p:spPr>
        <p:txBody>
          <a:bodyPr wrap="square" rtlCol="0">
            <a:spAutoFit/>
          </a:bodyPr>
          <a:lstStyle/>
          <a:p>
            <a:pPr algn="ctr"/>
            <a:r>
              <a:rPr lang="en-US" dirty="0" smtClean="0">
                <a:solidFill>
                  <a:srgbClr val="FF0000"/>
                </a:solidFill>
                <a:latin typeface="Cambria" panose="02040503050406030204" pitchFamily="18" charset="0"/>
                <a:ea typeface="Cambria" panose="02040503050406030204" pitchFamily="18" charset="0"/>
              </a:rPr>
              <a:t>Is this null?</a:t>
            </a:r>
            <a:endParaRPr lang="en-US" dirty="0" smtClean="0">
              <a:solidFill>
                <a:srgbClr val="FF0000"/>
              </a:solidFill>
              <a:latin typeface="Cambria" panose="02040503050406030204" pitchFamily="18" charset="0"/>
              <a:ea typeface="Cambria" panose="02040503050406030204" pitchFamily="18" charset="0"/>
            </a:endParaRPr>
          </a:p>
        </p:txBody>
      </p:sp>
      <p:cxnSp>
        <p:nvCxnSpPr>
          <p:cNvPr id="56" name="Straight Arrow Connector 55"/>
          <p:cNvCxnSpPr/>
          <p:nvPr/>
        </p:nvCxnSpPr>
        <p:spPr>
          <a:xfrm>
            <a:off x="2593052" y="3294927"/>
            <a:ext cx="1" cy="283581"/>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317018" y="3230476"/>
            <a:ext cx="2445327" cy="369332"/>
          </a:xfrm>
          <a:prstGeom prst="rect">
            <a:avLst/>
          </a:prstGeom>
          <a:solidFill>
            <a:schemeClr val="bg1"/>
          </a:solidFill>
        </p:spPr>
        <p:txBody>
          <a:bodyPr wrap="square" rtlCol="0">
            <a:spAutoFit/>
          </a:bodyPr>
          <a:lstStyle/>
          <a:p>
            <a:pPr algn="ctr"/>
            <a:endParaRPr lang="en-US" dirty="0" smtClean="0">
              <a:solidFill>
                <a:srgbClr val="00B050"/>
              </a:solidFill>
              <a:latin typeface="Cambria" panose="02040503050406030204" pitchFamily="18" charset="0"/>
              <a:ea typeface="Cambria" panose="02040503050406030204" pitchFamily="18" charset="0"/>
            </a:endParaRPr>
          </a:p>
        </p:txBody>
      </p:sp>
      <p:sp>
        <p:nvSpPr>
          <p:cNvPr id="58" name="TextBox 57"/>
          <p:cNvSpPr txBox="1"/>
          <p:nvPr/>
        </p:nvSpPr>
        <p:spPr>
          <a:xfrm>
            <a:off x="265837" y="4134430"/>
            <a:ext cx="2445327" cy="369332"/>
          </a:xfrm>
          <a:prstGeom prst="rect">
            <a:avLst/>
          </a:prstGeom>
          <a:solidFill>
            <a:schemeClr val="bg1"/>
          </a:solidFill>
        </p:spPr>
        <p:txBody>
          <a:bodyPr wrap="square" rtlCol="0">
            <a:spAutoFit/>
          </a:bodyPr>
          <a:lstStyle/>
          <a:p>
            <a:pPr algn="ctr"/>
            <a:endParaRPr lang="en-US" dirty="0" smtClean="0">
              <a:solidFill>
                <a:srgbClr val="00B050"/>
              </a:solidFill>
              <a:latin typeface="Cambria" panose="02040503050406030204" pitchFamily="18" charset="0"/>
              <a:ea typeface="Cambria" panose="02040503050406030204" pitchFamily="18" charset="0"/>
            </a:endParaRPr>
          </a:p>
        </p:txBody>
      </p:sp>
      <p:cxnSp>
        <p:nvCxnSpPr>
          <p:cNvPr id="60" name="Straight Arrow Connector 59"/>
          <p:cNvCxnSpPr/>
          <p:nvPr/>
        </p:nvCxnSpPr>
        <p:spPr>
          <a:xfrm>
            <a:off x="2567170" y="3332935"/>
            <a:ext cx="1" cy="283581"/>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717574" y="3280071"/>
            <a:ext cx="1453680" cy="369332"/>
          </a:xfrm>
          <a:prstGeom prst="rect">
            <a:avLst/>
          </a:prstGeom>
          <a:solidFill>
            <a:schemeClr val="bg1"/>
          </a:solidFill>
        </p:spPr>
        <p:txBody>
          <a:bodyPr wrap="square" rtlCol="0">
            <a:spAutoFit/>
          </a:bodyPr>
          <a:lstStyle/>
          <a:p>
            <a:pPr algn="ctr"/>
            <a:r>
              <a:rPr lang="en-US" dirty="0" smtClean="0">
                <a:solidFill>
                  <a:srgbClr val="FF0000"/>
                </a:solidFill>
                <a:latin typeface="Cambria" panose="02040503050406030204" pitchFamily="18" charset="0"/>
                <a:ea typeface="Cambria" panose="02040503050406030204" pitchFamily="18" charset="0"/>
              </a:rPr>
              <a:t>Is this null?</a:t>
            </a:r>
            <a:endParaRPr lang="en-US" dirty="0" smtClean="0">
              <a:solidFill>
                <a:srgbClr val="FF0000"/>
              </a:solidFill>
              <a:latin typeface="Cambria" panose="02040503050406030204" pitchFamily="18" charset="0"/>
              <a:ea typeface="Cambria" panose="02040503050406030204" pitchFamily="18" charset="0"/>
            </a:endParaRPr>
          </a:p>
        </p:txBody>
      </p:sp>
      <p:sp>
        <p:nvSpPr>
          <p:cNvPr id="62" name="TextBox 61"/>
          <p:cNvSpPr txBox="1"/>
          <p:nvPr/>
        </p:nvSpPr>
        <p:spPr>
          <a:xfrm>
            <a:off x="627183" y="4032494"/>
            <a:ext cx="1722634" cy="369332"/>
          </a:xfrm>
          <a:prstGeom prst="rect">
            <a:avLst/>
          </a:prstGeom>
          <a:solidFill>
            <a:schemeClr val="bg1"/>
          </a:solidFill>
        </p:spPr>
        <p:txBody>
          <a:bodyPr wrap="square" rtlCol="0">
            <a:spAutoFit/>
          </a:bodyPr>
          <a:lstStyle/>
          <a:p>
            <a:pPr algn="ctr"/>
            <a:r>
              <a:rPr lang="en-US" dirty="0" smtClean="0">
                <a:solidFill>
                  <a:srgbClr val="FF0000"/>
                </a:solidFill>
                <a:latin typeface="Cambria" panose="02040503050406030204" pitchFamily="18" charset="0"/>
                <a:ea typeface="Cambria" panose="02040503050406030204" pitchFamily="18" charset="0"/>
              </a:rPr>
              <a:t>No, Next Index</a:t>
            </a:r>
            <a:endParaRPr lang="en-US" dirty="0" smtClean="0">
              <a:solidFill>
                <a:srgbClr val="FF0000"/>
              </a:solidFill>
              <a:latin typeface="Cambria" panose="02040503050406030204" pitchFamily="18" charset="0"/>
              <a:ea typeface="Cambria" panose="02040503050406030204" pitchFamily="18" charset="0"/>
            </a:endParaRPr>
          </a:p>
        </p:txBody>
      </p:sp>
      <p:sp>
        <p:nvSpPr>
          <p:cNvPr id="63" name="TextBox 62"/>
          <p:cNvSpPr txBox="1"/>
          <p:nvPr/>
        </p:nvSpPr>
        <p:spPr>
          <a:xfrm>
            <a:off x="2362781" y="3225085"/>
            <a:ext cx="566783" cy="369332"/>
          </a:xfrm>
          <a:prstGeom prst="rect">
            <a:avLst/>
          </a:prstGeom>
          <a:solidFill>
            <a:schemeClr val="bg1"/>
          </a:solidFill>
        </p:spPr>
        <p:txBody>
          <a:bodyPr wrap="square" rtlCol="0">
            <a:spAutoFit/>
          </a:bodyPr>
          <a:lstStyle/>
          <a:p>
            <a:pPr algn="ctr"/>
            <a:endParaRPr lang="en-US" dirty="0" smtClean="0">
              <a:solidFill>
                <a:srgbClr val="00B050"/>
              </a:solidFill>
              <a:latin typeface="Cambria" panose="02040503050406030204" pitchFamily="18" charset="0"/>
              <a:ea typeface="Cambria" panose="02040503050406030204" pitchFamily="18" charset="0"/>
            </a:endParaRPr>
          </a:p>
        </p:txBody>
      </p:sp>
      <p:sp>
        <p:nvSpPr>
          <p:cNvPr id="64" name="TextBox 63"/>
          <p:cNvSpPr txBox="1"/>
          <p:nvPr/>
        </p:nvSpPr>
        <p:spPr>
          <a:xfrm>
            <a:off x="717574" y="4044259"/>
            <a:ext cx="1627004" cy="369332"/>
          </a:xfrm>
          <a:prstGeom prst="rect">
            <a:avLst/>
          </a:prstGeom>
          <a:solidFill>
            <a:schemeClr val="bg1"/>
          </a:solidFill>
        </p:spPr>
        <p:txBody>
          <a:bodyPr wrap="square" rtlCol="0">
            <a:spAutoFit/>
          </a:bodyPr>
          <a:lstStyle/>
          <a:p>
            <a:pPr algn="ctr"/>
            <a:endParaRPr lang="en-US" dirty="0" smtClean="0">
              <a:solidFill>
                <a:srgbClr val="00B050"/>
              </a:solidFill>
              <a:latin typeface="Cambria" panose="02040503050406030204" pitchFamily="18" charset="0"/>
              <a:ea typeface="Cambria" panose="02040503050406030204" pitchFamily="18" charset="0"/>
            </a:endParaRPr>
          </a:p>
        </p:txBody>
      </p:sp>
      <p:cxnSp>
        <p:nvCxnSpPr>
          <p:cNvPr id="65" name="Straight Arrow Connector 64"/>
          <p:cNvCxnSpPr/>
          <p:nvPr/>
        </p:nvCxnSpPr>
        <p:spPr>
          <a:xfrm>
            <a:off x="3347741" y="3417437"/>
            <a:ext cx="4226" cy="204037"/>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66" name="TextBox 65"/>
          <p:cNvSpPr txBox="1"/>
          <p:nvPr/>
        </p:nvSpPr>
        <p:spPr>
          <a:xfrm>
            <a:off x="661696" y="4013305"/>
            <a:ext cx="1344491" cy="369332"/>
          </a:xfrm>
          <a:prstGeom prst="rect">
            <a:avLst/>
          </a:prstGeom>
          <a:solidFill>
            <a:schemeClr val="bg1"/>
          </a:solidFill>
        </p:spPr>
        <p:txBody>
          <a:bodyPr wrap="square" rtlCol="0">
            <a:spAutoFit/>
          </a:bodyPr>
          <a:lstStyle/>
          <a:p>
            <a:pPr algn="ctr"/>
            <a:r>
              <a:rPr lang="en-US" dirty="0" smtClean="0">
                <a:solidFill>
                  <a:srgbClr val="00B050"/>
                </a:solidFill>
                <a:latin typeface="Cambria" panose="02040503050406030204" pitchFamily="18" charset="0"/>
                <a:ea typeface="Cambria" panose="02040503050406030204" pitchFamily="18" charset="0"/>
              </a:rPr>
              <a:t>Yes, Assign</a:t>
            </a:r>
            <a:endParaRPr lang="en-US" dirty="0" smtClean="0">
              <a:solidFill>
                <a:srgbClr val="00B050"/>
              </a:solidFill>
              <a:latin typeface="Cambria" panose="02040503050406030204" pitchFamily="18" charset="0"/>
              <a:ea typeface="Cambria" panose="02040503050406030204" pitchFamily="18" charset="0"/>
            </a:endParaRPr>
          </a:p>
        </p:txBody>
      </p:sp>
      <p:graphicFrame>
        <p:nvGraphicFramePr>
          <p:cNvPr id="67" name="Table 66"/>
          <p:cNvGraphicFramePr>
            <a:graphicFrameLocks noGrp="1"/>
          </p:cNvGraphicFramePr>
          <p:nvPr>
            <p:extLst>
              <p:ext uri="{D42A27DB-BD31-4B8C-83A1-F6EECF244321}">
                <p14:modId xmlns:p14="http://schemas.microsoft.com/office/powerpoint/2010/main" val="540144379"/>
              </p:ext>
            </p:extLst>
          </p:nvPr>
        </p:nvGraphicFramePr>
        <p:xfrm>
          <a:off x="1585771" y="3619371"/>
          <a:ext cx="2743200" cy="439850"/>
        </p:xfrm>
        <a:graphic>
          <a:graphicData uri="http://schemas.openxmlformats.org/drawingml/2006/table">
            <a:tbl>
              <a:tblPr firstRow="1" bandRow="1">
                <a:tableStyleId>{2D5ABB26-0587-4C30-8999-92F81FD0307C}</a:tableStyleId>
              </a:tblPr>
              <a:tblGrid>
                <a:gridCol w="822960"/>
                <a:gridCol w="640080"/>
                <a:gridCol w="640080"/>
                <a:gridCol w="640080"/>
              </a:tblGrid>
              <a:tr h="439850">
                <a:tc>
                  <a:txBody>
                    <a:bodyPr/>
                    <a:lstStyle/>
                    <a:p>
                      <a:pPr algn="ctr"/>
                      <a:r>
                        <a:rPr lang="en-US" dirty="0" smtClean="0">
                          <a:latin typeface="Cambria" panose="02040503050406030204" pitchFamily="18" charset="0"/>
                          <a:ea typeface="Cambria" panose="02040503050406030204" pitchFamily="18" charset="0"/>
                        </a:rPr>
                        <a:t>boxes</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noFill/>
                  </a:tcPr>
                </a:tc>
                <a:tc>
                  <a:txBody>
                    <a:bodyPr/>
                    <a:lstStyle/>
                    <a:p>
                      <a:pPr algn="ctr"/>
                      <a:r>
                        <a:rPr lang="en-US" dirty="0" smtClean="0">
                          <a:latin typeface="Cambria" panose="02040503050406030204" pitchFamily="18" charset="0"/>
                          <a:ea typeface="Cambria" panose="02040503050406030204" pitchFamily="18" charset="0"/>
                        </a:rPr>
                        <a:t>b1</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b2</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cxnSp>
        <p:nvCxnSpPr>
          <p:cNvPr id="68" name="Curved Connector 67"/>
          <p:cNvCxnSpPr>
            <a:endCxn id="27" idx="0"/>
          </p:cNvCxnSpPr>
          <p:nvPr/>
        </p:nvCxnSpPr>
        <p:spPr>
          <a:xfrm flipV="1">
            <a:off x="3511436" y="3516977"/>
            <a:ext cx="3186171" cy="66771"/>
          </a:xfrm>
          <a:prstGeom prst="curvedConnector4">
            <a:avLst>
              <a:gd name="adj1" fmla="val 2288"/>
              <a:gd name="adj2" fmla="val 442364"/>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69" name="TextBox 68"/>
          <p:cNvSpPr txBox="1"/>
          <p:nvPr/>
        </p:nvSpPr>
        <p:spPr>
          <a:xfrm>
            <a:off x="388021" y="5306405"/>
            <a:ext cx="6155321" cy="361637"/>
          </a:xfrm>
          <a:prstGeom prst="rect">
            <a:avLst/>
          </a:prstGeom>
          <a:solidFill>
            <a:srgbClr val="F2D776"/>
          </a:solidFill>
        </p:spPr>
        <p:txBody>
          <a:bodyPr wrap="square" rtlCol="0">
            <a:spAutoFit/>
          </a:bodyPr>
          <a:lstStyle/>
          <a:p>
            <a:pPr algn="just"/>
            <a:r>
              <a:rPr lang="en-US" sz="1750" dirty="0" smtClean="0">
                <a:latin typeface="Cambria" panose="02040503050406030204" pitchFamily="18" charset="0"/>
                <a:ea typeface="Cambria" panose="02040503050406030204" pitchFamily="18" charset="0"/>
              </a:rPr>
              <a:t>Lets assign the object referred by b3, by following these steps</a:t>
            </a:r>
          </a:p>
        </p:txBody>
      </p:sp>
      <p:sp>
        <p:nvSpPr>
          <p:cNvPr id="70" name="TextBox 69"/>
          <p:cNvSpPr txBox="1"/>
          <p:nvPr/>
        </p:nvSpPr>
        <p:spPr>
          <a:xfrm>
            <a:off x="3289660" y="3412068"/>
            <a:ext cx="141742" cy="194090"/>
          </a:xfrm>
          <a:prstGeom prst="rect">
            <a:avLst/>
          </a:prstGeom>
          <a:solidFill>
            <a:schemeClr val="bg1"/>
          </a:solidFill>
        </p:spPr>
        <p:txBody>
          <a:bodyPr wrap="square" rtlCol="0">
            <a:spAutoFit/>
          </a:bodyPr>
          <a:lstStyle/>
          <a:p>
            <a:pPr algn="ctr"/>
            <a:endParaRPr lang="en-US" dirty="0" smtClean="0">
              <a:solidFill>
                <a:srgbClr val="00B050"/>
              </a:solidFill>
              <a:latin typeface="Cambria" panose="02040503050406030204" pitchFamily="18" charset="0"/>
              <a:ea typeface="Cambria" panose="02040503050406030204" pitchFamily="18" charset="0"/>
            </a:endParaRPr>
          </a:p>
        </p:txBody>
      </p:sp>
      <p:sp>
        <p:nvSpPr>
          <p:cNvPr id="71" name="TextBox 70"/>
          <p:cNvSpPr txBox="1"/>
          <p:nvPr/>
        </p:nvSpPr>
        <p:spPr>
          <a:xfrm>
            <a:off x="0" y="4126122"/>
            <a:ext cx="2445327" cy="369332"/>
          </a:xfrm>
          <a:prstGeom prst="rect">
            <a:avLst/>
          </a:prstGeom>
          <a:solidFill>
            <a:schemeClr val="bg1"/>
          </a:solidFill>
        </p:spPr>
        <p:txBody>
          <a:bodyPr wrap="square" rtlCol="0">
            <a:spAutoFit/>
          </a:bodyPr>
          <a:lstStyle/>
          <a:p>
            <a:pPr algn="ctr"/>
            <a:endParaRPr lang="en-US" dirty="0" smtClean="0">
              <a:solidFill>
                <a:srgbClr val="00B050"/>
              </a:solidFill>
              <a:latin typeface="Cambria" panose="02040503050406030204" pitchFamily="18" charset="0"/>
              <a:ea typeface="Cambria" panose="02040503050406030204" pitchFamily="18" charset="0"/>
            </a:endParaRPr>
          </a:p>
        </p:txBody>
      </p:sp>
      <p:sp>
        <p:nvSpPr>
          <p:cNvPr id="72" name="TextBox 71"/>
          <p:cNvSpPr txBox="1"/>
          <p:nvPr/>
        </p:nvSpPr>
        <p:spPr>
          <a:xfrm>
            <a:off x="182550" y="3219376"/>
            <a:ext cx="2445327" cy="369332"/>
          </a:xfrm>
          <a:prstGeom prst="rect">
            <a:avLst/>
          </a:prstGeom>
          <a:solidFill>
            <a:schemeClr val="bg1"/>
          </a:solidFill>
        </p:spPr>
        <p:txBody>
          <a:bodyPr wrap="square" rtlCol="0">
            <a:spAutoFit/>
          </a:bodyPr>
          <a:lstStyle/>
          <a:p>
            <a:pPr algn="ctr"/>
            <a:endParaRPr lang="en-US" dirty="0" smtClean="0">
              <a:solidFill>
                <a:srgbClr val="00B050"/>
              </a:solidFill>
              <a:latin typeface="Cambria" panose="02040503050406030204" pitchFamily="18" charset="0"/>
              <a:ea typeface="Cambria" panose="02040503050406030204" pitchFamily="18" charset="0"/>
            </a:endParaRPr>
          </a:p>
        </p:txBody>
      </p:sp>
      <p:cxnSp>
        <p:nvCxnSpPr>
          <p:cNvPr id="73" name="Straight Arrow Connector 72"/>
          <p:cNvCxnSpPr/>
          <p:nvPr/>
        </p:nvCxnSpPr>
        <p:spPr>
          <a:xfrm>
            <a:off x="2660347" y="3330182"/>
            <a:ext cx="1" cy="283581"/>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74" name="TextBox 73"/>
          <p:cNvSpPr txBox="1"/>
          <p:nvPr/>
        </p:nvSpPr>
        <p:spPr>
          <a:xfrm>
            <a:off x="535755" y="3280071"/>
            <a:ext cx="1453680" cy="369332"/>
          </a:xfrm>
          <a:prstGeom prst="rect">
            <a:avLst/>
          </a:prstGeom>
          <a:solidFill>
            <a:schemeClr val="bg1"/>
          </a:solidFill>
        </p:spPr>
        <p:txBody>
          <a:bodyPr wrap="square" rtlCol="0">
            <a:spAutoFit/>
          </a:bodyPr>
          <a:lstStyle/>
          <a:p>
            <a:pPr algn="ctr"/>
            <a:r>
              <a:rPr lang="en-US" dirty="0" smtClean="0">
                <a:solidFill>
                  <a:srgbClr val="FF0000"/>
                </a:solidFill>
                <a:latin typeface="Cambria" panose="02040503050406030204" pitchFamily="18" charset="0"/>
                <a:ea typeface="Cambria" panose="02040503050406030204" pitchFamily="18" charset="0"/>
              </a:rPr>
              <a:t>Is this null?</a:t>
            </a:r>
            <a:endParaRPr lang="en-US" dirty="0" smtClean="0">
              <a:solidFill>
                <a:srgbClr val="FF0000"/>
              </a:solidFill>
              <a:latin typeface="Cambria" panose="02040503050406030204" pitchFamily="18" charset="0"/>
              <a:ea typeface="Cambria" panose="02040503050406030204" pitchFamily="18" charset="0"/>
            </a:endParaRPr>
          </a:p>
        </p:txBody>
      </p:sp>
      <p:sp>
        <p:nvSpPr>
          <p:cNvPr id="75" name="TextBox 74"/>
          <p:cNvSpPr txBox="1"/>
          <p:nvPr/>
        </p:nvSpPr>
        <p:spPr>
          <a:xfrm>
            <a:off x="476205" y="4040894"/>
            <a:ext cx="1722634" cy="369332"/>
          </a:xfrm>
          <a:prstGeom prst="rect">
            <a:avLst/>
          </a:prstGeom>
          <a:solidFill>
            <a:schemeClr val="bg1"/>
          </a:solidFill>
        </p:spPr>
        <p:txBody>
          <a:bodyPr wrap="square" rtlCol="0">
            <a:spAutoFit/>
          </a:bodyPr>
          <a:lstStyle/>
          <a:p>
            <a:pPr algn="ctr"/>
            <a:r>
              <a:rPr lang="en-US" dirty="0" smtClean="0">
                <a:solidFill>
                  <a:srgbClr val="FF0000"/>
                </a:solidFill>
                <a:latin typeface="Cambria" panose="02040503050406030204" pitchFamily="18" charset="0"/>
                <a:ea typeface="Cambria" panose="02040503050406030204" pitchFamily="18" charset="0"/>
              </a:rPr>
              <a:t>No, Next Index</a:t>
            </a:r>
            <a:endParaRPr lang="en-US" dirty="0" smtClean="0">
              <a:solidFill>
                <a:srgbClr val="FF0000"/>
              </a:solidFill>
              <a:latin typeface="Cambria" panose="02040503050406030204" pitchFamily="18" charset="0"/>
              <a:ea typeface="Cambria" panose="02040503050406030204" pitchFamily="18" charset="0"/>
            </a:endParaRPr>
          </a:p>
        </p:txBody>
      </p:sp>
      <p:sp>
        <p:nvSpPr>
          <p:cNvPr id="76" name="TextBox 75"/>
          <p:cNvSpPr txBox="1"/>
          <p:nvPr/>
        </p:nvSpPr>
        <p:spPr>
          <a:xfrm>
            <a:off x="2519918" y="3230302"/>
            <a:ext cx="268863" cy="369332"/>
          </a:xfrm>
          <a:prstGeom prst="rect">
            <a:avLst/>
          </a:prstGeom>
          <a:solidFill>
            <a:schemeClr val="bg1"/>
          </a:solidFill>
        </p:spPr>
        <p:txBody>
          <a:bodyPr wrap="square" rtlCol="0">
            <a:spAutoFit/>
          </a:bodyPr>
          <a:lstStyle/>
          <a:p>
            <a:pPr algn="ctr"/>
            <a:endParaRPr lang="en-US" dirty="0" smtClean="0">
              <a:solidFill>
                <a:srgbClr val="00B050"/>
              </a:solidFill>
              <a:latin typeface="Cambria" panose="02040503050406030204" pitchFamily="18" charset="0"/>
              <a:ea typeface="Cambria" panose="02040503050406030204" pitchFamily="18" charset="0"/>
            </a:endParaRPr>
          </a:p>
        </p:txBody>
      </p:sp>
      <p:sp>
        <p:nvSpPr>
          <p:cNvPr id="77" name="TextBox 76"/>
          <p:cNvSpPr txBox="1"/>
          <p:nvPr/>
        </p:nvSpPr>
        <p:spPr>
          <a:xfrm>
            <a:off x="0" y="4150966"/>
            <a:ext cx="2445327" cy="369332"/>
          </a:xfrm>
          <a:prstGeom prst="rect">
            <a:avLst/>
          </a:prstGeom>
          <a:solidFill>
            <a:schemeClr val="bg1"/>
          </a:solidFill>
        </p:spPr>
        <p:txBody>
          <a:bodyPr wrap="square" rtlCol="0">
            <a:spAutoFit/>
          </a:bodyPr>
          <a:lstStyle/>
          <a:p>
            <a:pPr algn="ctr"/>
            <a:endParaRPr lang="en-US" dirty="0" smtClean="0">
              <a:solidFill>
                <a:srgbClr val="00B050"/>
              </a:solidFill>
              <a:latin typeface="Cambria" panose="02040503050406030204" pitchFamily="18" charset="0"/>
              <a:ea typeface="Cambria" panose="02040503050406030204" pitchFamily="18" charset="0"/>
            </a:endParaRPr>
          </a:p>
        </p:txBody>
      </p:sp>
      <p:cxnSp>
        <p:nvCxnSpPr>
          <p:cNvPr id="78" name="Straight Arrow Connector 77"/>
          <p:cNvCxnSpPr/>
          <p:nvPr/>
        </p:nvCxnSpPr>
        <p:spPr>
          <a:xfrm>
            <a:off x="3346014" y="3398358"/>
            <a:ext cx="0" cy="218158"/>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80" name="TextBox 79"/>
          <p:cNvSpPr txBox="1"/>
          <p:nvPr/>
        </p:nvSpPr>
        <p:spPr>
          <a:xfrm>
            <a:off x="462071" y="4092270"/>
            <a:ext cx="1722634" cy="369332"/>
          </a:xfrm>
          <a:prstGeom prst="rect">
            <a:avLst/>
          </a:prstGeom>
          <a:solidFill>
            <a:schemeClr val="bg1"/>
          </a:solidFill>
        </p:spPr>
        <p:txBody>
          <a:bodyPr wrap="square" rtlCol="0">
            <a:spAutoFit/>
          </a:bodyPr>
          <a:lstStyle/>
          <a:p>
            <a:pPr algn="ctr"/>
            <a:r>
              <a:rPr lang="en-US" dirty="0" smtClean="0">
                <a:solidFill>
                  <a:srgbClr val="FF0000"/>
                </a:solidFill>
                <a:latin typeface="Cambria" panose="02040503050406030204" pitchFamily="18" charset="0"/>
                <a:ea typeface="Cambria" panose="02040503050406030204" pitchFamily="18" charset="0"/>
              </a:rPr>
              <a:t>No, Next Index</a:t>
            </a:r>
            <a:endParaRPr lang="en-US" dirty="0" smtClean="0">
              <a:solidFill>
                <a:srgbClr val="FF0000"/>
              </a:solidFill>
              <a:latin typeface="Cambria" panose="02040503050406030204" pitchFamily="18" charset="0"/>
              <a:ea typeface="Cambria" panose="02040503050406030204" pitchFamily="18" charset="0"/>
            </a:endParaRPr>
          </a:p>
        </p:txBody>
      </p:sp>
      <p:cxnSp>
        <p:nvCxnSpPr>
          <p:cNvPr id="81" name="Straight Arrow Connector 80"/>
          <p:cNvCxnSpPr/>
          <p:nvPr/>
        </p:nvCxnSpPr>
        <p:spPr>
          <a:xfrm>
            <a:off x="4047812" y="3404723"/>
            <a:ext cx="1" cy="220036"/>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82" name="TextBox 81"/>
          <p:cNvSpPr txBox="1"/>
          <p:nvPr/>
        </p:nvSpPr>
        <p:spPr>
          <a:xfrm>
            <a:off x="246009" y="4148344"/>
            <a:ext cx="2445327" cy="369332"/>
          </a:xfrm>
          <a:prstGeom prst="rect">
            <a:avLst/>
          </a:prstGeom>
          <a:solidFill>
            <a:schemeClr val="bg1"/>
          </a:solidFill>
        </p:spPr>
        <p:txBody>
          <a:bodyPr wrap="square" rtlCol="0">
            <a:spAutoFit/>
          </a:bodyPr>
          <a:lstStyle/>
          <a:p>
            <a:pPr algn="ctr"/>
            <a:endParaRPr lang="en-US" dirty="0" smtClean="0">
              <a:solidFill>
                <a:srgbClr val="00B050"/>
              </a:solidFill>
              <a:latin typeface="Cambria" panose="02040503050406030204" pitchFamily="18" charset="0"/>
              <a:ea typeface="Cambria" panose="02040503050406030204" pitchFamily="18" charset="0"/>
            </a:endParaRPr>
          </a:p>
        </p:txBody>
      </p:sp>
      <p:sp>
        <p:nvSpPr>
          <p:cNvPr id="83" name="TextBox 82"/>
          <p:cNvSpPr txBox="1"/>
          <p:nvPr/>
        </p:nvSpPr>
        <p:spPr>
          <a:xfrm>
            <a:off x="3289660" y="3398358"/>
            <a:ext cx="141742" cy="208717"/>
          </a:xfrm>
          <a:prstGeom prst="rect">
            <a:avLst/>
          </a:prstGeom>
          <a:solidFill>
            <a:schemeClr val="bg1"/>
          </a:solidFill>
        </p:spPr>
        <p:txBody>
          <a:bodyPr wrap="square" rtlCol="0">
            <a:spAutoFit/>
          </a:bodyPr>
          <a:lstStyle/>
          <a:p>
            <a:pPr algn="ctr"/>
            <a:endParaRPr lang="en-US" dirty="0" smtClean="0">
              <a:solidFill>
                <a:srgbClr val="00B050"/>
              </a:solidFill>
              <a:latin typeface="Cambria" panose="02040503050406030204" pitchFamily="18" charset="0"/>
              <a:ea typeface="Cambria" panose="02040503050406030204" pitchFamily="18" charset="0"/>
            </a:endParaRPr>
          </a:p>
        </p:txBody>
      </p:sp>
      <p:sp>
        <p:nvSpPr>
          <p:cNvPr id="86" name="TextBox 85"/>
          <p:cNvSpPr txBox="1"/>
          <p:nvPr/>
        </p:nvSpPr>
        <p:spPr>
          <a:xfrm>
            <a:off x="471998" y="4035566"/>
            <a:ext cx="1344491" cy="369332"/>
          </a:xfrm>
          <a:prstGeom prst="rect">
            <a:avLst/>
          </a:prstGeom>
          <a:solidFill>
            <a:schemeClr val="bg1"/>
          </a:solidFill>
        </p:spPr>
        <p:txBody>
          <a:bodyPr wrap="square" rtlCol="0">
            <a:spAutoFit/>
          </a:bodyPr>
          <a:lstStyle/>
          <a:p>
            <a:pPr algn="ctr"/>
            <a:r>
              <a:rPr lang="en-US" dirty="0" smtClean="0">
                <a:solidFill>
                  <a:srgbClr val="00B050"/>
                </a:solidFill>
                <a:latin typeface="Cambria" panose="02040503050406030204" pitchFamily="18" charset="0"/>
                <a:ea typeface="Cambria" panose="02040503050406030204" pitchFamily="18" charset="0"/>
              </a:rPr>
              <a:t>Yes, Assign</a:t>
            </a:r>
            <a:endParaRPr lang="en-US" dirty="0" smtClean="0">
              <a:solidFill>
                <a:srgbClr val="00B050"/>
              </a:solidFill>
              <a:latin typeface="Cambria" panose="02040503050406030204" pitchFamily="18" charset="0"/>
              <a:ea typeface="Cambria" panose="02040503050406030204" pitchFamily="18" charset="0"/>
            </a:endParaRPr>
          </a:p>
        </p:txBody>
      </p:sp>
      <p:cxnSp>
        <p:nvCxnSpPr>
          <p:cNvPr id="87" name="Curved Connector 86"/>
          <p:cNvCxnSpPr>
            <a:endCxn id="30" idx="0"/>
          </p:cNvCxnSpPr>
          <p:nvPr/>
        </p:nvCxnSpPr>
        <p:spPr>
          <a:xfrm>
            <a:off x="4314683" y="3613763"/>
            <a:ext cx="2382924" cy="1071239"/>
          </a:xfrm>
          <a:prstGeom prst="curvedConnector2">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88" name="Table 87"/>
          <p:cNvGraphicFramePr>
            <a:graphicFrameLocks noGrp="1"/>
          </p:cNvGraphicFramePr>
          <p:nvPr>
            <p:extLst>
              <p:ext uri="{D42A27DB-BD31-4B8C-83A1-F6EECF244321}">
                <p14:modId xmlns:p14="http://schemas.microsoft.com/office/powerpoint/2010/main" val="4204262922"/>
              </p:ext>
            </p:extLst>
          </p:nvPr>
        </p:nvGraphicFramePr>
        <p:xfrm>
          <a:off x="1580443" y="3616354"/>
          <a:ext cx="2743200" cy="439850"/>
        </p:xfrm>
        <a:graphic>
          <a:graphicData uri="http://schemas.openxmlformats.org/drawingml/2006/table">
            <a:tbl>
              <a:tblPr firstRow="1" bandRow="1">
                <a:tableStyleId>{2D5ABB26-0587-4C30-8999-92F81FD0307C}</a:tableStyleId>
              </a:tblPr>
              <a:tblGrid>
                <a:gridCol w="822960"/>
                <a:gridCol w="640080"/>
                <a:gridCol w="640080"/>
                <a:gridCol w="640080"/>
              </a:tblGrid>
              <a:tr h="439850">
                <a:tc>
                  <a:txBody>
                    <a:bodyPr/>
                    <a:lstStyle/>
                    <a:p>
                      <a:pPr algn="ctr"/>
                      <a:r>
                        <a:rPr lang="en-US" dirty="0" smtClean="0">
                          <a:latin typeface="Cambria" panose="02040503050406030204" pitchFamily="18" charset="0"/>
                          <a:ea typeface="Cambria" panose="02040503050406030204" pitchFamily="18" charset="0"/>
                        </a:rPr>
                        <a:t>boxes</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noFill/>
                  </a:tcPr>
                </a:tc>
                <a:tc>
                  <a:txBody>
                    <a:bodyPr/>
                    <a:lstStyle/>
                    <a:p>
                      <a:pPr algn="ctr"/>
                      <a:r>
                        <a:rPr lang="en-US" dirty="0" smtClean="0">
                          <a:latin typeface="Cambria" panose="02040503050406030204" pitchFamily="18" charset="0"/>
                          <a:ea typeface="Cambria" panose="02040503050406030204" pitchFamily="18" charset="0"/>
                        </a:rPr>
                        <a:t>b1</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b2</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b3</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Tree>
    <p:extLst>
      <p:ext uri="{BB962C8B-B14F-4D97-AF65-F5344CB8AC3E}">
        <p14:creationId xmlns:p14="http://schemas.microsoft.com/office/powerpoint/2010/main" val="2147291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55"/>
                                        </p:tgtEl>
                                        <p:attrNameLst>
                                          <p:attrName>style.visibility</p:attrName>
                                        </p:attrNameLst>
                                      </p:cBhvr>
                                      <p:to>
                                        <p:strVal val="visible"/>
                                      </p:to>
                                    </p:set>
                                    <p:animEffect transition="in" filter="wipe(down)">
                                      <p:cBhvr>
                                        <p:cTn id="14" dur="500"/>
                                        <p:tgtEl>
                                          <p:spTgt spid="55"/>
                                        </p:tgtEl>
                                      </p:cBhvr>
                                    </p:animEffect>
                                  </p:childTnLst>
                                </p:cTn>
                              </p:par>
                              <p:par>
                                <p:cTn id="15" presetID="22" presetClass="entr" presetSubtype="4" fill="hold" nodeType="with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wipe(down)">
                                      <p:cBhvr>
                                        <p:cTn id="17" dur="500"/>
                                        <p:tgtEl>
                                          <p:spTgt spid="5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wipe(down)">
                                      <p:cBhvr>
                                        <p:cTn id="22" dur="500"/>
                                        <p:tgtEl>
                                          <p:spTgt spid="4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fade">
                                      <p:cBhvr>
                                        <p:cTn id="27" dur="500"/>
                                        <p:tgtEl>
                                          <p:spTgt spid="43"/>
                                        </p:tgtEl>
                                      </p:cBhvr>
                                    </p:animEffect>
                                  </p:childTnLst>
                                </p:cTn>
                              </p:par>
                              <p:par>
                                <p:cTn id="28" presetID="10" presetClass="entr" presetSubtype="0" fill="hold" nodeType="withEffect">
                                  <p:stCondLst>
                                    <p:cond delay="0"/>
                                  </p:stCondLst>
                                  <p:childTnLst>
                                    <p:set>
                                      <p:cBhvr>
                                        <p:cTn id="29" dur="1" fill="hold">
                                          <p:stCondLst>
                                            <p:cond delay="0"/>
                                          </p:stCondLst>
                                        </p:cTn>
                                        <p:tgtEl>
                                          <p:spTgt spid="44"/>
                                        </p:tgtEl>
                                        <p:attrNameLst>
                                          <p:attrName>style.visibility</p:attrName>
                                        </p:attrNameLst>
                                      </p:cBhvr>
                                      <p:to>
                                        <p:strVal val="visible"/>
                                      </p:to>
                                    </p:set>
                                    <p:animEffect transition="in" filter="fade">
                                      <p:cBhvr>
                                        <p:cTn id="30" dur="500"/>
                                        <p:tgtEl>
                                          <p:spTgt spid="4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58"/>
                                        </p:tgtEl>
                                        <p:attrNameLst>
                                          <p:attrName>style.visibility</p:attrName>
                                        </p:attrNameLst>
                                      </p:cBhvr>
                                      <p:to>
                                        <p:strVal val="visible"/>
                                      </p:to>
                                    </p:set>
                                    <p:animEffect transition="in" filter="fade">
                                      <p:cBhvr>
                                        <p:cTn id="35" dur="500"/>
                                        <p:tgtEl>
                                          <p:spTgt spid="5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57"/>
                                        </p:tgtEl>
                                        <p:attrNameLst>
                                          <p:attrName>style.visibility</p:attrName>
                                        </p:attrNameLst>
                                      </p:cBhvr>
                                      <p:to>
                                        <p:strVal val="visible"/>
                                      </p:to>
                                    </p:set>
                                    <p:animEffect transition="in" filter="fade">
                                      <p:cBhvr>
                                        <p:cTn id="38" dur="500"/>
                                        <p:tgtEl>
                                          <p:spTgt spid="57"/>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anim calcmode="lin" valueType="num">
                                      <p:cBhvr>
                                        <p:cTn id="41" dur="500" fill="hold"/>
                                        <p:tgtEl>
                                          <p:spTgt spid="45"/>
                                        </p:tgtEl>
                                        <p:attrNameLst>
                                          <p:attrName>ppt_w</p:attrName>
                                        </p:attrNameLst>
                                      </p:cBhvr>
                                      <p:tavLst>
                                        <p:tav tm="0">
                                          <p:val>
                                            <p:fltVal val="0"/>
                                          </p:val>
                                        </p:tav>
                                        <p:tav tm="100000">
                                          <p:val>
                                            <p:strVal val="#ppt_w"/>
                                          </p:val>
                                        </p:tav>
                                      </p:tavLst>
                                    </p:anim>
                                    <p:anim calcmode="lin" valueType="num">
                                      <p:cBhvr>
                                        <p:cTn id="42" dur="500" fill="hold"/>
                                        <p:tgtEl>
                                          <p:spTgt spid="45"/>
                                        </p:tgtEl>
                                        <p:attrNameLst>
                                          <p:attrName>ppt_h</p:attrName>
                                        </p:attrNameLst>
                                      </p:cBhvr>
                                      <p:tavLst>
                                        <p:tav tm="0">
                                          <p:val>
                                            <p:fltVal val="0"/>
                                          </p:val>
                                        </p:tav>
                                        <p:tav tm="100000">
                                          <p:val>
                                            <p:strVal val="#ppt_h"/>
                                          </p:val>
                                        </p:tav>
                                      </p:tavLst>
                                    </p:anim>
                                    <p:animEffect transition="in" filter="fade">
                                      <p:cBhvr>
                                        <p:cTn id="43" dur="500"/>
                                        <p:tgtEl>
                                          <p:spTgt spid="45"/>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61"/>
                                        </p:tgtEl>
                                        <p:attrNameLst>
                                          <p:attrName>style.visibility</p:attrName>
                                        </p:attrNameLst>
                                      </p:cBhvr>
                                      <p:to>
                                        <p:strVal val="visible"/>
                                      </p:to>
                                    </p:set>
                                    <p:animEffect transition="in" filter="wipe(down)">
                                      <p:cBhvr>
                                        <p:cTn id="48" dur="500"/>
                                        <p:tgtEl>
                                          <p:spTgt spid="61"/>
                                        </p:tgtEl>
                                      </p:cBhvr>
                                    </p:animEffect>
                                  </p:childTnLst>
                                </p:cTn>
                              </p:par>
                              <p:par>
                                <p:cTn id="49" presetID="22" presetClass="entr" presetSubtype="4" fill="hold" nodeType="withEffect">
                                  <p:stCondLst>
                                    <p:cond delay="0"/>
                                  </p:stCondLst>
                                  <p:childTnLst>
                                    <p:set>
                                      <p:cBhvr>
                                        <p:cTn id="50" dur="1" fill="hold">
                                          <p:stCondLst>
                                            <p:cond delay="0"/>
                                          </p:stCondLst>
                                        </p:cTn>
                                        <p:tgtEl>
                                          <p:spTgt spid="60"/>
                                        </p:tgtEl>
                                        <p:attrNameLst>
                                          <p:attrName>style.visibility</p:attrName>
                                        </p:attrNameLst>
                                      </p:cBhvr>
                                      <p:to>
                                        <p:strVal val="visible"/>
                                      </p:to>
                                    </p:set>
                                    <p:animEffect transition="in" filter="wipe(down)">
                                      <p:cBhvr>
                                        <p:cTn id="51" dur="500"/>
                                        <p:tgtEl>
                                          <p:spTgt spid="60"/>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62"/>
                                        </p:tgtEl>
                                        <p:attrNameLst>
                                          <p:attrName>style.visibility</p:attrName>
                                        </p:attrNameLst>
                                      </p:cBhvr>
                                      <p:to>
                                        <p:strVal val="visible"/>
                                      </p:to>
                                    </p:set>
                                    <p:animEffect transition="in" filter="wipe(down)">
                                      <p:cBhvr>
                                        <p:cTn id="56" dur="500"/>
                                        <p:tgtEl>
                                          <p:spTgt spid="62"/>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65"/>
                                        </p:tgtEl>
                                        <p:attrNameLst>
                                          <p:attrName>style.visibility</p:attrName>
                                        </p:attrNameLst>
                                      </p:cBhvr>
                                      <p:to>
                                        <p:strVal val="visible"/>
                                      </p:to>
                                    </p:set>
                                    <p:animEffect transition="in" filter="wipe(down)">
                                      <p:cBhvr>
                                        <p:cTn id="61" dur="500"/>
                                        <p:tgtEl>
                                          <p:spTgt spid="65"/>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64"/>
                                        </p:tgtEl>
                                        <p:attrNameLst>
                                          <p:attrName>style.visibility</p:attrName>
                                        </p:attrNameLst>
                                      </p:cBhvr>
                                      <p:to>
                                        <p:strVal val="visible"/>
                                      </p:to>
                                    </p:set>
                                    <p:animEffect transition="in" filter="wipe(down)">
                                      <p:cBhvr>
                                        <p:cTn id="64" dur="500"/>
                                        <p:tgtEl>
                                          <p:spTgt spid="64"/>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63"/>
                                        </p:tgtEl>
                                        <p:attrNameLst>
                                          <p:attrName>style.visibility</p:attrName>
                                        </p:attrNameLst>
                                      </p:cBhvr>
                                      <p:to>
                                        <p:strVal val="visible"/>
                                      </p:to>
                                    </p:set>
                                    <p:animEffect transition="in" filter="wipe(down)">
                                      <p:cBhvr>
                                        <p:cTn id="67" dur="500"/>
                                        <p:tgtEl>
                                          <p:spTgt spid="63"/>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66"/>
                                        </p:tgtEl>
                                        <p:attrNameLst>
                                          <p:attrName>style.visibility</p:attrName>
                                        </p:attrNameLst>
                                      </p:cBhvr>
                                      <p:to>
                                        <p:strVal val="visible"/>
                                      </p:to>
                                    </p:set>
                                    <p:animEffect transition="in" filter="wipe(down)">
                                      <p:cBhvr>
                                        <p:cTn id="72" dur="500"/>
                                        <p:tgtEl>
                                          <p:spTgt spid="66"/>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68"/>
                                        </p:tgtEl>
                                        <p:attrNameLst>
                                          <p:attrName>style.visibility</p:attrName>
                                        </p:attrNameLst>
                                      </p:cBhvr>
                                      <p:to>
                                        <p:strVal val="visible"/>
                                      </p:to>
                                    </p:set>
                                    <p:animEffect transition="in" filter="fade">
                                      <p:cBhvr>
                                        <p:cTn id="77" dur="500"/>
                                        <p:tgtEl>
                                          <p:spTgt spid="68"/>
                                        </p:tgtEl>
                                      </p:cBhvr>
                                    </p:animEffect>
                                  </p:childTnLst>
                                </p:cTn>
                              </p:par>
                              <p:par>
                                <p:cTn id="78" presetID="10" presetClass="entr" presetSubtype="0" fill="hold" nodeType="withEffect">
                                  <p:stCondLst>
                                    <p:cond delay="0"/>
                                  </p:stCondLst>
                                  <p:childTnLst>
                                    <p:set>
                                      <p:cBhvr>
                                        <p:cTn id="79" dur="1" fill="hold">
                                          <p:stCondLst>
                                            <p:cond delay="0"/>
                                          </p:stCondLst>
                                        </p:cTn>
                                        <p:tgtEl>
                                          <p:spTgt spid="67"/>
                                        </p:tgtEl>
                                        <p:attrNameLst>
                                          <p:attrName>style.visibility</p:attrName>
                                        </p:attrNameLst>
                                      </p:cBhvr>
                                      <p:to>
                                        <p:strVal val="visible"/>
                                      </p:to>
                                    </p:set>
                                    <p:animEffect transition="in" filter="fade">
                                      <p:cBhvr>
                                        <p:cTn id="80" dur="500"/>
                                        <p:tgtEl>
                                          <p:spTgt spid="67"/>
                                        </p:tgtEl>
                                      </p:cBhvr>
                                    </p:animEffect>
                                  </p:childTnLst>
                                </p:cTn>
                              </p:par>
                            </p:childTnLst>
                          </p:cTn>
                        </p:par>
                      </p:childTnLst>
                    </p:cTn>
                  </p:par>
                  <p:par>
                    <p:cTn id="81" fill="hold">
                      <p:stCondLst>
                        <p:cond delay="indefinite"/>
                      </p:stCondLst>
                      <p:childTnLst>
                        <p:par>
                          <p:cTn id="82" fill="hold">
                            <p:stCondLst>
                              <p:cond delay="0"/>
                            </p:stCondLst>
                            <p:childTnLst>
                              <p:par>
                                <p:cTn id="83" presetID="53" presetClass="entr" presetSubtype="16" fill="hold" grpId="0" nodeType="clickEffect">
                                  <p:stCondLst>
                                    <p:cond delay="0"/>
                                  </p:stCondLst>
                                  <p:childTnLst>
                                    <p:set>
                                      <p:cBhvr>
                                        <p:cTn id="84" dur="1" fill="hold">
                                          <p:stCondLst>
                                            <p:cond delay="0"/>
                                          </p:stCondLst>
                                        </p:cTn>
                                        <p:tgtEl>
                                          <p:spTgt spid="71"/>
                                        </p:tgtEl>
                                        <p:attrNameLst>
                                          <p:attrName>style.visibility</p:attrName>
                                        </p:attrNameLst>
                                      </p:cBhvr>
                                      <p:to>
                                        <p:strVal val="visible"/>
                                      </p:to>
                                    </p:set>
                                    <p:anim calcmode="lin" valueType="num">
                                      <p:cBhvr>
                                        <p:cTn id="85" dur="500" fill="hold"/>
                                        <p:tgtEl>
                                          <p:spTgt spid="71"/>
                                        </p:tgtEl>
                                        <p:attrNameLst>
                                          <p:attrName>ppt_w</p:attrName>
                                        </p:attrNameLst>
                                      </p:cBhvr>
                                      <p:tavLst>
                                        <p:tav tm="0">
                                          <p:val>
                                            <p:fltVal val="0"/>
                                          </p:val>
                                        </p:tav>
                                        <p:tav tm="100000">
                                          <p:val>
                                            <p:strVal val="#ppt_w"/>
                                          </p:val>
                                        </p:tav>
                                      </p:tavLst>
                                    </p:anim>
                                    <p:anim calcmode="lin" valueType="num">
                                      <p:cBhvr>
                                        <p:cTn id="86" dur="500" fill="hold"/>
                                        <p:tgtEl>
                                          <p:spTgt spid="71"/>
                                        </p:tgtEl>
                                        <p:attrNameLst>
                                          <p:attrName>ppt_h</p:attrName>
                                        </p:attrNameLst>
                                      </p:cBhvr>
                                      <p:tavLst>
                                        <p:tav tm="0">
                                          <p:val>
                                            <p:fltVal val="0"/>
                                          </p:val>
                                        </p:tav>
                                        <p:tav tm="100000">
                                          <p:val>
                                            <p:strVal val="#ppt_h"/>
                                          </p:val>
                                        </p:tav>
                                      </p:tavLst>
                                    </p:anim>
                                    <p:animEffect transition="in" filter="fade">
                                      <p:cBhvr>
                                        <p:cTn id="87" dur="500"/>
                                        <p:tgtEl>
                                          <p:spTgt spid="71"/>
                                        </p:tgtEl>
                                      </p:cBhvr>
                                    </p:animEffect>
                                  </p:childTnLst>
                                </p:cTn>
                              </p:par>
                              <p:par>
                                <p:cTn id="88" presetID="53" presetClass="entr" presetSubtype="16" fill="hold" grpId="0" nodeType="withEffect">
                                  <p:stCondLst>
                                    <p:cond delay="0"/>
                                  </p:stCondLst>
                                  <p:childTnLst>
                                    <p:set>
                                      <p:cBhvr>
                                        <p:cTn id="89" dur="1" fill="hold">
                                          <p:stCondLst>
                                            <p:cond delay="0"/>
                                          </p:stCondLst>
                                        </p:cTn>
                                        <p:tgtEl>
                                          <p:spTgt spid="72"/>
                                        </p:tgtEl>
                                        <p:attrNameLst>
                                          <p:attrName>style.visibility</p:attrName>
                                        </p:attrNameLst>
                                      </p:cBhvr>
                                      <p:to>
                                        <p:strVal val="visible"/>
                                      </p:to>
                                    </p:set>
                                    <p:anim calcmode="lin" valueType="num">
                                      <p:cBhvr>
                                        <p:cTn id="90" dur="500" fill="hold"/>
                                        <p:tgtEl>
                                          <p:spTgt spid="72"/>
                                        </p:tgtEl>
                                        <p:attrNameLst>
                                          <p:attrName>ppt_w</p:attrName>
                                        </p:attrNameLst>
                                      </p:cBhvr>
                                      <p:tavLst>
                                        <p:tav tm="0">
                                          <p:val>
                                            <p:fltVal val="0"/>
                                          </p:val>
                                        </p:tav>
                                        <p:tav tm="100000">
                                          <p:val>
                                            <p:strVal val="#ppt_w"/>
                                          </p:val>
                                        </p:tav>
                                      </p:tavLst>
                                    </p:anim>
                                    <p:anim calcmode="lin" valueType="num">
                                      <p:cBhvr>
                                        <p:cTn id="91" dur="500" fill="hold"/>
                                        <p:tgtEl>
                                          <p:spTgt spid="72"/>
                                        </p:tgtEl>
                                        <p:attrNameLst>
                                          <p:attrName>ppt_h</p:attrName>
                                        </p:attrNameLst>
                                      </p:cBhvr>
                                      <p:tavLst>
                                        <p:tav tm="0">
                                          <p:val>
                                            <p:fltVal val="0"/>
                                          </p:val>
                                        </p:tav>
                                        <p:tav tm="100000">
                                          <p:val>
                                            <p:strVal val="#ppt_h"/>
                                          </p:val>
                                        </p:tav>
                                      </p:tavLst>
                                    </p:anim>
                                    <p:animEffect transition="in" filter="fade">
                                      <p:cBhvr>
                                        <p:cTn id="92" dur="500"/>
                                        <p:tgtEl>
                                          <p:spTgt spid="72"/>
                                        </p:tgtEl>
                                      </p:cBhvr>
                                    </p:animEffect>
                                  </p:childTnLst>
                                </p:cTn>
                              </p:par>
                              <p:par>
                                <p:cTn id="93" presetID="53" presetClass="entr" presetSubtype="16" fill="hold" grpId="0" nodeType="withEffect">
                                  <p:stCondLst>
                                    <p:cond delay="0"/>
                                  </p:stCondLst>
                                  <p:childTnLst>
                                    <p:set>
                                      <p:cBhvr>
                                        <p:cTn id="94" dur="1" fill="hold">
                                          <p:stCondLst>
                                            <p:cond delay="0"/>
                                          </p:stCondLst>
                                        </p:cTn>
                                        <p:tgtEl>
                                          <p:spTgt spid="69"/>
                                        </p:tgtEl>
                                        <p:attrNameLst>
                                          <p:attrName>style.visibility</p:attrName>
                                        </p:attrNameLst>
                                      </p:cBhvr>
                                      <p:to>
                                        <p:strVal val="visible"/>
                                      </p:to>
                                    </p:set>
                                    <p:anim calcmode="lin" valueType="num">
                                      <p:cBhvr>
                                        <p:cTn id="95" dur="500" fill="hold"/>
                                        <p:tgtEl>
                                          <p:spTgt spid="69"/>
                                        </p:tgtEl>
                                        <p:attrNameLst>
                                          <p:attrName>ppt_w</p:attrName>
                                        </p:attrNameLst>
                                      </p:cBhvr>
                                      <p:tavLst>
                                        <p:tav tm="0">
                                          <p:val>
                                            <p:fltVal val="0"/>
                                          </p:val>
                                        </p:tav>
                                        <p:tav tm="100000">
                                          <p:val>
                                            <p:strVal val="#ppt_w"/>
                                          </p:val>
                                        </p:tav>
                                      </p:tavLst>
                                    </p:anim>
                                    <p:anim calcmode="lin" valueType="num">
                                      <p:cBhvr>
                                        <p:cTn id="96" dur="500" fill="hold"/>
                                        <p:tgtEl>
                                          <p:spTgt spid="69"/>
                                        </p:tgtEl>
                                        <p:attrNameLst>
                                          <p:attrName>ppt_h</p:attrName>
                                        </p:attrNameLst>
                                      </p:cBhvr>
                                      <p:tavLst>
                                        <p:tav tm="0">
                                          <p:val>
                                            <p:fltVal val="0"/>
                                          </p:val>
                                        </p:tav>
                                        <p:tav tm="100000">
                                          <p:val>
                                            <p:strVal val="#ppt_h"/>
                                          </p:val>
                                        </p:tav>
                                      </p:tavLst>
                                    </p:anim>
                                    <p:animEffect transition="in" filter="fade">
                                      <p:cBhvr>
                                        <p:cTn id="97" dur="500"/>
                                        <p:tgtEl>
                                          <p:spTgt spid="69"/>
                                        </p:tgtEl>
                                      </p:cBhvr>
                                    </p:animEffect>
                                  </p:childTnLst>
                                </p:cTn>
                              </p:par>
                              <p:par>
                                <p:cTn id="98" presetID="53" presetClass="entr" presetSubtype="16" fill="hold" grpId="0" nodeType="withEffect">
                                  <p:stCondLst>
                                    <p:cond delay="0"/>
                                  </p:stCondLst>
                                  <p:childTnLst>
                                    <p:set>
                                      <p:cBhvr>
                                        <p:cTn id="99" dur="1" fill="hold">
                                          <p:stCondLst>
                                            <p:cond delay="0"/>
                                          </p:stCondLst>
                                        </p:cTn>
                                        <p:tgtEl>
                                          <p:spTgt spid="70"/>
                                        </p:tgtEl>
                                        <p:attrNameLst>
                                          <p:attrName>style.visibility</p:attrName>
                                        </p:attrNameLst>
                                      </p:cBhvr>
                                      <p:to>
                                        <p:strVal val="visible"/>
                                      </p:to>
                                    </p:set>
                                    <p:anim calcmode="lin" valueType="num">
                                      <p:cBhvr>
                                        <p:cTn id="100" dur="500" fill="hold"/>
                                        <p:tgtEl>
                                          <p:spTgt spid="70"/>
                                        </p:tgtEl>
                                        <p:attrNameLst>
                                          <p:attrName>ppt_w</p:attrName>
                                        </p:attrNameLst>
                                      </p:cBhvr>
                                      <p:tavLst>
                                        <p:tav tm="0">
                                          <p:val>
                                            <p:fltVal val="0"/>
                                          </p:val>
                                        </p:tav>
                                        <p:tav tm="100000">
                                          <p:val>
                                            <p:strVal val="#ppt_w"/>
                                          </p:val>
                                        </p:tav>
                                      </p:tavLst>
                                    </p:anim>
                                    <p:anim calcmode="lin" valueType="num">
                                      <p:cBhvr>
                                        <p:cTn id="101" dur="500" fill="hold"/>
                                        <p:tgtEl>
                                          <p:spTgt spid="70"/>
                                        </p:tgtEl>
                                        <p:attrNameLst>
                                          <p:attrName>ppt_h</p:attrName>
                                        </p:attrNameLst>
                                      </p:cBhvr>
                                      <p:tavLst>
                                        <p:tav tm="0">
                                          <p:val>
                                            <p:fltVal val="0"/>
                                          </p:val>
                                        </p:tav>
                                        <p:tav tm="100000">
                                          <p:val>
                                            <p:strVal val="#ppt_h"/>
                                          </p:val>
                                        </p:tav>
                                      </p:tavLst>
                                    </p:anim>
                                    <p:animEffect transition="in" filter="fade">
                                      <p:cBhvr>
                                        <p:cTn id="102" dur="500"/>
                                        <p:tgtEl>
                                          <p:spTgt spid="70"/>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4" fill="hold" nodeType="clickEffect">
                                  <p:stCondLst>
                                    <p:cond delay="0"/>
                                  </p:stCondLst>
                                  <p:childTnLst>
                                    <p:set>
                                      <p:cBhvr>
                                        <p:cTn id="106" dur="1" fill="hold">
                                          <p:stCondLst>
                                            <p:cond delay="0"/>
                                          </p:stCondLst>
                                        </p:cTn>
                                        <p:tgtEl>
                                          <p:spTgt spid="73"/>
                                        </p:tgtEl>
                                        <p:attrNameLst>
                                          <p:attrName>style.visibility</p:attrName>
                                        </p:attrNameLst>
                                      </p:cBhvr>
                                      <p:to>
                                        <p:strVal val="visible"/>
                                      </p:to>
                                    </p:set>
                                    <p:animEffect transition="in" filter="wipe(down)">
                                      <p:cBhvr>
                                        <p:cTn id="107" dur="500"/>
                                        <p:tgtEl>
                                          <p:spTgt spid="73"/>
                                        </p:tgtEl>
                                      </p:cBhvr>
                                    </p:animEffect>
                                  </p:childTnLst>
                                </p:cTn>
                              </p:par>
                              <p:par>
                                <p:cTn id="108" presetID="22" presetClass="entr" presetSubtype="4" fill="hold" grpId="0" nodeType="withEffect">
                                  <p:stCondLst>
                                    <p:cond delay="0"/>
                                  </p:stCondLst>
                                  <p:childTnLst>
                                    <p:set>
                                      <p:cBhvr>
                                        <p:cTn id="109" dur="1" fill="hold">
                                          <p:stCondLst>
                                            <p:cond delay="0"/>
                                          </p:stCondLst>
                                        </p:cTn>
                                        <p:tgtEl>
                                          <p:spTgt spid="74"/>
                                        </p:tgtEl>
                                        <p:attrNameLst>
                                          <p:attrName>style.visibility</p:attrName>
                                        </p:attrNameLst>
                                      </p:cBhvr>
                                      <p:to>
                                        <p:strVal val="visible"/>
                                      </p:to>
                                    </p:set>
                                    <p:animEffect transition="in" filter="wipe(down)">
                                      <p:cBhvr>
                                        <p:cTn id="110" dur="500"/>
                                        <p:tgtEl>
                                          <p:spTgt spid="74"/>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4" fill="hold" grpId="0" nodeType="clickEffect">
                                  <p:stCondLst>
                                    <p:cond delay="0"/>
                                  </p:stCondLst>
                                  <p:childTnLst>
                                    <p:set>
                                      <p:cBhvr>
                                        <p:cTn id="114" dur="1" fill="hold">
                                          <p:stCondLst>
                                            <p:cond delay="0"/>
                                          </p:stCondLst>
                                        </p:cTn>
                                        <p:tgtEl>
                                          <p:spTgt spid="75"/>
                                        </p:tgtEl>
                                        <p:attrNameLst>
                                          <p:attrName>style.visibility</p:attrName>
                                        </p:attrNameLst>
                                      </p:cBhvr>
                                      <p:to>
                                        <p:strVal val="visible"/>
                                      </p:to>
                                    </p:set>
                                    <p:animEffect transition="in" filter="wipe(down)">
                                      <p:cBhvr>
                                        <p:cTn id="115" dur="500"/>
                                        <p:tgtEl>
                                          <p:spTgt spid="75"/>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grpId="0" nodeType="clickEffect">
                                  <p:stCondLst>
                                    <p:cond delay="0"/>
                                  </p:stCondLst>
                                  <p:childTnLst>
                                    <p:set>
                                      <p:cBhvr>
                                        <p:cTn id="119" dur="1" fill="hold">
                                          <p:stCondLst>
                                            <p:cond delay="0"/>
                                          </p:stCondLst>
                                        </p:cTn>
                                        <p:tgtEl>
                                          <p:spTgt spid="76"/>
                                        </p:tgtEl>
                                        <p:attrNameLst>
                                          <p:attrName>style.visibility</p:attrName>
                                        </p:attrNameLst>
                                      </p:cBhvr>
                                      <p:to>
                                        <p:strVal val="visible"/>
                                      </p:to>
                                    </p:set>
                                    <p:animEffect transition="in" filter="fade">
                                      <p:cBhvr>
                                        <p:cTn id="120" dur="500"/>
                                        <p:tgtEl>
                                          <p:spTgt spid="76"/>
                                        </p:tgtEl>
                                      </p:cBhvr>
                                    </p:animEffect>
                                  </p:childTnLst>
                                </p:cTn>
                              </p:par>
                              <p:par>
                                <p:cTn id="121" presetID="10" presetClass="entr" presetSubtype="0" fill="hold" nodeType="withEffect">
                                  <p:stCondLst>
                                    <p:cond delay="0"/>
                                  </p:stCondLst>
                                  <p:childTnLst>
                                    <p:set>
                                      <p:cBhvr>
                                        <p:cTn id="122" dur="1" fill="hold">
                                          <p:stCondLst>
                                            <p:cond delay="0"/>
                                          </p:stCondLst>
                                        </p:cTn>
                                        <p:tgtEl>
                                          <p:spTgt spid="78"/>
                                        </p:tgtEl>
                                        <p:attrNameLst>
                                          <p:attrName>style.visibility</p:attrName>
                                        </p:attrNameLst>
                                      </p:cBhvr>
                                      <p:to>
                                        <p:strVal val="visible"/>
                                      </p:to>
                                    </p:set>
                                    <p:animEffect transition="in" filter="fade">
                                      <p:cBhvr>
                                        <p:cTn id="123" dur="500"/>
                                        <p:tgtEl>
                                          <p:spTgt spid="78"/>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77"/>
                                        </p:tgtEl>
                                        <p:attrNameLst>
                                          <p:attrName>style.visibility</p:attrName>
                                        </p:attrNameLst>
                                      </p:cBhvr>
                                      <p:to>
                                        <p:strVal val="visible"/>
                                      </p:to>
                                    </p:set>
                                    <p:animEffect transition="in" filter="fade">
                                      <p:cBhvr>
                                        <p:cTn id="126" dur="500"/>
                                        <p:tgtEl>
                                          <p:spTgt spid="77"/>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4" fill="hold" grpId="0" nodeType="clickEffect">
                                  <p:stCondLst>
                                    <p:cond delay="0"/>
                                  </p:stCondLst>
                                  <p:childTnLst>
                                    <p:set>
                                      <p:cBhvr>
                                        <p:cTn id="130" dur="1" fill="hold">
                                          <p:stCondLst>
                                            <p:cond delay="0"/>
                                          </p:stCondLst>
                                        </p:cTn>
                                        <p:tgtEl>
                                          <p:spTgt spid="80"/>
                                        </p:tgtEl>
                                        <p:attrNameLst>
                                          <p:attrName>style.visibility</p:attrName>
                                        </p:attrNameLst>
                                      </p:cBhvr>
                                      <p:to>
                                        <p:strVal val="visible"/>
                                      </p:to>
                                    </p:set>
                                    <p:animEffect transition="in" filter="wipe(down)">
                                      <p:cBhvr>
                                        <p:cTn id="131" dur="500"/>
                                        <p:tgtEl>
                                          <p:spTgt spid="80"/>
                                        </p:tgtEl>
                                      </p:cBhvr>
                                    </p:animEffect>
                                  </p:childTnLst>
                                </p:cTn>
                              </p:par>
                            </p:childTnLst>
                          </p:cTn>
                        </p:par>
                      </p:childTnLst>
                    </p:cTn>
                  </p:par>
                  <p:par>
                    <p:cTn id="132" fill="hold">
                      <p:stCondLst>
                        <p:cond delay="indefinite"/>
                      </p:stCondLst>
                      <p:childTnLst>
                        <p:par>
                          <p:cTn id="133" fill="hold">
                            <p:stCondLst>
                              <p:cond delay="0"/>
                            </p:stCondLst>
                            <p:childTnLst>
                              <p:par>
                                <p:cTn id="134" presetID="10" presetClass="entr" presetSubtype="0" fill="hold" grpId="0" nodeType="clickEffect">
                                  <p:stCondLst>
                                    <p:cond delay="0"/>
                                  </p:stCondLst>
                                  <p:childTnLst>
                                    <p:set>
                                      <p:cBhvr>
                                        <p:cTn id="135" dur="1" fill="hold">
                                          <p:stCondLst>
                                            <p:cond delay="0"/>
                                          </p:stCondLst>
                                        </p:cTn>
                                        <p:tgtEl>
                                          <p:spTgt spid="82"/>
                                        </p:tgtEl>
                                        <p:attrNameLst>
                                          <p:attrName>style.visibility</p:attrName>
                                        </p:attrNameLst>
                                      </p:cBhvr>
                                      <p:to>
                                        <p:strVal val="visible"/>
                                      </p:to>
                                    </p:set>
                                    <p:animEffect transition="in" filter="fade">
                                      <p:cBhvr>
                                        <p:cTn id="136" dur="500"/>
                                        <p:tgtEl>
                                          <p:spTgt spid="82"/>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83"/>
                                        </p:tgtEl>
                                        <p:attrNameLst>
                                          <p:attrName>style.visibility</p:attrName>
                                        </p:attrNameLst>
                                      </p:cBhvr>
                                      <p:to>
                                        <p:strVal val="visible"/>
                                      </p:to>
                                    </p:set>
                                    <p:animEffect transition="in" filter="fade">
                                      <p:cBhvr>
                                        <p:cTn id="139" dur="500"/>
                                        <p:tgtEl>
                                          <p:spTgt spid="83"/>
                                        </p:tgtEl>
                                      </p:cBhvr>
                                    </p:animEffect>
                                  </p:childTnLst>
                                </p:cTn>
                              </p:par>
                              <p:par>
                                <p:cTn id="140" presetID="10" presetClass="entr" presetSubtype="0" fill="hold" nodeType="withEffect">
                                  <p:stCondLst>
                                    <p:cond delay="0"/>
                                  </p:stCondLst>
                                  <p:childTnLst>
                                    <p:set>
                                      <p:cBhvr>
                                        <p:cTn id="141" dur="1" fill="hold">
                                          <p:stCondLst>
                                            <p:cond delay="0"/>
                                          </p:stCondLst>
                                        </p:cTn>
                                        <p:tgtEl>
                                          <p:spTgt spid="81"/>
                                        </p:tgtEl>
                                        <p:attrNameLst>
                                          <p:attrName>style.visibility</p:attrName>
                                        </p:attrNameLst>
                                      </p:cBhvr>
                                      <p:to>
                                        <p:strVal val="visible"/>
                                      </p:to>
                                    </p:set>
                                    <p:animEffect transition="in" filter="fade">
                                      <p:cBhvr>
                                        <p:cTn id="142" dur="500"/>
                                        <p:tgtEl>
                                          <p:spTgt spid="81"/>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ntr" presetSubtype="4" fill="hold" grpId="0" nodeType="clickEffect">
                                  <p:stCondLst>
                                    <p:cond delay="0"/>
                                  </p:stCondLst>
                                  <p:childTnLst>
                                    <p:set>
                                      <p:cBhvr>
                                        <p:cTn id="146" dur="1" fill="hold">
                                          <p:stCondLst>
                                            <p:cond delay="0"/>
                                          </p:stCondLst>
                                        </p:cTn>
                                        <p:tgtEl>
                                          <p:spTgt spid="86"/>
                                        </p:tgtEl>
                                        <p:attrNameLst>
                                          <p:attrName>style.visibility</p:attrName>
                                        </p:attrNameLst>
                                      </p:cBhvr>
                                      <p:to>
                                        <p:strVal val="visible"/>
                                      </p:to>
                                    </p:set>
                                    <p:animEffect transition="in" filter="wipe(down)">
                                      <p:cBhvr>
                                        <p:cTn id="147" dur="500"/>
                                        <p:tgtEl>
                                          <p:spTgt spid="86"/>
                                        </p:tgtEl>
                                      </p:cBhvr>
                                    </p:animEffec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nodeType="clickEffect">
                                  <p:stCondLst>
                                    <p:cond delay="0"/>
                                  </p:stCondLst>
                                  <p:childTnLst>
                                    <p:set>
                                      <p:cBhvr>
                                        <p:cTn id="151" dur="1" fill="hold">
                                          <p:stCondLst>
                                            <p:cond delay="0"/>
                                          </p:stCondLst>
                                        </p:cTn>
                                        <p:tgtEl>
                                          <p:spTgt spid="88"/>
                                        </p:tgtEl>
                                        <p:attrNameLst>
                                          <p:attrName>style.visibility</p:attrName>
                                        </p:attrNameLst>
                                      </p:cBhvr>
                                      <p:to>
                                        <p:strVal val="visible"/>
                                      </p:to>
                                    </p:set>
                                    <p:animEffect transition="in" filter="fade">
                                      <p:cBhvr>
                                        <p:cTn id="152" dur="500"/>
                                        <p:tgtEl>
                                          <p:spTgt spid="88"/>
                                        </p:tgtEl>
                                      </p:cBhvr>
                                    </p:animEffect>
                                  </p:childTnLst>
                                </p:cTn>
                              </p:par>
                              <p:par>
                                <p:cTn id="153" presetID="10" presetClass="entr" presetSubtype="0" fill="hold" nodeType="withEffect">
                                  <p:stCondLst>
                                    <p:cond delay="0"/>
                                  </p:stCondLst>
                                  <p:childTnLst>
                                    <p:set>
                                      <p:cBhvr>
                                        <p:cTn id="154" dur="1" fill="hold">
                                          <p:stCondLst>
                                            <p:cond delay="0"/>
                                          </p:stCondLst>
                                        </p:cTn>
                                        <p:tgtEl>
                                          <p:spTgt spid="87"/>
                                        </p:tgtEl>
                                        <p:attrNameLst>
                                          <p:attrName>style.visibility</p:attrName>
                                        </p:attrNameLst>
                                      </p:cBhvr>
                                      <p:to>
                                        <p:strVal val="visible"/>
                                      </p:to>
                                    </p:set>
                                    <p:animEffect transition="in" filter="fade">
                                      <p:cBhvr>
                                        <p:cTn id="155"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42" grpId="0" animBg="1"/>
      <p:bldP spid="45" grpId="0" animBg="1"/>
      <p:bldP spid="55" grpId="0" animBg="1"/>
      <p:bldP spid="57" grpId="0" animBg="1"/>
      <p:bldP spid="58" grpId="0" animBg="1"/>
      <p:bldP spid="61" grpId="0" animBg="1"/>
      <p:bldP spid="62" grpId="0" animBg="1"/>
      <p:bldP spid="63" grpId="0" animBg="1"/>
      <p:bldP spid="64" grpId="0" animBg="1"/>
      <p:bldP spid="66" grpId="0" animBg="1"/>
      <p:bldP spid="69" grpId="0" animBg="1"/>
      <p:bldP spid="70" grpId="0" animBg="1"/>
      <p:bldP spid="71" grpId="0" animBg="1"/>
      <p:bldP spid="72" grpId="0" animBg="1"/>
      <p:bldP spid="74" grpId="0" animBg="1"/>
      <p:bldP spid="75" grpId="0" animBg="1"/>
      <p:bldP spid="76" grpId="0" animBg="1"/>
      <p:bldP spid="77" grpId="0" animBg="1"/>
      <p:bldP spid="80" grpId="0" animBg="1"/>
      <p:bldP spid="82" grpId="0" animBg="1"/>
      <p:bldP spid="83" grpId="0" animBg="1"/>
      <p:bldP spid="8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a:latin typeface="Cambria" panose="02040503050406030204" pitchFamily="18" charset="0"/>
              </a:rPr>
              <a:t>Manipulating an Array of Objects</a:t>
            </a:r>
          </a:p>
        </p:txBody>
      </p:sp>
      <p:graphicFrame>
        <p:nvGraphicFramePr>
          <p:cNvPr id="51" name="Table 50"/>
          <p:cNvGraphicFramePr>
            <a:graphicFrameLocks noGrp="1"/>
          </p:cNvGraphicFramePr>
          <p:nvPr/>
        </p:nvGraphicFramePr>
        <p:xfrm>
          <a:off x="7203634" y="2156526"/>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1.5</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52" name="TextBox 51"/>
          <p:cNvSpPr txBox="1"/>
          <p:nvPr/>
        </p:nvSpPr>
        <p:spPr>
          <a:xfrm>
            <a:off x="6286127" y="2348952"/>
            <a:ext cx="822959"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b1</a:t>
            </a:r>
            <a:endParaRPr lang="en-US" dirty="0" smtClean="0">
              <a:latin typeface="Cambria" panose="02040503050406030204" pitchFamily="18" charset="0"/>
              <a:ea typeface="Cambria" panose="02040503050406030204" pitchFamily="18" charset="0"/>
            </a:endParaRPr>
          </a:p>
        </p:txBody>
      </p:sp>
      <p:cxnSp>
        <p:nvCxnSpPr>
          <p:cNvPr id="53" name="Curved Connector 52"/>
          <p:cNvCxnSpPr>
            <a:endCxn id="51" idx="1"/>
          </p:cNvCxnSpPr>
          <p:nvPr/>
        </p:nvCxnSpPr>
        <p:spPr>
          <a:xfrm>
            <a:off x="6813433" y="2556047"/>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54" name="Table 53"/>
          <p:cNvGraphicFramePr>
            <a:graphicFrameLocks noGrp="1"/>
          </p:cNvGraphicFramePr>
          <p:nvPr/>
        </p:nvGraphicFramePr>
        <p:xfrm>
          <a:off x="7203634" y="3324551"/>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2.5</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2.2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2.3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59" name="TextBox 58"/>
          <p:cNvSpPr txBox="1"/>
          <p:nvPr/>
        </p:nvSpPr>
        <p:spPr>
          <a:xfrm>
            <a:off x="6286127" y="3516977"/>
            <a:ext cx="822959"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b2</a:t>
            </a:r>
            <a:endParaRPr lang="en-US" dirty="0" smtClean="0">
              <a:latin typeface="Cambria" panose="02040503050406030204" pitchFamily="18" charset="0"/>
              <a:ea typeface="Cambria" panose="02040503050406030204" pitchFamily="18" charset="0"/>
            </a:endParaRPr>
          </a:p>
        </p:txBody>
      </p:sp>
      <p:cxnSp>
        <p:nvCxnSpPr>
          <p:cNvPr id="79" name="Curved Connector 78"/>
          <p:cNvCxnSpPr>
            <a:endCxn id="54" idx="1"/>
          </p:cNvCxnSpPr>
          <p:nvPr/>
        </p:nvCxnSpPr>
        <p:spPr>
          <a:xfrm>
            <a:off x="6813433" y="3724072"/>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84" name="Table 83"/>
          <p:cNvGraphicFramePr>
            <a:graphicFrameLocks noGrp="1"/>
          </p:cNvGraphicFramePr>
          <p:nvPr/>
        </p:nvGraphicFramePr>
        <p:xfrm>
          <a:off x="7203634" y="4492576"/>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3.5</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3.2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3.3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85" name="TextBox 84"/>
          <p:cNvSpPr txBox="1"/>
          <p:nvPr/>
        </p:nvSpPr>
        <p:spPr>
          <a:xfrm>
            <a:off x="6286127" y="4685002"/>
            <a:ext cx="822959"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b3</a:t>
            </a:r>
            <a:endParaRPr lang="en-US" dirty="0" smtClean="0">
              <a:latin typeface="Cambria" panose="02040503050406030204" pitchFamily="18" charset="0"/>
              <a:ea typeface="Cambria" panose="02040503050406030204" pitchFamily="18" charset="0"/>
            </a:endParaRPr>
          </a:p>
        </p:txBody>
      </p:sp>
      <p:cxnSp>
        <p:nvCxnSpPr>
          <p:cNvPr id="89" name="Curved Connector 88"/>
          <p:cNvCxnSpPr>
            <a:endCxn id="84" idx="1"/>
          </p:cNvCxnSpPr>
          <p:nvPr/>
        </p:nvCxnSpPr>
        <p:spPr>
          <a:xfrm>
            <a:off x="6813433" y="4892097"/>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93" name="Table 92"/>
          <p:cNvGraphicFramePr>
            <a:graphicFrameLocks noGrp="1"/>
          </p:cNvGraphicFramePr>
          <p:nvPr>
            <p:extLst>
              <p:ext uri="{D42A27DB-BD31-4B8C-83A1-F6EECF244321}">
                <p14:modId xmlns:p14="http://schemas.microsoft.com/office/powerpoint/2010/main" val="3494767874"/>
              </p:ext>
            </p:extLst>
          </p:nvPr>
        </p:nvGraphicFramePr>
        <p:xfrm>
          <a:off x="1580443" y="3287732"/>
          <a:ext cx="2743200" cy="439850"/>
        </p:xfrm>
        <a:graphic>
          <a:graphicData uri="http://schemas.openxmlformats.org/drawingml/2006/table">
            <a:tbl>
              <a:tblPr firstRow="1" bandRow="1">
                <a:tableStyleId>{2D5ABB26-0587-4C30-8999-92F81FD0307C}</a:tableStyleId>
              </a:tblPr>
              <a:tblGrid>
                <a:gridCol w="822960"/>
                <a:gridCol w="640080"/>
                <a:gridCol w="640080"/>
                <a:gridCol w="640080"/>
              </a:tblGrid>
              <a:tr h="439850">
                <a:tc>
                  <a:txBody>
                    <a:bodyPr/>
                    <a:lstStyle/>
                    <a:p>
                      <a:pPr algn="ctr"/>
                      <a:r>
                        <a:rPr lang="en-US" dirty="0" smtClean="0">
                          <a:latin typeface="Cambria" panose="02040503050406030204" pitchFamily="18" charset="0"/>
                          <a:ea typeface="Cambria" panose="02040503050406030204" pitchFamily="18" charset="0"/>
                        </a:rPr>
                        <a:t>boxes</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noFill/>
                  </a:tcPr>
                </a:tc>
                <a:tc>
                  <a:txBody>
                    <a:bodyPr/>
                    <a:lstStyle/>
                    <a:p>
                      <a:pPr algn="ctr"/>
                      <a:r>
                        <a:rPr lang="en-US" dirty="0" smtClean="0">
                          <a:latin typeface="Cambria" panose="02040503050406030204" pitchFamily="18" charset="0"/>
                          <a:ea typeface="Cambria" panose="02040503050406030204" pitchFamily="18" charset="0"/>
                        </a:rPr>
                        <a:t>b1</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b2</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b3</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94" name="TextBox 93"/>
          <p:cNvSpPr txBox="1"/>
          <p:nvPr/>
        </p:nvSpPr>
        <p:spPr>
          <a:xfrm>
            <a:off x="278466" y="2082725"/>
            <a:ext cx="6108047" cy="646331"/>
          </a:xfrm>
          <a:prstGeom prst="rect">
            <a:avLst/>
          </a:prstGeom>
          <a:solidFill>
            <a:srgbClr val="F2D776"/>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Lets Assume that we have an array of Box class and 3 objects of Box is already assigned in the array.</a:t>
            </a:r>
          </a:p>
        </p:txBody>
      </p:sp>
      <p:sp>
        <p:nvSpPr>
          <p:cNvPr id="95" name="TextBox 94"/>
          <p:cNvSpPr txBox="1"/>
          <p:nvPr/>
        </p:nvSpPr>
        <p:spPr>
          <a:xfrm>
            <a:off x="278466" y="3802420"/>
            <a:ext cx="6007661" cy="369332"/>
          </a:xfrm>
          <a:prstGeom prst="rect">
            <a:avLst/>
          </a:prstGeom>
          <a:solidFill>
            <a:srgbClr val="F2D776"/>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We want to remove the object b2 from the array. How?</a:t>
            </a:r>
          </a:p>
        </p:txBody>
      </p:sp>
      <p:sp>
        <p:nvSpPr>
          <p:cNvPr id="96" name="TextBox 95"/>
          <p:cNvSpPr txBox="1"/>
          <p:nvPr/>
        </p:nvSpPr>
        <p:spPr>
          <a:xfrm>
            <a:off x="278466" y="4185185"/>
            <a:ext cx="6007661" cy="1923604"/>
          </a:xfrm>
          <a:prstGeom prst="rect">
            <a:avLst/>
          </a:prstGeom>
          <a:solidFill>
            <a:srgbClr val="99FF79"/>
          </a:solidFill>
        </p:spPr>
        <p:txBody>
          <a:bodyPr wrap="square" rtlCol="0">
            <a:spAutoFit/>
          </a:bodyPr>
          <a:lstStyle/>
          <a:p>
            <a:pPr algn="just"/>
            <a:r>
              <a:rPr lang="en-US" sz="1700" dirty="0" smtClean="0">
                <a:latin typeface="Cambria" panose="02040503050406030204" pitchFamily="18" charset="0"/>
                <a:ea typeface="Cambria" panose="02040503050406030204" pitchFamily="18" charset="0"/>
              </a:rPr>
              <a:t>Solution: We can only assign these objects in the array if there is </a:t>
            </a:r>
            <a:r>
              <a:rPr lang="en-US" sz="1700" b="1" i="1" dirty="0" smtClean="0">
                <a:latin typeface="Cambria" panose="02040503050406030204" pitchFamily="18" charset="0"/>
                <a:ea typeface="Cambria" panose="02040503050406030204" pitchFamily="18" charset="0"/>
              </a:rPr>
              <a:t>b2 </a:t>
            </a:r>
            <a:r>
              <a:rPr lang="en-US" sz="1700" dirty="0" smtClean="0">
                <a:latin typeface="Cambria" panose="02040503050406030204" pitchFamily="18" charset="0"/>
                <a:ea typeface="Cambria" panose="02040503050406030204" pitchFamily="18" charset="0"/>
              </a:rPr>
              <a:t>in any of the indexes. The followings steps can be followed to remove an object from the array:</a:t>
            </a:r>
          </a:p>
          <a:p>
            <a:pPr marL="342900" indent="-228600" algn="just">
              <a:buFont typeface="Arial" panose="020B0604020202020204" pitchFamily="34" charset="0"/>
              <a:buChar char="•"/>
            </a:pPr>
            <a:r>
              <a:rPr lang="en-US" sz="1700" dirty="0" smtClean="0">
                <a:latin typeface="Cambria" panose="02040503050406030204" pitchFamily="18" charset="0"/>
                <a:ea typeface="Cambria" panose="02040503050406030204" pitchFamily="18" charset="0"/>
              </a:rPr>
              <a:t>Start from the 1</a:t>
            </a:r>
            <a:r>
              <a:rPr lang="en-US" sz="1700" baseline="30000" dirty="0" smtClean="0">
                <a:latin typeface="Cambria" panose="02040503050406030204" pitchFamily="18" charset="0"/>
                <a:ea typeface="Cambria" panose="02040503050406030204" pitchFamily="18" charset="0"/>
              </a:rPr>
              <a:t>st</a:t>
            </a:r>
            <a:r>
              <a:rPr lang="en-US" sz="1700" dirty="0" smtClean="0">
                <a:latin typeface="Cambria" panose="02040503050406030204" pitchFamily="18" charset="0"/>
                <a:ea typeface="Cambria" panose="02040503050406030204" pitchFamily="18" charset="0"/>
              </a:rPr>
              <a:t> index of the array and check the value of that index.</a:t>
            </a:r>
          </a:p>
          <a:p>
            <a:pPr marL="342900" indent="-228600" algn="just">
              <a:buFont typeface="Arial" panose="020B0604020202020204" pitchFamily="34" charset="0"/>
              <a:buChar char="•"/>
            </a:pPr>
            <a:r>
              <a:rPr lang="en-US" sz="1700" dirty="0" smtClean="0">
                <a:latin typeface="Cambria" panose="02040503050406030204" pitchFamily="18" charset="0"/>
                <a:ea typeface="Cambria" panose="02040503050406030204" pitchFamily="18" charset="0"/>
              </a:rPr>
              <a:t>If it is </a:t>
            </a:r>
            <a:r>
              <a:rPr lang="en-US" sz="1700" b="1" i="1" dirty="0" smtClean="0">
                <a:latin typeface="Cambria" panose="02040503050406030204" pitchFamily="18" charset="0"/>
                <a:ea typeface="Cambria" panose="02040503050406030204" pitchFamily="18" charset="0"/>
              </a:rPr>
              <a:t>b2</a:t>
            </a:r>
            <a:r>
              <a:rPr lang="en-US" sz="1700" dirty="0" smtClean="0">
                <a:latin typeface="Cambria" panose="02040503050406030204" pitchFamily="18" charset="0"/>
                <a:ea typeface="Cambria" panose="02040503050406030204" pitchFamily="18" charset="0"/>
              </a:rPr>
              <a:t>, assign the </a:t>
            </a:r>
            <a:r>
              <a:rPr lang="en-US" sz="1700" b="1" dirty="0" smtClean="0">
                <a:latin typeface="Cambria" panose="02040503050406030204" pitchFamily="18" charset="0"/>
                <a:ea typeface="Cambria" panose="02040503050406030204" pitchFamily="18" charset="0"/>
              </a:rPr>
              <a:t>null</a:t>
            </a:r>
            <a:r>
              <a:rPr lang="en-US" sz="1700" dirty="0" smtClean="0">
                <a:latin typeface="Cambria" panose="02040503050406030204" pitchFamily="18" charset="0"/>
                <a:ea typeface="Cambria" panose="02040503050406030204" pitchFamily="18" charset="0"/>
              </a:rPr>
              <a:t> and exit. Else, go to the next index.</a:t>
            </a:r>
            <a:endParaRPr lang="en-US" sz="1700" dirty="0">
              <a:latin typeface="Cambria" panose="02040503050406030204" pitchFamily="18" charset="0"/>
              <a:ea typeface="Cambria" panose="02040503050406030204" pitchFamily="18" charset="0"/>
            </a:endParaRPr>
          </a:p>
          <a:p>
            <a:pPr marL="342900" indent="-228600" algn="just">
              <a:buFont typeface="Arial" panose="020B0604020202020204" pitchFamily="34" charset="0"/>
              <a:buChar char="•"/>
            </a:pPr>
            <a:r>
              <a:rPr lang="en-US" sz="1700" dirty="0" smtClean="0">
                <a:latin typeface="Cambria" panose="02040503050406030204" pitchFamily="18" charset="0"/>
                <a:ea typeface="Cambria" panose="02040503050406030204" pitchFamily="18" charset="0"/>
              </a:rPr>
              <a:t>Repeat until the last index.</a:t>
            </a:r>
          </a:p>
        </p:txBody>
      </p:sp>
      <p:cxnSp>
        <p:nvCxnSpPr>
          <p:cNvPr id="90" name="Curved Connector 89"/>
          <p:cNvCxnSpPr/>
          <p:nvPr/>
        </p:nvCxnSpPr>
        <p:spPr>
          <a:xfrm flipV="1">
            <a:off x="2668763" y="2556048"/>
            <a:ext cx="3917775" cy="729093"/>
          </a:xfrm>
          <a:prstGeom prst="curvedConnector3">
            <a:avLst>
              <a:gd name="adj1" fmla="val 1862"/>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92" name="Curved Connector 91"/>
          <p:cNvCxnSpPr>
            <a:stCxn id="93" idx="3"/>
            <a:endCxn id="85" idx="0"/>
          </p:cNvCxnSpPr>
          <p:nvPr/>
        </p:nvCxnSpPr>
        <p:spPr>
          <a:xfrm>
            <a:off x="4323643" y="3507657"/>
            <a:ext cx="2373964" cy="1177345"/>
          </a:xfrm>
          <a:prstGeom prst="curvedConnector2">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33" name="Freeform 32"/>
          <p:cNvSpPr/>
          <p:nvPr/>
        </p:nvSpPr>
        <p:spPr>
          <a:xfrm>
            <a:off x="3404833" y="2896882"/>
            <a:ext cx="3071812" cy="597342"/>
          </a:xfrm>
          <a:custGeom>
            <a:avLst/>
            <a:gdLst>
              <a:gd name="connsiteX0" fmla="*/ 0 w 3071812"/>
              <a:gd name="connsiteY0" fmla="*/ 274988 h 446438"/>
              <a:gd name="connsiteX1" fmla="*/ 1085850 w 3071812"/>
              <a:gd name="connsiteY1" fmla="*/ 3526 h 446438"/>
              <a:gd name="connsiteX2" fmla="*/ 3071812 w 3071812"/>
              <a:gd name="connsiteY2" fmla="*/ 446438 h 446438"/>
            </a:gdLst>
            <a:ahLst/>
            <a:cxnLst>
              <a:cxn ang="0">
                <a:pos x="connsiteX0" y="connsiteY0"/>
              </a:cxn>
              <a:cxn ang="0">
                <a:pos x="connsiteX1" y="connsiteY1"/>
              </a:cxn>
              <a:cxn ang="0">
                <a:pos x="connsiteX2" y="connsiteY2"/>
              </a:cxn>
            </a:cxnLst>
            <a:rect l="l" t="t" r="r" b="b"/>
            <a:pathLst>
              <a:path w="3071812" h="446438">
                <a:moveTo>
                  <a:pt x="0" y="274988"/>
                </a:moveTo>
                <a:cubicBezTo>
                  <a:pt x="286940" y="124969"/>
                  <a:pt x="573881" y="-25049"/>
                  <a:pt x="1085850" y="3526"/>
                </a:cubicBezTo>
                <a:cubicBezTo>
                  <a:pt x="1597819" y="32101"/>
                  <a:pt x="2334815" y="239269"/>
                  <a:pt x="3071812" y="446438"/>
                </a:cubicBezTo>
              </a:path>
            </a:pathLst>
          </a:cu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199072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p:cTn id="11" dur="500" fill="hold"/>
                                        <p:tgtEl>
                                          <p:spTgt spid="33"/>
                                        </p:tgtEl>
                                        <p:attrNameLst>
                                          <p:attrName>ppt_w</p:attrName>
                                        </p:attrNameLst>
                                      </p:cBhvr>
                                      <p:tavLst>
                                        <p:tav tm="0">
                                          <p:val>
                                            <p:fltVal val="0"/>
                                          </p:val>
                                        </p:tav>
                                        <p:tav tm="100000">
                                          <p:val>
                                            <p:strVal val="#ppt_w"/>
                                          </p:val>
                                        </p:tav>
                                      </p:tavLst>
                                    </p:anim>
                                    <p:anim calcmode="lin" valueType="num">
                                      <p:cBhvr>
                                        <p:cTn id="12" dur="500" fill="hold"/>
                                        <p:tgtEl>
                                          <p:spTgt spid="33"/>
                                        </p:tgtEl>
                                        <p:attrNameLst>
                                          <p:attrName>ppt_h</p:attrName>
                                        </p:attrNameLst>
                                      </p:cBhvr>
                                      <p:tavLst>
                                        <p:tav tm="0">
                                          <p:val>
                                            <p:fltVal val="0"/>
                                          </p:val>
                                        </p:tav>
                                        <p:tav tm="100000">
                                          <p:val>
                                            <p:strVal val="#ppt_h"/>
                                          </p:val>
                                        </p:tav>
                                      </p:tavLst>
                                    </p:anim>
                                    <p:animEffect transition="in" filter="fade">
                                      <p:cBhvr>
                                        <p:cTn id="13" dur="500"/>
                                        <p:tgtEl>
                                          <p:spTgt spid="33"/>
                                        </p:tgtEl>
                                      </p:cBhvr>
                                    </p:animEffect>
                                  </p:childTnLst>
                                </p:cTn>
                              </p:par>
                              <p:par>
                                <p:cTn id="14" presetID="53" presetClass="entr" presetSubtype="16" fill="hold" nodeType="withEffect">
                                  <p:stCondLst>
                                    <p:cond delay="0"/>
                                  </p:stCondLst>
                                  <p:childTnLst>
                                    <p:set>
                                      <p:cBhvr>
                                        <p:cTn id="15" dur="1" fill="hold">
                                          <p:stCondLst>
                                            <p:cond delay="0"/>
                                          </p:stCondLst>
                                        </p:cTn>
                                        <p:tgtEl>
                                          <p:spTgt spid="51"/>
                                        </p:tgtEl>
                                        <p:attrNameLst>
                                          <p:attrName>style.visibility</p:attrName>
                                        </p:attrNameLst>
                                      </p:cBhvr>
                                      <p:to>
                                        <p:strVal val="visible"/>
                                      </p:to>
                                    </p:set>
                                    <p:anim calcmode="lin" valueType="num">
                                      <p:cBhvr>
                                        <p:cTn id="16" dur="500" fill="hold"/>
                                        <p:tgtEl>
                                          <p:spTgt spid="51"/>
                                        </p:tgtEl>
                                        <p:attrNameLst>
                                          <p:attrName>ppt_w</p:attrName>
                                        </p:attrNameLst>
                                      </p:cBhvr>
                                      <p:tavLst>
                                        <p:tav tm="0">
                                          <p:val>
                                            <p:fltVal val="0"/>
                                          </p:val>
                                        </p:tav>
                                        <p:tav tm="100000">
                                          <p:val>
                                            <p:strVal val="#ppt_w"/>
                                          </p:val>
                                        </p:tav>
                                      </p:tavLst>
                                    </p:anim>
                                    <p:anim calcmode="lin" valueType="num">
                                      <p:cBhvr>
                                        <p:cTn id="17" dur="500" fill="hold"/>
                                        <p:tgtEl>
                                          <p:spTgt spid="51"/>
                                        </p:tgtEl>
                                        <p:attrNameLst>
                                          <p:attrName>ppt_h</p:attrName>
                                        </p:attrNameLst>
                                      </p:cBhvr>
                                      <p:tavLst>
                                        <p:tav tm="0">
                                          <p:val>
                                            <p:fltVal val="0"/>
                                          </p:val>
                                        </p:tav>
                                        <p:tav tm="100000">
                                          <p:val>
                                            <p:strVal val="#ppt_h"/>
                                          </p:val>
                                        </p:tav>
                                      </p:tavLst>
                                    </p:anim>
                                    <p:animEffect transition="in" filter="fade">
                                      <p:cBhvr>
                                        <p:cTn id="18" dur="500"/>
                                        <p:tgtEl>
                                          <p:spTgt spid="51"/>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52"/>
                                        </p:tgtEl>
                                        <p:attrNameLst>
                                          <p:attrName>style.visibility</p:attrName>
                                        </p:attrNameLst>
                                      </p:cBhvr>
                                      <p:to>
                                        <p:strVal val="visible"/>
                                      </p:to>
                                    </p:set>
                                    <p:anim calcmode="lin" valueType="num">
                                      <p:cBhvr>
                                        <p:cTn id="21" dur="500" fill="hold"/>
                                        <p:tgtEl>
                                          <p:spTgt spid="52"/>
                                        </p:tgtEl>
                                        <p:attrNameLst>
                                          <p:attrName>ppt_w</p:attrName>
                                        </p:attrNameLst>
                                      </p:cBhvr>
                                      <p:tavLst>
                                        <p:tav tm="0">
                                          <p:val>
                                            <p:fltVal val="0"/>
                                          </p:val>
                                        </p:tav>
                                        <p:tav tm="100000">
                                          <p:val>
                                            <p:strVal val="#ppt_w"/>
                                          </p:val>
                                        </p:tav>
                                      </p:tavLst>
                                    </p:anim>
                                    <p:anim calcmode="lin" valueType="num">
                                      <p:cBhvr>
                                        <p:cTn id="22" dur="500" fill="hold"/>
                                        <p:tgtEl>
                                          <p:spTgt spid="52"/>
                                        </p:tgtEl>
                                        <p:attrNameLst>
                                          <p:attrName>ppt_h</p:attrName>
                                        </p:attrNameLst>
                                      </p:cBhvr>
                                      <p:tavLst>
                                        <p:tav tm="0">
                                          <p:val>
                                            <p:fltVal val="0"/>
                                          </p:val>
                                        </p:tav>
                                        <p:tav tm="100000">
                                          <p:val>
                                            <p:strVal val="#ppt_h"/>
                                          </p:val>
                                        </p:tav>
                                      </p:tavLst>
                                    </p:anim>
                                    <p:animEffect transition="in" filter="fade">
                                      <p:cBhvr>
                                        <p:cTn id="23" dur="500"/>
                                        <p:tgtEl>
                                          <p:spTgt spid="52"/>
                                        </p:tgtEl>
                                      </p:cBhvr>
                                    </p:animEffect>
                                  </p:childTnLst>
                                </p:cTn>
                              </p:par>
                              <p:par>
                                <p:cTn id="24" presetID="53" presetClass="entr" presetSubtype="16" fill="hold" nodeType="withEffect">
                                  <p:stCondLst>
                                    <p:cond delay="0"/>
                                  </p:stCondLst>
                                  <p:childTnLst>
                                    <p:set>
                                      <p:cBhvr>
                                        <p:cTn id="25" dur="1" fill="hold">
                                          <p:stCondLst>
                                            <p:cond delay="0"/>
                                          </p:stCondLst>
                                        </p:cTn>
                                        <p:tgtEl>
                                          <p:spTgt spid="53"/>
                                        </p:tgtEl>
                                        <p:attrNameLst>
                                          <p:attrName>style.visibility</p:attrName>
                                        </p:attrNameLst>
                                      </p:cBhvr>
                                      <p:to>
                                        <p:strVal val="visible"/>
                                      </p:to>
                                    </p:set>
                                    <p:anim calcmode="lin" valueType="num">
                                      <p:cBhvr>
                                        <p:cTn id="26" dur="500" fill="hold"/>
                                        <p:tgtEl>
                                          <p:spTgt spid="53"/>
                                        </p:tgtEl>
                                        <p:attrNameLst>
                                          <p:attrName>ppt_w</p:attrName>
                                        </p:attrNameLst>
                                      </p:cBhvr>
                                      <p:tavLst>
                                        <p:tav tm="0">
                                          <p:val>
                                            <p:fltVal val="0"/>
                                          </p:val>
                                        </p:tav>
                                        <p:tav tm="100000">
                                          <p:val>
                                            <p:strVal val="#ppt_w"/>
                                          </p:val>
                                        </p:tav>
                                      </p:tavLst>
                                    </p:anim>
                                    <p:anim calcmode="lin" valueType="num">
                                      <p:cBhvr>
                                        <p:cTn id="27" dur="500" fill="hold"/>
                                        <p:tgtEl>
                                          <p:spTgt spid="53"/>
                                        </p:tgtEl>
                                        <p:attrNameLst>
                                          <p:attrName>ppt_h</p:attrName>
                                        </p:attrNameLst>
                                      </p:cBhvr>
                                      <p:tavLst>
                                        <p:tav tm="0">
                                          <p:val>
                                            <p:fltVal val="0"/>
                                          </p:val>
                                        </p:tav>
                                        <p:tav tm="100000">
                                          <p:val>
                                            <p:strVal val="#ppt_h"/>
                                          </p:val>
                                        </p:tav>
                                      </p:tavLst>
                                    </p:anim>
                                    <p:animEffect transition="in" filter="fade">
                                      <p:cBhvr>
                                        <p:cTn id="28" dur="500"/>
                                        <p:tgtEl>
                                          <p:spTgt spid="53"/>
                                        </p:tgtEl>
                                      </p:cBhvr>
                                    </p:animEffect>
                                  </p:childTnLst>
                                </p:cTn>
                              </p:par>
                              <p:par>
                                <p:cTn id="29" presetID="53" presetClass="entr" presetSubtype="16" fill="hold" nodeType="withEffect">
                                  <p:stCondLst>
                                    <p:cond delay="0"/>
                                  </p:stCondLst>
                                  <p:childTnLst>
                                    <p:set>
                                      <p:cBhvr>
                                        <p:cTn id="30" dur="1" fill="hold">
                                          <p:stCondLst>
                                            <p:cond delay="0"/>
                                          </p:stCondLst>
                                        </p:cTn>
                                        <p:tgtEl>
                                          <p:spTgt spid="54"/>
                                        </p:tgtEl>
                                        <p:attrNameLst>
                                          <p:attrName>style.visibility</p:attrName>
                                        </p:attrNameLst>
                                      </p:cBhvr>
                                      <p:to>
                                        <p:strVal val="visible"/>
                                      </p:to>
                                    </p:set>
                                    <p:anim calcmode="lin" valueType="num">
                                      <p:cBhvr>
                                        <p:cTn id="31" dur="500" fill="hold"/>
                                        <p:tgtEl>
                                          <p:spTgt spid="54"/>
                                        </p:tgtEl>
                                        <p:attrNameLst>
                                          <p:attrName>ppt_w</p:attrName>
                                        </p:attrNameLst>
                                      </p:cBhvr>
                                      <p:tavLst>
                                        <p:tav tm="0">
                                          <p:val>
                                            <p:fltVal val="0"/>
                                          </p:val>
                                        </p:tav>
                                        <p:tav tm="100000">
                                          <p:val>
                                            <p:strVal val="#ppt_w"/>
                                          </p:val>
                                        </p:tav>
                                      </p:tavLst>
                                    </p:anim>
                                    <p:anim calcmode="lin" valueType="num">
                                      <p:cBhvr>
                                        <p:cTn id="32" dur="500" fill="hold"/>
                                        <p:tgtEl>
                                          <p:spTgt spid="54"/>
                                        </p:tgtEl>
                                        <p:attrNameLst>
                                          <p:attrName>ppt_h</p:attrName>
                                        </p:attrNameLst>
                                      </p:cBhvr>
                                      <p:tavLst>
                                        <p:tav tm="0">
                                          <p:val>
                                            <p:fltVal val="0"/>
                                          </p:val>
                                        </p:tav>
                                        <p:tav tm="100000">
                                          <p:val>
                                            <p:strVal val="#ppt_h"/>
                                          </p:val>
                                        </p:tav>
                                      </p:tavLst>
                                    </p:anim>
                                    <p:animEffect transition="in" filter="fade">
                                      <p:cBhvr>
                                        <p:cTn id="33" dur="500"/>
                                        <p:tgtEl>
                                          <p:spTgt spid="54"/>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59"/>
                                        </p:tgtEl>
                                        <p:attrNameLst>
                                          <p:attrName>style.visibility</p:attrName>
                                        </p:attrNameLst>
                                      </p:cBhvr>
                                      <p:to>
                                        <p:strVal val="visible"/>
                                      </p:to>
                                    </p:set>
                                    <p:anim calcmode="lin" valueType="num">
                                      <p:cBhvr>
                                        <p:cTn id="36" dur="500" fill="hold"/>
                                        <p:tgtEl>
                                          <p:spTgt spid="59"/>
                                        </p:tgtEl>
                                        <p:attrNameLst>
                                          <p:attrName>ppt_w</p:attrName>
                                        </p:attrNameLst>
                                      </p:cBhvr>
                                      <p:tavLst>
                                        <p:tav tm="0">
                                          <p:val>
                                            <p:fltVal val="0"/>
                                          </p:val>
                                        </p:tav>
                                        <p:tav tm="100000">
                                          <p:val>
                                            <p:strVal val="#ppt_w"/>
                                          </p:val>
                                        </p:tav>
                                      </p:tavLst>
                                    </p:anim>
                                    <p:anim calcmode="lin" valueType="num">
                                      <p:cBhvr>
                                        <p:cTn id="37" dur="500" fill="hold"/>
                                        <p:tgtEl>
                                          <p:spTgt spid="59"/>
                                        </p:tgtEl>
                                        <p:attrNameLst>
                                          <p:attrName>ppt_h</p:attrName>
                                        </p:attrNameLst>
                                      </p:cBhvr>
                                      <p:tavLst>
                                        <p:tav tm="0">
                                          <p:val>
                                            <p:fltVal val="0"/>
                                          </p:val>
                                        </p:tav>
                                        <p:tav tm="100000">
                                          <p:val>
                                            <p:strVal val="#ppt_h"/>
                                          </p:val>
                                        </p:tav>
                                      </p:tavLst>
                                    </p:anim>
                                    <p:animEffect transition="in" filter="fade">
                                      <p:cBhvr>
                                        <p:cTn id="38" dur="500"/>
                                        <p:tgtEl>
                                          <p:spTgt spid="59"/>
                                        </p:tgtEl>
                                      </p:cBhvr>
                                    </p:animEffect>
                                  </p:childTnLst>
                                </p:cTn>
                              </p:par>
                              <p:par>
                                <p:cTn id="39" presetID="53" presetClass="entr" presetSubtype="16" fill="hold" nodeType="withEffect">
                                  <p:stCondLst>
                                    <p:cond delay="0"/>
                                  </p:stCondLst>
                                  <p:childTnLst>
                                    <p:set>
                                      <p:cBhvr>
                                        <p:cTn id="40" dur="1" fill="hold">
                                          <p:stCondLst>
                                            <p:cond delay="0"/>
                                          </p:stCondLst>
                                        </p:cTn>
                                        <p:tgtEl>
                                          <p:spTgt spid="79"/>
                                        </p:tgtEl>
                                        <p:attrNameLst>
                                          <p:attrName>style.visibility</p:attrName>
                                        </p:attrNameLst>
                                      </p:cBhvr>
                                      <p:to>
                                        <p:strVal val="visible"/>
                                      </p:to>
                                    </p:set>
                                    <p:anim calcmode="lin" valueType="num">
                                      <p:cBhvr>
                                        <p:cTn id="41" dur="500" fill="hold"/>
                                        <p:tgtEl>
                                          <p:spTgt spid="79"/>
                                        </p:tgtEl>
                                        <p:attrNameLst>
                                          <p:attrName>ppt_w</p:attrName>
                                        </p:attrNameLst>
                                      </p:cBhvr>
                                      <p:tavLst>
                                        <p:tav tm="0">
                                          <p:val>
                                            <p:fltVal val="0"/>
                                          </p:val>
                                        </p:tav>
                                        <p:tav tm="100000">
                                          <p:val>
                                            <p:strVal val="#ppt_w"/>
                                          </p:val>
                                        </p:tav>
                                      </p:tavLst>
                                    </p:anim>
                                    <p:anim calcmode="lin" valueType="num">
                                      <p:cBhvr>
                                        <p:cTn id="42" dur="500" fill="hold"/>
                                        <p:tgtEl>
                                          <p:spTgt spid="79"/>
                                        </p:tgtEl>
                                        <p:attrNameLst>
                                          <p:attrName>ppt_h</p:attrName>
                                        </p:attrNameLst>
                                      </p:cBhvr>
                                      <p:tavLst>
                                        <p:tav tm="0">
                                          <p:val>
                                            <p:fltVal val="0"/>
                                          </p:val>
                                        </p:tav>
                                        <p:tav tm="100000">
                                          <p:val>
                                            <p:strVal val="#ppt_h"/>
                                          </p:val>
                                        </p:tav>
                                      </p:tavLst>
                                    </p:anim>
                                    <p:animEffect transition="in" filter="fade">
                                      <p:cBhvr>
                                        <p:cTn id="43" dur="500"/>
                                        <p:tgtEl>
                                          <p:spTgt spid="79"/>
                                        </p:tgtEl>
                                      </p:cBhvr>
                                    </p:animEffect>
                                  </p:childTnLst>
                                </p:cTn>
                              </p:par>
                              <p:par>
                                <p:cTn id="44" presetID="53" presetClass="entr" presetSubtype="16" fill="hold" nodeType="withEffect">
                                  <p:stCondLst>
                                    <p:cond delay="0"/>
                                  </p:stCondLst>
                                  <p:childTnLst>
                                    <p:set>
                                      <p:cBhvr>
                                        <p:cTn id="45" dur="1" fill="hold">
                                          <p:stCondLst>
                                            <p:cond delay="0"/>
                                          </p:stCondLst>
                                        </p:cTn>
                                        <p:tgtEl>
                                          <p:spTgt spid="84"/>
                                        </p:tgtEl>
                                        <p:attrNameLst>
                                          <p:attrName>style.visibility</p:attrName>
                                        </p:attrNameLst>
                                      </p:cBhvr>
                                      <p:to>
                                        <p:strVal val="visible"/>
                                      </p:to>
                                    </p:set>
                                    <p:anim calcmode="lin" valueType="num">
                                      <p:cBhvr>
                                        <p:cTn id="46" dur="500" fill="hold"/>
                                        <p:tgtEl>
                                          <p:spTgt spid="84"/>
                                        </p:tgtEl>
                                        <p:attrNameLst>
                                          <p:attrName>ppt_w</p:attrName>
                                        </p:attrNameLst>
                                      </p:cBhvr>
                                      <p:tavLst>
                                        <p:tav tm="0">
                                          <p:val>
                                            <p:fltVal val="0"/>
                                          </p:val>
                                        </p:tav>
                                        <p:tav tm="100000">
                                          <p:val>
                                            <p:strVal val="#ppt_w"/>
                                          </p:val>
                                        </p:tav>
                                      </p:tavLst>
                                    </p:anim>
                                    <p:anim calcmode="lin" valueType="num">
                                      <p:cBhvr>
                                        <p:cTn id="47" dur="500" fill="hold"/>
                                        <p:tgtEl>
                                          <p:spTgt spid="84"/>
                                        </p:tgtEl>
                                        <p:attrNameLst>
                                          <p:attrName>ppt_h</p:attrName>
                                        </p:attrNameLst>
                                      </p:cBhvr>
                                      <p:tavLst>
                                        <p:tav tm="0">
                                          <p:val>
                                            <p:fltVal val="0"/>
                                          </p:val>
                                        </p:tav>
                                        <p:tav tm="100000">
                                          <p:val>
                                            <p:strVal val="#ppt_h"/>
                                          </p:val>
                                        </p:tav>
                                      </p:tavLst>
                                    </p:anim>
                                    <p:animEffect transition="in" filter="fade">
                                      <p:cBhvr>
                                        <p:cTn id="48" dur="500"/>
                                        <p:tgtEl>
                                          <p:spTgt spid="84"/>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85"/>
                                        </p:tgtEl>
                                        <p:attrNameLst>
                                          <p:attrName>style.visibility</p:attrName>
                                        </p:attrNameLst>
                                      </p:cBhvr>
                                      <p:to>
                                        <p:strVal val="visible"/>
                                      </p:to>
                                    </p:set>
                                    <p:anim calcmode="lin" valueType="num">
                                      <p:cBhvr>
                                        <p:cTn id="51" dur="500" fill="hold"/>
                                        <p:tgtEl>
                                          <p:spTgt spid="85"/>
                                        </p:tgtEl>
                                        <p:attrNameLst>
                                          <p:attrName>ppt_w</p:attrName>
                                        </p:attrNameLst>
                                      </p:cBhvr>
                                      <p:tavLst>
                                        <p:tav tm="0">
                                          <p:val>
                                            <p:fltVal val="0"/>
                                          </p:val>
                                        </p:tav>
                                        <p:tav tm="100000">
                                          <p:val>
                                            <p:strVal val="#ppt_w"/>
                                          </p:val>
                                        </p:tav>
                                      </p:tavLst>
                                    </p:anim>
                                    <p:anim calcmode="lin" valueType="num">
                                      <p:cBhvr>
                                        <p:cTn id="52" dur="500" fill="hold"/>
                                        <p:tgtEl>
                                          <p:spTgt spid="85"/>
                                        </p:tgtEl>
                                        <p:attrNameLst>
                                          <p:attrName>ppt_h</p:attrName>
                                        </p:attrNameLst>
                                      </p:cBhvr>
                                      <p:tavLst>
                                        <p:tav tm="0">
                                          <p:val>
                                            <p:fltVal val="0"/>
                                          </p:val>
                                        </p:tav>
                                        <p:tav tm="100000">
                                          <p:val>
                                            <p:strVal val="#ppt_h"/>
                                          </p:val>
                                        </p:tav>
                                      </p:tavLst>
                                    </p:anim>
                                    <p:animEffect transition="in" filter="fade">
                                      <p:cBhvr>
                                        <p:cTn id="53" dur="500"/>
                                        <p:tgtEl>
                                          <p:spTgt spid="85"/>
                                        </p:tgtEl>
                                      </p:cBhvr>
                                    </p:animEffect>
                                  </p:childTnLst>
                                </p:cTn>
                              </p:par>
                              <p:par>
                                <p:cTn id="54" presetID="53" presetClass="entr" presetSubtype="16" fill="hold" nodeType="withEffect">
                                  <p:stCondLst>
                                    <p:cond delay="0"/>
                                  </p:stCondLst>
                                  <p:childTnLst>
                                    <p:set>
                                      <p:cBhvr>
                                        <p:cTn id="55" dur="1" fill="hold">
                                          <p:stCondLst>
                                            <p:cond delay="0"/>
                                          </p:stCondLst>
                                        </p:cTn>
                                        <p:tgtEl>
                                          <p:spTgt spid="89"/>
                                        </p:tgtEl>
                                        <p:attrNameLst>
                                          <p:attrName>style.visibility</p:attrName>
                                        </p:attrNameLst>
                                      </p:cBhvr>
                                      <p:to>
                                        <p:strVal val="visible"/>
                                      </p:to>
                                    </p:set>
                                    <p:anim calcmode="lin" valueType="num">
                                      <p:cBhvr>
                                        <p:cTn id="56" dur="500" fill="hold"/>
                                        <p:tgtEl>
                                          <p:spTgt spid="89"/>
                                        </p:tgtEl>
                                        <p:attrNameLst>
                                          <p:attrName>ppt_w</p:attrName>
                                        </p:attrNameLst>
                                      </p:cBhvr>
                                      <p:tavLst>
                                        <p:tav tm="0">
                                          <p:val>
                                            <p:fltVal val="0"/>
                                          </p:val>
                                        </p:tav>
                                        <p:tav tm="100000">
                                          <p:val>
                                            <p:strVal val="#ppt_w"/>
                                          </p:val>
                                        </p:tav>
                                      </p:tavLst>
                                    </p:anim>
                                    <p:anim calcmode="lin" valueType="num">
                                      <p:cBhvr>
                                        <p:cTn id="57" dur="500" fill="hold"/>
                                        <p:tgtEl>
                                          <p:spTgt spid="89"/>
                                        </p:tgtEl>
                                        <p:attrNameLst>
                                          <p:attrName>ppt_h</p:attrName>
                                        </p:attrNameLst>
                                      </p:cBhvr>
                                      <p:tavLst>
                                        <p:tav tm="0">
                                          <p:val>
                                            <p:fltVal val="0"/>
                                          </p:val>
                                        </p:tav>
                                        <p:tav tm="100000">
                                          <p:val>
                                            <p:strVal val="#ppt_h"/>
                                          </p:val>
                                        </p:tav>
                                      </p:tavLst>
                                    </p:anim>
                                    <p:animEffect transition="in" filter="fade">
                                      <p:cBhvr>
                                        <p:cTn id="58" dur="500"/>
                                        <p:tgtEl>
                                          <p:spTgt spid="89"/>
                                        </p:tgtEl>
                                      </p:cBhvr>
                                    </p:animEffect>
                                  </p:childTnLst>
                                </p:cTn>
                              </p:par>
                              <p:par>
                                <p:cTn id="59" presetID="53" presetClass="entr" presetSubtype="16" fill="hold" nodeType="withEffect">
                                  <p:stCondLst>
                                    <p:cond delay="0"/>
                                  </p:stCondLst>
                                  <p:childTnLst>
                                    <p:set>
                                      <p:cBhvr>
                                        <p:cTn id="60" dur="1" fill="hold">
                                          <p:stCondLst>
                                            <p:cond delay="0"/>
                                          </p:stCondLst>
                                        </p:cTn>
                                        <p:tgtEl>
                                          <p:spTgt spid="90"/>
                                        </p:tgtEl>
                                        <p:attrNameLst>
                                          <p:attrName>style.visibility</p:attrName>
                                        </p:attrNameLst>
                                      </p:cBhvr>
                                      <p:to>
                                        <p:strVal val="visible"/>
                                      </p:to>
                                    </p:set>
                                    <p:anim calcmode="lin" valueType="num">
                                      <p:cBhvr>
                                        <p:cTn id="61" dur="500" fill="hold"/>
                                        <p:tgtEl>
                                          <p:spTgt spid="90"/>
                                        </p:tgtEl>
                                        <p:attrNameLst>
                                          <p:attrName>ppt_w</p:attrName>
                                        </p:attrNameLst>
                                      </p:cBhvr>
                                      <p:tavLst>
                                        <p:tav tm="0">
                                          <p:val>
                                            <p:fltVal val="0"/>
                                          </p:val>
                                        </p:tav>
                                        <p:tav tm="100000">
                                          <p:val>
                                            <p:strVal val="#ppt_w"/>
                                          </p:val>
                                        </p:tav>
                                      </p:tavLst>
                                    </p:anim>
                                    <p:anim calcmode="lin" valueType="num">
                                      <p:cBhvr>
                                        <p:cTn id="62" dur="500" fill="hold"/>
                                        <p:tgtEl>
                                          <p:spTgt spid="90"/>
                                        </p:tgtEl>
                                        <p:attrNameLst>
                                          <p:attrName>ppt_h</p:attrName>
                                        </p:attrNameLst>
                                      </p:cBhvr>
                                      <p:tavLst>
                                        <p:tav tm="0">
                                          <p:val>
                                            <p:fltVal val="0"/>
                                          </p:val>
                                        </p:tav>
                                        <p:tav tm="100000">
                                          <p:val>
                                            <p:strVal val="#ppt_h"/>
                                          </p:val>
                                        </p:tav>
                                      </p:tavLst>
                                    </p:anim>
                                    <p:animEffect transition="in" filter="fade">
                                      <p:cBhvr>
                                        <p:cTn id="63" dur="500"/>
                                        <p:tgtEl>
                                          <p:spTgt spid="90"/>
                                        </p:tgtEl>
                                      </p:cBhvr>
                                    </p:animEffect>
                                  </p:childTnLst>
                                </p:cTn>
                              </p:par>
                              <p:par>
                                <p:cTn id="64" presetID="53" presetClass="entr" presetSubtype="16" fill="hold" nodeType="withEffect">
                                  <p:stCondLst>
                                    <p:cond delay="0"/>
                                  </p:stCondLst>
                                  <p:childTnLst>
                                    <p:set>
                                      <p:cBhvr>
                                        <p:cTn id="65" dur="1" fill="hold">
                                          <p:stCondLst>
                                            <p:cond delay="0"/>
                                          </p:stCondLst>
                                        </p:cTn>
                                        <p:tgtEl>
                                          <p:spTgt spid="92"/>
                                        </p:tgtEl>
                                        <p:attrNameLst>
                                          <p:attrName>style.visibility</p:attrName>
                                        </p:attrNameLst>
                                      </p:cBhvr>
                                      <p:to>
                                        <p:strVal val="visible"/>
                                      </p:to>
                                    </p:set>
                                    <p:anim calcmode="lin" valueType="num">
                                      <p:cBhvr>
                                        <p:cTn id="66" dur="500" fill="hold"/>
                                        <p:tgtEl>
                                          <p:spTgt spid="92"/>
                                        </p:tgtEl>
                                        <p:attrNameLst>
                                          <p:attrName>ppt_w</p:attrName>
                                        </p:attrNameLst>
                                      </p:cBhvr>
                                      <p:tavLst>
                                        <p:tav tm="0">
                                          <p:val>
                                            <p:fltVal val="0"/>
                                          </p:val>
                                        </p:tav>
                                        <p:tav tm="100000">
                                          <p:val>
                                            <p:strVal val="#ppt_w"/>
                                          </p:val>
                                        </p:tav>
                                      </p:tavLst>
                                    </p:anim>
                                    <p:anim calcmode="lin" valueType="num">
                                      <p:cBhvr>
                                        <p:cTn id="67" dur="500" fill="hold"/>
                                        <p:tgtEl>
                                          <p:spTgt spid="92"/>
                                        </p:tgtEl>
                                        <p:attrNameLst>
                                          <p:attrName>ppt_h</p:attrName>
                                        </p:attrNameLst>
                                      </p:cBhvr>
                                      <p:tavLst>
                                        <p:tav tm="0">
                                          <p:val>
                                            <p:fltVal val="0"/>
                                          </p:val>
                                        </p:tav>
                                        <p:tav tm="100000">
                                          <p:val>
                                            <p:strVal val="#ppt_h"/>
                                          </p:val>
                                        </p:tav>
                                      </p:tavLst>
                                    </p:anim>
                                    <p:animEffect transition="in" filter="fade">
                                      <p:cBhvr>
                                        <p:cTn id="68" dur="500"/>
                                        <p:tgtEl>
                                          <p:spTgt spid="92"/>
                                        </p:tgtEl>
                                      </p:cBhvr>
                                    </p:animEffect>
                                  </p:childTnLst>
                                </p:cTn>
                              </p:par>
                              <p:par>
                                <p:cTn id="69" presetID="53" presetClass="entr" presetSubtype="16" fill="hold" nodeType="withEffect">
                                  <p:stCondLst>
                                    <p:cond delay="0"/>
                                  </p:stCondLst>
                                  <p:childTnLst>
                                    <p:set>
                                      <p:cBhvr>
                                        <p:cTn id="70" dur="1" fill="hold">
                                          <p:stCondLst>
                                            <p:cond delay="0"/>
                                          </p:stCondLst>
                                        </p:cTn>
                                        <p:tgtEl>
                                          <p:spTgt spid="93"/>
                                        </p:tgtEl>
                                        <p:attrNameLst>
                                          <p:attrName>style.visibility</p:attrName>
                                        </p:attrNameLst>
                                      </p:cBhvr>
                                      <p:to>
                                        <p:strVal val="visible"/>
                                      </p:to>
                                    </p:set>
                                    <p:anim calcmode="lin" valueType="num">
                                      <p:cBhvr>
                                        <p:cTn id="71" dur="500" fill="hold"/>
                                        <p:tgtEl>
                                          <p:spTgt spid="93"/>
                                        </p:tgtEl>
                                        <p:attrNameLst>
                                          <p:attrName>ppt_w</p:attrName>
                                        </p:attrNameLst>
                                      </p:cBhvr>
                                      <p:tavLst>
                                        <p:tav tm="0">
                                          <p:val>
                                            <p:fltVal val="0"/>
                                          </p:val>
                                        </p:tav>
                                        <p:tav tm="100000">
                                          <p:val>
                                            <p:strVal val="#ppt_w"/>
                                          </p:val>
                                        </p:tav>
                                      </p:tavLst>
                                    </p:anim>
                                    <p:anim calcmode="lin" valueType="num">
                                      <p:cBhvr>
                                        <p:cTn id="72" dur="500" fill="hold"/>
                                        <p:tgtEl>
                                          <p:spTgt spid="93"/>
                                        </p:tgtEl>
                                        <p:attrNameLst>
                                          <p:attrName>ppt_h</p:attrName>
                                        </p:attrNameLst>
                                      </p:cBhvr>
                                      <p:tavLst>
                                        <p:tav tm="0">
                                          <p:val>
                                            <p:fltVal val="0"/>
                                          </p:val>
                                        </p:tav>
                                        <p:tav tm="100000">
                                          <p:val>
                                            <p:strVal val="#ppt_h"/>
                                          </p:val>
                                        </p:tav>
                                      </p:tavLst>
                                    </p:anim>
                                    <p:animEffect transition="in" filter="fade">
                                      <p:cBhvr>
                                        <p:cTn id="73" dur="500"/>
                                        <p:tgtEl>
                                          <p:spTgt spid="93"/>
                                        </p:tgtEl>
                                      </p:cBhvr>
                                    </p:animEffect>
                                  </p:childTnLst>
                                </p:cTn>
                              </p:par>
                            </p:childTnLst>
                          </p:cTn>
                        </p:par>
                      </p:childTnLst>
                    </p:cTn>
                  </p:par>
                  <p:par>
                    <p:cTn id="74" fill="hold">
                      <p:stCondLst>
                        <p:cond delay="indefinite"/>
                      </p:stCondLst>
                      <p:childTnLst>
                        <p:par>
                          <p:cTn id="75" fill="hold">
                            <p:stCondLst>
                              <p:cond delay="0"/>
                            </p:stCondLst>
                            <p:childTnLst>
                              <p:par>
                                <p:cTn id="76" presetID="53" presetClass="entr" presetSubtype="16" fill="hold" grpId="0" nodeType="clickEffect">
                                  <p:stCondLst>
                                    <p:cond delay="0"/>
                                  </p:stCondLst>
                                  <p:childTnLst>
                                    <p:set>
                                      <p:cBhvr>
                                        <p:cTn id="77" dur="1" fill="hold">
                                          <p:stCondLst>
                                            <p:cond delay="0"/>
                                          </p:stCondLst>
                                        </p:cTn>
                                        <p:tgtEl>
                                          <p:spTgt spid="95"/>
                                        </p:tgtEl>
                                        <p:attrNameLst>
                                          <p:attrName>style.visibility</p:attrName>
                                        </p:attrNameLst>
                                      </p:cBhvr>
                                      <p:to>
                                        <p:strVal val="visible"/>
                                      </p:to>
                                    </p:set>
                                    <p:anim calcmode="lin" valueType="num">
                                      <p:cBhvr>
                                        <p:cTn id="78" dur="500" fill="hold"/>
                                        <p:tgtEl>
                                          <p:spTgt spid="95"/>
                                        </p:tgtEl>
                                        <p:attrNameLst>
                                          <p:attrName>ppt_w</p:attrName>
                                        </p:attrNameLst>
                                      </p:cBhvr>
                                      <p:tavLst>
                                        <p:tav tm="0">
                                          <p:val>
                                            <p:fltVal val="0"/>
                                          </p:val>
                                        </p:tav>
                                        <p:tav tm="100000">
                                          <p:val>
                                            <p:strVal val="#ppt_w"/>
                                          </p:val>
                                        </p:tav>
                                      </p:tavLst>
                                    </p:anim>
                                    <p:anim calcmode="lin" valueType="num">
                                      <p:cBhvr>
                                        <p:cTn id="79" dur="500" fill="hold"/>
                                        <p:tgtEl>
                                          <p:spTgt spid="95"/>
                                        </p:tgtEl>
                                        <p:attrNameLst>
                                          <p:attrName>ppt_h</p:attrName>
                                        </p:attrNameLst>
                                      </p:cBhvr>
                                      <p:tavLst>
                                        <p:tav tm="0">
                                          <p:val>
                                            <p:fltVal val="0"/>
                                          </p:val>
                                        </p:tav>
                                        <p:tav tm="100000">
                                          <p:val>
                                            <p:strVal val="#ppt_h"/>
                                          </p:val>
                                        </p:tav>
                                      </p:tavLst>
                                    </p:anim>
                                    <p:animEffect transition="in" filter="fade">
                                      <p:cBhvr>
                                        <p:cTn id="80" dur="500"/>
                                        <p:tgtEl>
                                          <p:spTgt spid="95"/>
                                        </p:tgtEl>
                                      </p:cBhvr>
                                    </p:animEffect>
                                  </p:childTnLst>
                                </p:cTn>
                              </p:par>
                            </p:childTnLst>
                          </p:cTn>
                        </p:par>
                      </p:childTnLst>
                    </p:cTn>
                  </p:par>
                  <p:par>
                    <p:cTn id="81" fill="hold">
                      <p:stCondLst>
                        <p:cond delay="indefinite"/>
                      </p:stCondLst>
                      <p:childTnLst>
                        <p:par>
                          <p:cTn id="82" fill="hold">
                            <p:stCondLst>
                              <p:cond delay="0"/>
                            </p:stCondLst>
                            <p:childTnLst>
                              <p:par>
                                <p:cTn id="83" presetID="53" presetClass="entr" presetSubtype="16" fill="hold" grpId="0" nodeType="clickEffect">
                                  <p:stCondLst>
                                    <p:cond delay="0"/>
                                  </p:stCondLst>
                                  <p:childTnLst>
                                    <p:set>
                                      <p:cBhvr>
                                        <p:cTn id="84" dur="1" fill="hold">
                                          <p:stCondLst>
                                            <p:cond delay="0"/>
                                          </p:stCondLst>
                                        </p:cTn>
                                        <p:tgtEl>
                                          <p:spTgt spid="96"/>
                                        </p:tgtEl>
                                        <p:attrNameLst>
                                          <p:attrName>style.visibility</p:attrName>
                                        </p:attrNameLst>
                                      </p:cBhvr>
                                      <p:to>
                                        <p:strVal val="visible"/>
                                      </p:to>
                                    </p:set>
                                    <p:anim calcmode="lin" valueType="num">
                                      <p:cBhvr>
                                        <p:cTn id="85" dur="500" fill="hold"/>
                                        <p:tgtEl>
                                          <p:spTgt spid="96"/>
                                        </p:tgtEl>
                                        <p:attrNameLst>
                                          <p:attrName>ppt_w</p:attrName>
                                        </p:attrNameLst>
                                      </p:cBhvr>
                                      <p:tavLst>
                                        <p:tav tm="0">
                                          <p:val>
                                            <p:fltVal val="0"/>
                                          </p:val>
                                        </p:tav>
                                        <p:tav tm="100000">
                                          <p:val>
                                            <p:strVal val="#ppt_w"/>
                                          </p:val>
                                        </p:tav>
                                      </p:tavLst>
                                    </p:anim>
                                    <p:anim calcmode="lin" valueType="num">
                                      <p:cBhvr>
                                        <p:cTn id="86" dur="500" fill="hold"/>
                                        <p:tgtEl>
                                          <p:spTgt spid="96"/>
                                        </p:tgtEl>
                                        <p:attrNameLst>
                                          <p:attrName>ppt_h</p:attrName>
                                        </p:attrNameLst>
                                      </p:cBhvr>
                                      <p:tavLst>
                                        <p:tav tm="0">
                                          <p:val>
                                            <p:fltVal val="0"/>
                                          </p:val>
                                        </p:tav>
                                        <p:tav tm="100000">
                                          <p:val>
                                            <p:strVal val="#ppt_h"/>
                                          </p:val>
                                        </p:tav>
                                      </p:tavLst>
                                    </p:anim>
                                    <p:animEffect transition="in" filter="fade">
                                      <p:cBhvr>
                                        <p:cTn id="87"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9" grpId="0"/>
      <p:bldP spid="85" grpId="0"/>
      <p:bldP spid="94" grpId="0" animBg="1"/>
      <p:bldP spid="95" grpId="0" animBg="1"/>
      <p:bldP spid="96" grpId="0" animBg="1"/>
      <p:bldP spid="3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a:latin typeface="Cambria" panose="02040503050406030204" pitchFamily="18" charset="0"/>
              </a:rPr>
              <a:t>Manipulating an Array of Objects</a:t>
            </a:r>
          </a:p>
        </p:txBody>
      </p:sp>
      <p:graphicFrame>
        <p:nvGraphicFramePr>
          <p:cNvPr id="51" name="Table 50"/>
          <p:cNvGraphicFramePr>
            <a:graphicFrameLocks noGrp="1"/>
          </p:cNvGraphicFramePr>
          <p:nvPr/>
        </p:nvGraphicFramePr>
        <p:xfrm>
          <a:off x="7203634" y="2156526"/>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1.5</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52" name="TextBox 51"/>
          <p:cNvSpPr txBox="1"/>
          <p:nvPr/>
        </p:nvSpPr>
        <p:spPr>
          <a:xfrm>
            <a:off x="6286127" y="2348952"/>
            <a:ext cx="822959"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b1</a:t>
            </a:r>
            <a:endParaRPr lang="en-US" dirty="0" smtClean="0">
              <a:latin typeface="Cambria" panose="02040503050406030204" pitchFamily="18" charset="0"/>
              <a:ea typeface="Cambria" panose="02040503050406030204" pitchFamily="18" charset="0"/>
            </a:endParaRPr>
          </a:p>
        </p:txBody>
      </p:sp>
      <p:cxnSp>
        <p:nvCxnSpPr>
          <p:cNvPr id="53" name="Curved Connector 52"/>
          <p:cNvCxnSpPr>
            <a:endCxn id="51" idx="1"/>
          </p:cNvCxnSpPr>
          <p:nvPr/>
        </p:nvCxnSpPr>
        <p:spPr>
          <a:xfrm>
            <a:off x="6813433" y="2556047"/>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54" name="Table 53"/>
          <p:cNvGraphicFramePr>
            <a:graphicFrameLocks noGrp="1"/>
          </p:cNvGraphicFramePr>
          <p:nvPr/>
        </p:nvGraphicFramePr>
        <p:xfrm>
          <a:off x="7203634" y="3324551"/>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2.5</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2.2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2.3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59" name="TextBox 58"/>
          <p:cNvSpPr txBox="1"/>
          <p:nvPr/>
        </p:nvSpPr>
        <p:spPr>
          <a:xfrm>
            <a:off x="6286127" y="3516977"/>
            <a:ext cx="822959"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b2</a:t>
            </a:r>
            <a:endParaRPr lang="en-US" dirty="0" smtClean="0">
              <a:latin typeface="Cambria" panose="02040503050406030204" pitchFamily="18" charset="0"/>
              <a:ea typeface="Cambria" panose="02040503050406030204" pitchFamily="18" charset="0"/>
            </a:endParaRPr>
          </a:p>
        </p:txBody>
      </p:sp>
      <p:cxnSp>
        <p:nvCxnSpPr>
          <p:cNvPr id="79" name="Curved Connector 78"/>
          <p:cNvCxnSpPr>
            <a:endCxn id="54" idx="1"/>
          </p:cNvCxnSpPr>
          <p:nvPr/>
        </p:nvCxnSpPr>
        <p:spPr>
          <a:xfrm>
            <a:off x="6813433" y="3724072"/>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84" name="Table 83"/>
          <p:cNvGraphicFramePr>
            <a:graphicFrameLocks noGrp="1"/>
          </p:cNvGraphicFramePr>
          <p:nvPr/>
        </p:nvGraphicFramePr>
        <p:xfrm>
          <a:off x="7203634" y="4492576"/>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3.5</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3.2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3.3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85" name="TextBox 84"/>
          <p:cNvSpPr txBox="1"/>
          <p:nvPr/>
        </p:nvSpPr>
        <p:spPr>
          <a:xfrm>
            <a:off x="6286127" y="4685002"/>
            <a:ext cx="822959"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b3</a:t>
            </a:r>
            <a:endParaRPr lang="en-US" dirty="0" smtClean="0">
              <a:latin typeface="Cambria" panose="02040503050406030204" pitchFamily="18" charset="0"/>
              <a:ea typeface="Cambria" panose="02040503050406030204" pitchFamily="18" charset="0"/>
            </a:endParaRPr>
          </a:p>
        </p:txBody>
      </p:sp>
      <p:cxnSp>
        <p:nvCxnSpPr>
          <p:cNvPr id="89" name="Curved Connector 88"/>
          <p:cNvCxnSpPr>
            <a:endCxn id="84" idx="1"/>
          </p:cNvCxnSpPr>
          <p:nvPr/>
        </p:nvCxnSpPr>
        <p:spPr>
          <a:xfrm>
            <a:off x="6813433" y="4892097"/>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93" name="Table 92"/>
          <p:cNvGraphicFramePr>
            <a:graphicFrameLocks noGrp="1"/>
          </p:cNvGraphicFramePr>
          <p:nvPr>
            <p:extLst>
              <p:ext uri="{D42A27DB-BD31-4B8C-83A1-F6EECF244321}">
                <p14:modId xmlns:p14="http://schemas.microsoft.com/office/powerpoint/2010/main" val="514566750"/>
              </p:ext>
            </p:extLst>
          </p:nvPr>
        </p:nvGraphicFramePr>
        <p:xfrm>
          <a:off x="1580443" y="4057133"/>
          <a:ext cx="2743200" cy="439850"/>
        </p:xfrm>
        <a:graphic>
          <a:graphicData uri="http://schemas.openxmlformats.org/drawingml/2006/table">
            <a:tbl>
              <a:tblPr firstRow="1" bandRow="1">
                <a:tableStyleId>{2D5ABB26-0587-4C30-8999-92F81FD0307C}</a:tableStyleId>
              </a:tblPr>
              <a:tblGrid>
                <a:gridCol w="822960"/>
                <a:gridCol w="640080"/>
                <a:gridCol w="640080"/>
                <a:gridCol w="640080"/>
              </a:tblGrid>
              <a:tr h="439850">
                <a:tc>
                  <a:txBody>
                    <a:bodyPr/>
                    <a:lstStyle/>
                    <a:p>
                      <a:pPr algn="ctr"/>
                      <a:r>
                        <a:rPr lang="en-US" dirty="0" smtClean="0">
                          <a:latin typeface="Cambria" panose="02040503050406030204" pitchFamily="18" charset="0"/>
                          <a:ea typeface="Cambria" panose="02040503050406030204" pitchFamily="18" charset="0"/>
                        </a:rPr>
                        <a:t>boxes</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noFill/>
                  </a:tcPr>
                </a:tc>
                <a:tc>
                  <a:txBody>
                    <a:bodyPr/>
                    <a:lstStyle/>
                    <a:p>
                      <a:pPr algn="ctr"/>
                      <a:r>
                        <a:rPr lang="en-US" dirty="0" smtClean="0">
                          <a:latin typeface="Cambria" panose="02040503050406030204" pitchFamily="18" charset="0"/>
                          <a:ea typeface="Cambria" panose="02040503050406030204" pitchFamily="18" charset="0"/>
                        </a:rPr>
                        <a:t>b1</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b2</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b3</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94" name="TextBox 93"/>
          <p:cNvSpPr txBox="1"/>
          <p:nvPr/>
        </p:nvSpPr>
        <p:spPr>
          <a:xfrm>
            <a:off x="278466" y="2082725"/>
            <a:ext cx="6108047" cy="1477328"/>
          </a:xfrm>
          <a:prstGeom prst="rect">
            <a:avLst/>
          </a:prstGeom>
          <a:solidFill>
            <a:srgbClr val="99FF79"/>
          </a:solidFill>
        </p:spPr>
        <p:txBody>
          <a:bodyPr wrap="square" rtlCol="0">
            <a:spAutoFit/>
          </a:bodyPr>
          <a:lstStyle/>
          <a:p>
            <a:pPr marL="342900" indent="-228600" algn="just">
              <a:buFont typeface="Arial" panose="020B0604020202020204" pitchFamily="34" charset="0"/>
              <a:buChar char="•"/>
            </a:pPr>
            <a:r>
              <a:rPr lang="en-US" dirty="0">
                <a:latin typeface="Cambria" panose="02040503050406030204" pitchFamily="18" charset="0"/>
                <a:ea typeface="Cambria" panose="02040503050406030204" pitchFamily="18" charset="0"/>
              </a:rPr>
              <a:t>Start from the 1</a:t>
            </a:r>
            <a:r>
              <a:rPr lang="en-US" baseline="30000" dirty="0">
                <a:latin typeface="Cambria" panose="02040503050406030204" pitchFamily="18" charset="0"/>
                <a:ea typeface="Cambria" panose="02040503050406030204" pitchFamily="18" charset="0"/>
              </a:rPr>
              <a:t>st</a:t>
            </a:r>
            <a:r>
              <a:rPr lang="en-US" dirty="0">
                <a:latin typeface="Cambria" panose="02040503050406030204" pitchFamily="18" charset="0"/>
                <a:ea typeface="Cambria" panose="02040503050406030204" pitchFamily="18" charset="0"/>
              </a:rPr>
              <a:t> index of the array and check the value of that index.</a:t>
            </a:r>
          </a:p>
          <a:p>
            <a:pPr marL="342900" indent="-228600" algn="just">
              <a:buFont typeface="Arial" panose="020B0604020202020204" pitchFamily="34" charset="0"/>
              <a:buChar char="•"/>
            </a:pPr>
            <a:r>
              <a:rPr lang="en-US" dirty="0">
                <a:latin typeface="Cambria" panose="02040503050406030204" pitchFamily="18" charset="0"/>
                <a:ea typeface="Cambria" panose="02040503050406030204" pitchFamily="18" charset="0"/>
              </a:rPr>
              <a:t>If it is </a:t>
            </a:r>
            <a:r>
              <a:rPr lang="en-US" b="1" i="1" dirty="0">
                <a:latin typeface="Cambria" panose="02040503050406030204" pitchFamily="18" charset="0"/>
                <a:ea typeface="Cambria" panose="02040503050406030204" pitchFamily="18" charset="0"/>
              </a:rPr>
              <a:t>b2</a:t>
            </a:r>
            <a:r>
              <a:rPr lang="en-US" dirty="0">
                <a:latin typeface="Cambria" panose="02040503050406030204" pitchFamily="18" charset="0"/>
                <a:ea typeface="Cambria" panose="02040503050406030204" pitchFamily="18" charset="0"/>
              </a:rPr>
              <a:t>, assign the </a:t>
            </a:r>
            <a:r>
              <a:rPr lang="en-US" b="1" dirty="0">
                <a:latin typeface="Cambria" panose="02040503050406030204" pitchFamily="18" charset="0"/>
                <a:ea typeface="Cambria" panose="02040503050406030204" pitchFamily="18" charset="0"/>
              </a:rPr>
              <a:t>null</a:t>
            </a:r>
            <a:r>
              <a:rPr lang="en-US" dirty="0">
                <a:latin typeface="Cambria" panose="02040503050406030204" pitchFamily="18" charset="0"/>
                <a:ea typeface="Cambria" panose="02040503050406030204" pitchFamily="18" charset="0"/>
              </a:rPr>
              <a:t> and exit. Else, go to the next index.</a:t>
            </a:r>
          </a:p>
          <a:p>
            <a:pPr marL="342900" indent="-228600" algn="just">
              <a:buFont typeface="Arial" panose="020B0604020202020204" pitchFamily="34" charset="0"/>
              <a:buChar char="•"/>
            </a:pPr>
            <a:r>
              <a:rPr lang="en-US" dirty="0">
                <a:latin typeface="Cambria" panose="02040503050406030204" pitchFamily="18" charset="0"/>
                <a:ea typeface="Cambria" panose="02040503050406030204" pitchFamily="18" charset="0"/>
              </a:rPr>
              <a:t>Repeat until the last index.</a:t>
            </a:r>
          </a:p>
        </p:txBody>
      </p:sp>
      <p:cxnSp>
        <p:nvCxnSpPr>
          <p:cNvPr id="90" name="Curved Connector 89"/>
          <p:cNvCxnSpPr>
            <a:stCxn id="93" idx="0"/>
          </p:cNvCxnSpPr>
          <p:nvPr/>
        </p:nvCxnSpPr>
        <p:spPr>
          <a:xfrm rot="5400000" flipH="1" flipV="1">
            <a:off x="3986442" y="1521648"/>
            <a:ext cx="1501086" cy="3569884"/>
          </a:xfrm>
          <a:prstGeom prst="curvedConnector2">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92" name="Curved Connector 91"/>
          <p:cNvCxnSpPr>
            <a:stCxn id="93" idx="3"/>
            <a:endCxn id="85" idx="0"/>
          </p:cNvCxnSpPr>
          <p:nvPr/>
        </p:nvCxnSpPr>
        <p:spPr>
          <a:xfrm>
            <a:off x="4323643" y="4277058"/>
            <a:ext cx="2373964" cy="407944"/>
          </a:xfrm>
          <a:prstGeom prst="curvedConnector2">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33" name="Freeform 32"/>
          <p:cNvSpPr/>
          <p:nvPr/>
        </p:nvSpPr>
        <p:spPr>
          <a:xfrm rot="21099939">
            <a:off x="3476640" y="3625782"/>
            <a:ext cx="3025610" cy="284588"/>
          </a:xfrm>
          <a:custGeom>
            <a:avLst/>
            <a:gdLst>
              <a:gd name="connsiteX0" fmla="*/ 0 w 3071812"/>
              <a:gd name="connsiteY0" fmla="*/ 274988 h 446438"/>
              <a:gd name="connsiteX1" fmla="*/ 1085850 w 3071812"/>
              <a:gd name="connsiteY1" fmla="*/ 3526 h 446438"/>
              <a:gd name="connsiteX2" fmla="*/ 3071812 w 3071812"/>
              <a:gd name="connsiteY2" fmla="*/ 446438 h 446438"/>
            </a:gdLst>
            <a:ahLst/>
            <a:cxnLst>
              <a:cxn ang="0">
                <a:pos x="connsiteX0" y="connsiteY0"/>
              </a:cxn>
              <a:cxn ang="0">
                <a:pos x="connsiteX1" y="connsiteY1"/>
              </a:cxn>
              <a:cxn ang="0">
                <a:pos x="connsiteX2" y="connsiteY2"/>
              </a:cxn>
            </a:cxnLst>
            <a:rect l="l" t="t" r="r" b="b"/>
            <a:pathLst>
              <a:path w="3071812" h="446438">
                <a:moveTo>
                  <a:pt x="0" y="274988"/>
                </a:moveTo>
                <a:cubicBezTo>
                  <a:pt x="286940" y="124969"/>
                  <a:pt x="573881" y="-25049"/>
                  <a:pt x="1085850" y="3526"/>
                </a:cubicBezTo>
                <a:cubicBezTo>
                  <a:pt x="1597819" y="32101"/>
                  <a:pt x="2334815" y="239269"/>
                  <a:pt x="3071812" y="446438"/>
                </a:cubicBezTo>
              </a:path>
            </a:pathLst>
          </a:cu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29" name="Straight Arrow Connector 28"/>
          <p:cNvCxnSpPr/>
          <p:nvPr/>
        </p:nvCxnSpPr>
        <p:spPr>
          <a:xfrm>
            <a:off x="2543388" y="3641744"/>
            <a:ext cx="0" cy="367209"/>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466941" y="3633366"/>
            <a:ext cx="1771411" cy="369332"/>
          </a:xfrm>
          <a:prstGeom prst="rect">
            <a:avLst/>
          </a:prstGeom>
          <a:solidFill>
            <a:schemeClr val="bg1"/>
          </a:solidFill>
        </p:spPr>
        <p:txBody>
          <a:bodyPr wrap="square" rtlCol="0">
            <a:spAutoFit/>
          </a:bodyPr>
          <a:lstStyle/>
          <a:p>
            <a:pPr algn="ctr"/>
            <a:r>
              <a:rPr lang="en-US" dirty="0" smtClean="0">
                <a:solidFill>
                  <a:srgbClr val="FF0000"/>
                </a:solidFill>
                <a:latin typeface="Cambria" panose="02040503050406030204" pitchFamily="18" charset="0"/>
                <a:ea typeface="Cambria" panose="02040503050406030204" pitchFamily="18" charset="0"/>
              </a:rPr>
              <a:t>Is it </a:t>
            </a:r>
            <a:r>
              <a:rPr lang="en-US" b="1" i="1" dirty="0" smtClean="0">
                <a:solidFill>
                  <a:srgbClr val="FF0000"/>
                </a:solidFill>
                <a:latin typeface="Cambria" panose="02040503050406030204" pitchFamily="18" charset="0"/>
                <a:ea typeface="Cambria" panose="02040503050406030204" pitchFamily="18" charset="0"/>
              </a:rPr>
              <a:t>b2 </a:t>
            </a:r>
            <a:r>
              <a:rPr lang="en-US" dirty="0" smtClean="0">
                <a:solidFill>
                  <a:srgbClr val="FF0000"/>
                </a:solidFill>
                <a:latin typeface="Cambria" panose="02040503050406030204" pitchFamily="18" charset="0"/>
                <a:ea typeface="Cambria" panose="02040503050406030204" pitchFamily="18" charset="0"/>
              </a:rPr>
              <a:t>?</a:t>
            </a:r>
            <a:endParaRPr lang="en-US" dirty="0" smtClean="0">
              <a:solidFill>
                <a:srgbClr val="FF0000"/>
              </a:solidFill>
              <a:latin typeface="Cambria" panose="02040503050406030204" pitchFamily="18" charset="0"/>
              <a:ea typeface="Cambria" panose="02040503050406030204" pitchFamily="18" charset="0"/>
            </a:endParaRPr>
          </a:p>
        </p:txBody>
      </p:sp>
      <p:sp>
        <p:nvSpPr>
          <p:cNvPr id="31" name="TextBox 30"/>
          <p:cNvSpPr txBox="1"/>
          <p:nvPr/>
        </p:nvSpPr>
        <p:spPr>
          <a:xfrm>
            <a:off x="600189" y="4481030"/>
            <a:ext cx="1771411" cy="369332"/>
          </a:xfrm>
          <a:prstGeom prst="rect">
            <a:avLst/>
          </a:prstGeom>
          <a:solidFill>
            <a:schemeClr val="bg1"/>
          </a:solidFill>
        </p:spPr>
        <p:txBody>
          <a:bodyPr wrap="square" rtlCol="0">
            <a:spAutoFit/>
          </a:bodyPr>
          <a:lstStyle/>
          <a:p>
            <a:pPr algn="ctr"/>
            <a:r>
              <a:rPr lang="en-US" dirty="0" smtClean="0">
                <a:solidFill>
                  <a:srgbClr val="FF0000"/>
                </a:solidFill>
                <a:latin typeface="Cambria" panose="02040503050406030204" pitchFamily="18" charset="0"/>
                <a:ea typeface="Cambria" panose="02040503050406030204" pitchFamily="18" charset="0"/>
              </a:rPr>
              <a:t>No, Next Index</a:t>
            </a:r>
            <a:endParaRPr lang="en-US" dirty="0" smtClean="0">
              <a:solidFill>
                <a:srgbClr val="FF0000"/>
              </a:solidFill>
              <a:latin typeface="Cambria" panose="02040503050406030204" pitchFamily="18" charset="0"/>
              <a:ea typeface="Cambria" panose="02040503050406030204" pitchFamily="18" charset="0"/>
            </a:endParaRPr>
          </a:p>
        </p:txBody>
      </p:sp>
      <p:sp>
        <p:nvSpPr>
          <p:cNvPr id="32" name="TextBox 31"/>
          <p:cNvSpPr txBox="1"/>
          <p:nvPr/>
        </p:nvSpPr>
        <p:spPr>
          <a:xfrm>
            <a:off x="600189" y="4470943"/>
            <a:ext cx="1771411" cy="369332"/>
          </a:xfrm>
          <a:prstGeom prst="rect">
            <a:avLst/>
          </a:prstGeom>
          <a:solidFill>
            <a:schemeClr val="bg1"/>
          </a:solidFill>
        </p:spPr>
        <p:txBody>
          <a:bodyPr wrap="square" rtlCol="0">
            <a:spAutoFit/>
          </a:bodyPr>
          <a:lstStyle/>
          <a:p>
            <a:pPr algn="ctr"/>
            <a:endParaRPr lang="en-US" dirty="0" smtClean="0">
              <a:solidFill>
                <a:srgbClr val="00B050"/>
              </a:solidFill>
              <a:latin typeface="Cambria" panose="02040503050406030204" pitchFamily="18" charset="0"/>
              <a:ea typeface="Cambria" panose="02040503050406030204" pitchFamily="18" charset="0"/>
            </a:endParaRPr>
          </a:p>
        </p:txBody>
      </p:sp>
      <p:sp>
        <p:nvSpPr>
          <p:cNvPr id="34" name="TextBox 33"/>
          <p:cNvSpPr txBox="1"/>
          <p:nvPr/>
        </p:nvSpPr>
        <p:spPr>
          <a:xfrm>
            <a:off x="2423002" y="3640889"/>
            <a:ext cx="362658" cy="369332"/>
          </a:xfrm>
          <a:prstGeom prst="rect">
            <a:avLst/>
          </a:prstGeom>
          <a:solidFill>
            <a:schemeClr val="bg1"/>
          </a:solidFill>
        </p:spPr>
        <p:txBody>
          <a:bodyPr wrap="square" rtlCol="0">
            <a:spAutoFit/>
          </a:bodyPr>
          <a:lstStyle/>
          <a:p>
            <a:pPr algn="ctr"/>
            <a:endParaRPr lang="en-US" dirty="0" smtClean="0">
              <a:solidFill>
                <a:srgbClr val="00B050"/>
              </a:solidFill>
              <a:latin typeface="Cambria" panose="02040503050406030204" pitchFamily="18" charset="0"/>
              <a:ea typeface="Cambria" panose="02040503050406030204" pitchFamily="18" charset="0"/>
            </a:endParaRPr>
          </a:p>
        </p:txBody>
      </p:sp>
      <p:cxnSp>
        <p:nvCxnSpPr>
          <p:cNvPr id="35" name="Straight Arrow Connector 34"/>
          <p:cNvCxnSpPr/>
          <p:nvPr/>
        </p:nvCxnSpPr>
        <p:spPr>
          <a:xfrm>
            <a:off x="3332489" y="3689586"/>
            <a:ext cx="0" cy="367209"/>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378479" y="4465119"/>
            <a:ext cx="1771411" cy="369332"/>
          </a:xfrm>
          <a:prstGeom prst="rect">
            <a:avLst/>
          </a:prstGeom>
          <a:solidFill>
            <a:schemeClr val="bg1"/>
          </a:solidFill>
        </p:spPr>
        <p:txBody>
          <a:bodyPr wrap="square" rtlCol="0">
            <a:spAutoFit/>
          </a:bodyPr>
          <a:lstStyle/>
          <a:p>
            <a:pPr algn="ctr"/>
            <a:r>
              <a:rPr lang="en-US" dirty="0" smtClean="0">
                <a:solidFill>
                  <a:srgbClr val="00B050"/>
                </a:solidFill>
                <a:latin typeface="Cambria" panose="02040503050406030204" pitchFamily="18" charset="0"/>
                <a:ea typeface="Cambria" panose="02040503050406030204" pitchFamily="18" charset="0"/>
              </a:rPr>
              <a:t>Yes, Assign null</a:t>
            </a:r>
            <a:endParaRPr lang="en-US" dirty="0" smtClean="0">
              <a:solidFill>
                <a:srgbClr val="00B050"/>
              </a:solidFill>
              <a:latin typeface="Cambria" panose="02040503050406030204" pitchFamily="18" charset="0"/>
              <a:ea typeface="Cambria" panose="02040503050406030204" pitchFamily="18" charset="0"/>
            </a:endParaRPr>
          </a:p>
        </p:txBody>
      </p:sp>
      <p:graphicFrame>
        <p:nvGraphicFramePr>
          <p:cNvPr id="38" name="Table 37"/>
          <p:cNvGraphicFramePr>
            <a:graphicFrameLocks noGrp="1"/>
          </p:cNvGraphicFramePr>
          <p:nvPr>
            <p:extLst>
              <p:ext uri="{D42A27DB-BD31-4B8C-83A1-F6EECF244321}">
                <p14:modId xmlns:p14="http://schemas.microsoft.com/office/powerpoint/2010/main" val="662173086"/>
              </p:ext>
            </p:extLst>
          </p:nvPr>
        </p:nvGraphicFramePr>
        <p:xfrm>
          <a:off x="1582927" y="4054008"/>
          <a:ext cx="2743200" cy="439850"/>
        </p:xfrm>
        <a:graphic>
          <a:graphicData uri="http://schemas.openxmlformats.org/drawingml/2006/table">
            <a:tbl>
              <a:tblPr firstRow="1" bandRow="1">
                <a:tableStyleId>{2D5ABB26-0587-4C30-8999-92F81FD0307C}</a:tableStyleId>
              </a:tblPr>
              <a:tblGrid>
                <a:gridCol w="822960"/>
                <a:gridCol w="640080"/>
                <a:gridCol w="640080"/>
                <a:gridCol w="640080"/>
              </a:tblGrid>
              <a:tr h="439850">
                <a:tc>
                  <a:txBody>
                    <a:bodyPr/>
                    <a:lstStyle/>
                    <a:p>
                      <a:pPr algn="ctr"/>
                      <a:r>
                        <a:rPr lang="en-US" dirty="0" smtClean="0">
                          <a:latin typeface="Cambria" panose="02040503050406030204" pitchFamily="18" charset="0"/>
                          <a:ea typeface="Cambria" panose="02040503050406030204" pitchFamily="18" charset="0"/>
                        </a:rPr>
                        <a:t>boxes</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noFill/>
                  </a:tcPr>
                </a:tc>
                <a:tc>
                  <a:txBody>
                    <a:bodyPr/>
                    <a:lstStyle/>
                    <a:p>
                      <a:pPr algn="ctr"/>
                      <a:r>
                        <a:rPr lang="en-US" dirty="0" smtClean="0">
                          <a:latin typeface="Cambria" panose="02040503050406030204" pitchFamily="18" charset="0"/>
                          <a:ea typeface="Cambria" panose="02040503050406030204" pitchFamily="18" charset="0"/>
                        </a:rPr>
                        <a:t>b1</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b3</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39" name="Freeform 38"/>
          <p:cNvSpPr/>
          <p:nvPr/>
        </p:nvSpPr>
        <p:spPr>
          <a:xfrm rot="21099939">
            <a:off x="3484894" y="3620200"/>
            <a:ext cx="3025610" cy="284588"/>
          </a:xfrm>
          <a:custGeom>
            <a:avLst/>
            <a:gdLst>
              <a:gd name="connsiteX0" fmla="*/ 0 w 3071812"/>
              <a:gd name="connsiteY0" fmla="*/ 274988 h 446438"/>
              <a:gd name="connsiteX1" fmla="*/ 1085850 w 3071812"/>
              <a:gd name="connsiteY1" fmla="*/ 3526 h 446438"/>
              <a:gd name="connsiteX2" fmla="*/ 3071812 w 3071812"/>
              <a:gd name="connsiteY2" fmla="*/ 446438 h 446438"/>
            </a:gdLst>
            <a:ahLst/>
            <a:cxnLst>
              <a:cxn ang="0">
                <a:pos x="connsiteX0" y="connsiteY0"/>
              </a:cxn>
              <a:cxn ang="0">
                <a:pos x="connsiteX1" y="connsiteY1"/>
              </a:cxn>
              <a:cxn ang="0">
                <a:pos x="connsiteX2" y="connsiteY2"/>
              </a:cxn>
            </a:cxnLst>
            <a:rect l="l" t="t" r="r" b="b"/>
            <a:pathLst>
              <a:path w="3071812" h="446438">
                <a:moveTo>
                  <a:pt x="0" y="274988"/>
                </a:moveTo>
                <a:cubicBezTo>
                  <a:pt x="286940" y="124969"/>
                  <a:pt x="573881" y="-25049"/>
                  <a:pt x="1085850" y="3526"/>
                </a:cubicBezTo>
                <a:cubicBezTo>
                  <a:pt x="1597819" y="32101"/>
                  <a:pt x="2334815" y="239269"/>
                  <a:pt x="3071812" y="446438"/>
                </a:cubicBezTo>
              </a:path>
            </a:pathLst>
          </a:custGeom>
          <a:ln w="76200">
            <a:solidFill>
              <a:schemeClr val="bg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784251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93"/>
                                        </p:tgtEl>
                                        <p:attrNameLst>
                                          <p:attrName>style.visibility</p:attrName>
                                        </p:attrNameLst>
                                      </p:cBhvr>
                                      <p:to>
                                        <p:strVal val="visible"/>
                                      </p:to>
                                    </p:set>
                                    <p:anim calcmode="lin" valueType="num">
                                      <p:cBhvr>
                                        <p:cTn id="11" dur="500" fill="hold"/>
                                        <p:tgtEl>
                                          <p:spTgt spid="93"/>
                                        </p:tgtEl>
                                        <p:attrNameLst>
                                          <p:attrName>ppt_w</p:attrName>
                                        </p:attrNameLst>
                                      </p:cBhvr>
                                      <p:tavLst>
                                        <p:tav tm="0">
                                          <p:val>
                                            <p:fltVal val="0"/>
                                          </p:val>
                                        </p:tav>
                                        <p:tav tm="100000">
                                          <p:val>
                                            <p:strVal val="#ppt_w"/>
                                          </p:val>
                                        </p:tav>
                                      </p:tavLst>
                                    </p:anim>
                                    <p:anim calcmode="lin" valueType="num">
                                      <p:cBhvr>
                                        <p:cTn id="12" dur="500" fill="hold"/>
                                        <p:tgtEl>
                                          <p:spTgt spid="93"/>
                                        </p:tgtEl>
                                        <p:attrNameLst>
                                          <p:attrName>ppt_h</p:attrName>
                                        </p:attrNameLst>
                                      </p:cBhvr>
                                      <p:tavLst>
                                        <p:tav tm="0">
                                          <p:val>
                                            <p:fltVal val="0"/>
                                          </p:val>
                                        </p:tav>
                                        <p:tav tm="100000">
                                          <p:val>
                                            <p:strVal val="#ppt_h"/>
                                          </p:val>
                                        </p:tav>
                                      </p:tavLst>
                                    </p:anim>
                                    <p:animEffect transition="in" filter="fade">
                                      <p:cBhvr>
                                        <p:cTn id="13" dur="500"/>
                                        <p:tgtEl>
                                          <p:spTgt spid="93"/>
                                        </p:tgtEl>
                                      </p:cBhvr>
                                    </p:animEffect>
                                  </p:childTnLst>
                                </p:cTn>
                              </p:par>
                              <p:par>
                                <p:cTn id="14" presetID="53" presetClass="entr" presetSubtype="16" fill="hold" nodeType="withEffect">
                                  <p:stCondLst>
                                    <p:cond delay="0"/>
                                  </p:stCondLst>
                                  <p:childTnLst>
                                    <p:set>
                                      <p:cBhvr>
                                        <p:cTn id="15" dur="1" fill="hold">
                                          <p:stCondLst>
                                            <p:cond delay="0"/>
                                          </p:stCondLst>
                                        </p:cTn>
                                        <p:tgtEl>
                                          <p:spTgt spid="90"/>
                                        </p:tgtEl>
                                        <p:attrNameLst>
                                          <p:attrName>style.visibility</p:attrName>
                                        </p:attrNameLst>
                                      </p:cBhvr>
                                      <p:to>
                                        <p:strVal val="visible"/>
                                      </p:to>
                                    </p:set>
                                    <p:anim calcmode="lin" valueType="num">
                                      <p:cBhvr>
                                        <p:cTn id="16" dur="500" fill="hold"/>
                                        <p:tgtEl>
                                          <p:spTgt spid="90"/>
                                        </p:tgtEl>
                                        <p:attrNameLst>
                                          <p:attrName>ppt_w</p:attrName>
                                        </p:attrNameLst>
                                      </p:cBhvr>
                                      <p:tavLst>
                                        <p:tav tm="0">
                                          <p:val>
                                            <p:fltVal val="0"/>
                                          </p:val>
                                        </p:tav>
                                        <p:tav tm="100000">
                                          <p:val>
                                            <p:strVal val="#ppt_w"/>
                                          </p:val>
                                        </p:tav>
                                      </p:tavLst>
                                    </p:anim>
                                    <p:anim calcmode="lin" valueType="num">
                                      <p:cBhvr>
                                        <p:cTn id="17" dur="500" fill="hold"/>
                                        <p:tgtEl>
                                          <p:spTgt spid="90"/>
                                        </p:tgtEl>
                                        <p:attrNameLst>
                                          <p:attrName>ppt_h</p:attrName>
                                        </p:attrNameLst>
                                      </p:cBhvr>
                                      <p:tavLst>
                                        <p:tav tm="0">
                                          <p:val>
                                            <p:fltVal val="0"/>
                                          </p:val>
                                        </p:tav>
                                        <p:tav tm="100000">
                                          <p:val>
                                            <p:strVal val="#ppt_h"/>
                                          </p:val>
                                        </p:tav>
                                      </p:tavLst>
                                    </p:anim>
                                    <p:animEffect transition="in" filter="fade">
                                      <p:cBhvr>
                                        <p:cTn id="18" dur="500"/>
                                        <p:tgtEl>
                                          <p:spTgt spid="90"/>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p:cTn id="21" dur="500" fill="hold"/>
                                        <p:tgtEl>
                                          <p:spTgt spid="33"/>
                                        </p:tgtEl>
                                        <p:attrNameLst>
                                          <p:attrName>ppt_w</p:attrName>
                                        </p:attrNameLst>
                                      </p:cBhvr>
                                      <p:tavLst>
                                        <p:tav tm="0">
                                          <p:val>
                                            <p:fltVal val="0"/>
                                          </p:val>
                                        </p:tav>
                                        <p:tav tm="100000">
                                          <p:val>
                                            <p:strVal val="#ppt_w"/>
                                          </p:val>
                                        </p:tav>
                                      </p:tavLst>
                                    </p:anim>
                                    <p:anim calcmode="lin" valueType="num">
                                      <p:cBhvr>
                                        <p:cTn id="22" dur="500" fill="hold"/>
                                        <p:tgtEl>
                                          <p:spTgt spid="33"/>
                                        </p:tgtEl>
                                        <p:attrNameLst>
                                          <p:attrName>ppt_h</p:attrName>
                                        </p:attrNameLst>
                                      </p:cBhvr>
                                      <p:tavLst>
                                        <p:tav tm="0">
                                          <p:val>
                                            <p:fltVal val="0"/>
                                          </p:val>
                                        </p:tav>
                                        <p:tav tm="100000">
                                          <p:val>
                                            <p:strVal val="#ppt_h"/>
                                          </p:val>
                                        </p:tav>
                                      </p:tavLst>
                                    </p:anim>
                                    <p:animEffect transition="in" filter="fade">
                                      <p:cBhvr>
                                        <p:cTn id="23" dur="500"/>
                                        <p:tgtEl>
                                          <p:spTgt spid="33"/>
                                        </p:tgtEl>
                                      </p:cBhvr>
                                    </p:animEffect>
                                  </p:childTnLst>
                                </p:cTn>
                              </p:par>
                              <p:par>
                                <p:cTn id="24" presetID="53" presetClass="entr" presetSubtype="16" fill="hold" nodeType="withEffect">
                                  <p:stCondLst>
                                    <p:cond delay="0"/>
                                  </p:stCondLst>
                                  <p:childTnLst>
                                    <p:set>
                                      <p:cBhvr>
                                        <p:cTn id="25" dur="1" fill="hold">
                                          <p:stCondLst>
                                            <p:cond delay="0"/>
                                          </p:stCondLst>
                                        </p:cTn>
                                        <p:tgtEl>
                                          <p:spTgt spid="92"/>
                                        </p:tgtEl>
                                        <p:attrNameLst>
                                          <p:attrName>style.visibility</p:attrName>
                                        </p:attrNameLst>
                                      </p:cBhvr>
                                      <p:to>
                                        <p:strVal val="visible"/>
                                      </p:to>
                                    </p:set>
                                    <p:anim calcmode="lin" valueType="num">
                                      <p:cBhvr>
                                        <p:cTn id="26" dur="500" fill="hold"/>
                                        <p:tgtEl>
                                          <p:spTgt spid="92"/>
                                        </p:tgtEl>
                                        <p:attrNameLst>
                                          <p:attrName>ppt_w</p:attrName>
                                        </p:attrNameLst>
                                      </p:cBhvr>
                                      <p:tavLst>
                                        <p:tav tm="0">
                                          <p:val>
                                            <p:fltVal val="0"/>
                                          </p:val>
                                        </p:tav>
                                        <p:tav tm="100000">
                                          <p:val>
                                            <p:strVal val="#ppt_w"/>
                                          </p:val>
                                        </p:tav>
                                      </p:tavLst>
                                    </p:anim>
                                    <p:anim calcmode="lin" valueType="num">
                                      <p:cBhvr>
                                        <p:cTn id="27" dur="500" fill="hold"/>
                                        <p:tgtEl>
                                          <p:spTgt spid="92"/>
                                        </p:tgtEl>
                                        <p:attrNameLst>
                                          <p:attrName>ppt_h</p:attrName>
                                        </p:attrNameLst>
                                      </p:cBhvr>
                                      <p:tavLst>
                                        <p:tav tm="0">
                                          <p:val>
                                            <p:fltVal val="0"/>
                                          </p:val>
                                        </p:tav>
                                        <p:tav tm="100000">
                                          <p:val>
                                            <p:strVal val="#ppt_h"/>
                                          </p:val>
                                        </p:tav>
                                      </p:tavLst>
                                    </p:anim>
                                    <p:animEffect transition="in" filter="fade">
                                      <p:cBhvr>
                                        <p:cTn id="28" dur="500"/>
                                        <p:tgtEl>
                                          <p:spTgt spid="92"/>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85"/>
                                        </p:tgtEl>
                                        <p:attrNameLst>
                                          <p:attrName>style.visibility</p:attrName>
                                        </p:attrNameLst>
                                      </p:cBhvr>
                                      <p:to>
                                        <p:strVal val="visible"/>
                                      </p:to>
                                    </p:set>
                                    <p:anim calcmode="lin" valueType="num">
                                      <p:cBhvr>
                                        <p:cTn id="31" dur="500" fill="hold"/>
                                        <p:tgtEl>
                                          <p:spTgt spid="85"/>
                                        </p:tgtEl>
                                        <p:attrNameLst>
                                          <p:attrName>ppt_w</p:attrName>
                                        </p:attrNameLst>
                                      </p:cBhvr>
                                      <p:tavLst>
                                        <p:tav tm="0">
                                          <p:val>
                                            <p:fltVal val="0"/>
                                          </p:val>
                                        </p:tav>
                                        <p:tav tm="100000">
                                          <p:val>
                                            <p:strVal val="#ppt_w"/>
                                          </p:val>
                                        </p:tav>
                                      </p:tavLst>
                                    </p:anim>
                                    <p:anim calcmode="lin" valueType="num">
                                      <p:cBhvr>
                                        <p:cTn id="32" dur="500" fill="hold"/>
                                        <p:tgtEl>
                                          <p:spTgt spid="85"/>
                                        </p:tgtEl>
                                        <p:attrNameLst>
                                          <p:attrName>ppt_h</p:attrName>
                                        </p:attrNameLst>
                                      </p:cBhvr>
                                      <p:tavLst>
                                        <p:tav tm="0">
                                          <p:val>
                                            <p:fltVal val="0"/>
                                          </p:val>
                                        </p:tav>
                                        <p:tav tm="100000">
                                          <p:val>
                                            <p:strVal val="#ppt_h"/>
                                          </p:val>
                                        </p:tav>
                                      </p:tavLst>
                                    </p:anim>
                                    <p:animEffect transition="in" filter="fade">
                                      <p:cBhvr>
                                        <p:cTn id="33" dur="500"/>
                                        <p:tgtEl>
                                          <p:spTgt spid="85"/>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59"/>
                                        </p:tgtEl>
                                        <p:attrNameLst>
                                          <p:attrName>style.visibility</p:attrName>
                                        </p:attrNameLst>
                                      </p:cBhvr>
                                      <p:to>
                                        <p:strVal val="visible"/>
                                      </p:to>
                                    </p:set>
                                    <p:anim calcmode="lin" valueType="num">
                                      <p:cBhvr>
                                        <p:cTn id="36" dur="500" fill="hold"/>
                                        <p:tgtEl>
                                          <p:spTgt spid="59"/>
                                        </p:tgtEl>
                                        <p:attrNameLst>
                                          <p:attrName>ppt_w</p:attrName>
                                        </p:attrNameLst>
                                      </p:cBhvr>
                                      <p:tavLst>
                                        <p:tav tm="0">
                                          <p:val>
                                            <p:fltVal val="0"/>
                                          </p:val>
                                        </p:tav>
                                        <p:tav tm="100000">
                                          <p:val>
                                            <p:strVal val="#ppt_w"/>
                                          </p:val>
                                        </p:tav>
                                      </p:tavLst>
                                    </p:anim>
                                    <p:anim calcmode="lin" valueType="num">
                                      <p:cBhvr>
                                        <p:cTn id="37" dur="500" fill="hold"/>
                                        <p:tgtEl>
                                          <p:spTgt spid="59"/>
                                        </p:tgtEl>
                                        <p:attrNameLst>
                                          <p:attrName>ppt_h</p:attrName>
                                        </p:attrNameLst>
                                      </p:cBhvr>
                                      <p:tavLst>
                                        <p:tav tm="0">
                                          <p:val>
                                            <p:fltVal val="0"/>
                                          </p:val>
                                        </p:tav>
                                        <p:tav tm="100000">
                                          <p:val>
                                            <p:strVal val="#ppt_h"/>
                                          </p:val>
                                        </p:tav>
                                      </p:tavLst>
                                    </p:anim>
                                    <p:animEffect transition="in" filter="fade">
                                      <p:cBhvr>
                                        <p:cTn id="38" dur="500"/>
                                        <p:tgtEl>
                                          <p:spTgt spid="59"/>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52"/>
                                        </p:tgtEl>
                                        <p:attrNameLst>
                                          <p:attrName>style.visibility</p:attrName>
                                        </p:attrNameLst>
                                      </p:cBhvr>
                                      <p:to>
                                        <p:strVal val="visible"/>
                                      </p:to>
                                    </p:set>
                                    <p:anim calcmode="lin" valueType="num">
                                      <p:cBhvr>
                                        <p:cTn id="41" dur="500" fill="hold"/>
                                        <p:tgtEl>
                                          <p:spTgt spid="52"/>
                                        </p:tgtEl>
                                        <p:attrNameLst>
                                          <p:attrName>ppt_w</p:attrName>
                                        </p:attrNameLst>
                                      </p:cBhvr>
                                      <p:tavLst>
                                        <p:tav tm="0">
                                          <p:val>
                                            <p:fltVal val="0"/>
                                          </p:val>
                                        </p:tav>
                                        <p:tav tm="100000">
                                          <p:val>
                                            <p:strVal val="#ppt_w"/>
                                          </p:val>
                                        </p:tav>
                                      </p:tavLst>
                                    </p:anim>
                                    <p:anim calcmode="lin" valueType="num">
                                      <p:cBhvr>
                                        <p:cTn id="42" dur="500" fill="hold"/>
                                        <p:tgtEl>
                                          <p:spTgt spid="52"/>
                                        </p:tgtEl>
                                        <p:attrNameLst>
                                          <p:attrName>ppt_h</p:attrName>
                                        </p:attrNameLst>
                                      </p:cBhvr>
                                      <p:tavLst>
                                        <p:tav tm="0">
                                          <p:val>
                                            <p:fltVal val="0"/>
                                          </p:val>
                                        </p:tav>
                                        <p:tav tm="100000">
                                          <p:val>
                                            <p:strVal val="#ppt_h"/>
                                          </p:val>
                                        </p:tav>
                                      </p:tavLst>
                                    </p:anim>
                                    <p:animEffect transition="in" filter="fade">
                                      <p:cBhvr>
                                        <p:cTn id="43" dur="500"/>
                                        <p:tgtEl>
                                          <p:spTgt spid="52"/>
                                        </p:tgtEl>
                                      </p:cBhvr>
                                    </p:animEffect>
                                  </p:childTnLst>
                                </p:cTn>
                              </p:par>
                              <p:par>
                                <p:cTn id="44" presetID="53" presetClass="entr" presetSubtype="16" fill="hold" nodeType="withEffect">
                                  <p:stCondLst>
                                    <p:cond delay="0"/>
                                  </p:stCondLst>
                                  <p:childTnLst>
                                    <p:set>
                                      <p:cBhvr>
                                        <p:cTn id="45" dur="1" fill="hold">
                                          <p:stCondLst>
                                            <p:cond delay="0"/>
                                          </p:stCondLst>
                                        </p:cTn>
                                        <p:tgtEl>
                                          <p:spTgt spid="53"/>
                                        </p:tgtEl>
                                        <p:attrNameLst>
                                          <p:attrName>style.visibility</p:attrName>
                                        </p:attrNameLst>
                                      </p:cBhvr>
                                      <p:to>
                                        <p:strVal val="visible"/>
                                      </p:to>
                                    </p:set>
                                    <p:anim calcmode="lin" valueType="num">
                                      <p:cBhvr>
                                        <p:cTn id="46" dur="500" fill="hold"/>
                                        <p:tgtEl>
                                          <p:spTgt spid="53"/>
                                        </p:tgtEl>
                                        <p:attrNameLst>
                                          <p:attrName>ppt_w</p:attrName>
                                        </p:attrNameLst>
                                      </p:cBhvr>
                                      <p:tavLst>
                                        <p:tav tm="0">
                                          <p:val>
                                            <p:fltVal val="0"/>
                                          </p:val>
                                        </p:tav>
                                        <p:tav tm="100000">
                                          <p:val>
                                            <p:strVal val="#ppt_w"/>
                                          </p:val>
                                        </p:tav>
                                      </p:tavLst>
                                    </p:anim>
                                    <p:anim calcmode="lin" valueType="num">
                                      <p:cBhvr>
                                        <p:cTn id="47" dur="500" fill="hold"/>
                                        <p:tgtEl>
                                          <p:spTgt spid="53"/>
                                        </p:tgtEl>
                                        <p:attrNameLst>
                                          <p:attrName>ppt_h</p:attrName>
                                        </p:attrNameLst>
                                      </p:cBhvr>
                                      <p:tavLst>
                                        <p:tav tm="0">
                                          <p:val>
                                            <p:fltVal val="0"/>
                                          </p:val>
                                        </p:tav>
                                        <p:tav tm="100000">
                                          <p:val>
                                            <p:strVal val="#ppt_h"/>
                                          </p:val>
                                        </p:tav>
                                      </p:tavLst>
                                    </p:anim>
                                    <p:animEffect transition="in" filter="fade">
                                      <p:cBhvr>
                                        <p:cTn id="48" dur="500"/>
                                        <p:tgtEl>
                                          <p:spTgt spid="53"/>
                                        </p:tgtEl>
                                      </p:cBhvr>
                                    </p:animEffect>
                                  </p:childTnLst>
                                </p:cTn>
                              </p:par>
                              <p:par>
                                <p:cTn id="49" presetID="53" presetClass="entr" presetSubtype="16" fill="hold" nodeType="withEffect">
                                  <p:stCondLst>
                                    <p:cond delay="0"/>
                                  </p:stCondLst>
                                  <p:childTnLst>
                                    <p:set>
                                      <p:cBhvr>
                                        <p:cTn id="50" dur="1" fill="hold">
                                          <p:stCondLst>
                                            <p:cond delay="0"/>
                                          </p:stCondLst>
                                        </p:cTn>
                                        <p:tgtEl>
                                          <p:spTgt spid="79"/>
                                        </p:tgtEl>
                                        <p:attrNameLst>
                                          <p:attrName>style.visibility</p:attrName>
                                        </p:attrNameLst>
                                      </p:cBhvr>
                                      <p:to>
                                        <p:strVal val="visible"/>
                                      </p:to>
                                    </p:set>
                                    <p:anim calcmode="lin" valueType="num">
                                      <p:cBhvr>
                                        <p:cTn id="51" dur="500" fill="hold"/>
                                        <p:tgtEl>
                                          <p:spTgt spid="79"/>
                                        </p:tgtEl>
                                        <p:attrNameLst>
                                          <p:attrName>ppt_w</p:attrName>
                                        </p:attrNameLst>
                                      </p:cBhvr>
                                      <p:tavLst>
                                        <p:tav tm="0">
                                          <p:val>
                                            <p:fltVal val="0"/>
                                          </p:val>
                                        </p:tav>
                                        <p:tav tm="100000">
                                          <p:val>
                                            <p:strVal val="#ppt_w"/>
                                          </p:val>
                                        </p:tav>
                                      </p:tavLst>
                                    </p:anim>
                                    <p:anim calcmode="lin" valueType="num">
                                      <p:cBhvr>
                                        <p:cTn id="52" dur="500" fill="hold"/>
                                        <p:tgtEl>
                                          <p:spTgt spid="79"/>
                                        </p:tgtEl>
                                        <p:attrNameLst>
                                          <p:attrName>ppt_h</p:attrName>
                                        </p:attrNameLst>
                                      </p:cBhvr>
                                      <p:tavLst>
                                        <p:tav tm="0">
                                          <p:val>
                                            <p:fltVal val="0"/>
                                          </p:val>
                                        </p:tav>
                                        <p:tav tm="100000">
                                          <p:val>
                                            <p:strVal val="#ppt_h"/>
                                          </p:val>
                                        </p:tav>
                                      </p:tavLst>
                                    </p:anim>
                                    <p:animEffect transition="in" filter="fade">
                                      <p:cBhvr>
                                        <p:cTn id="53" dur="500"/>
                                        <p:tgtEl>
                                          <p:spTgt spid="79"/>
                                        </p:tgtEl>
                                      </p:cBhvr>
                                    </p:animEffect>
                                  </p:childTnLst>
                                </p:cTn>
                              </p:par>
                              <p:par>
                                <p:cTn id="54" presetID="53" presetClass="entr" presetSubtype="16" fill="hold" nodeType="withEffect">
                                  <p:stCondLst>
                                    <p:cond delay="0"/>
                                  </p:stCondLst>
                                  <p:childTnLst>
                                    <p:set>
                                      <p:cBhvr>
                                        <p:cTn id="55" dur="1" fill="hold">
                                          <p:stCondLst>
                                            <p:cond delay="0"/>
                                          </p:stCondLst>
                                        </p:cTn>
                                        <p:tgtEl>
                                          <p:spTgt spid="89"/>
                                        </p:tgtEl>
                                        <p:attrNameLst>
                                          <p:attrName>style.visibility</p:attrName>
                                        </p:attrNameLst>
                                      </p:cBhvr>
                                      <p:to>
                                        <p:strVal val="visible"/>
                                      </p:to>
                                    </p:set>
                                    <p:anim calcmode="lin" valueType="num">
                                      <p:cBhvr>
                                        <p:cTn id="56" dur="500" fill="hold"/>
                                        <p:tgtEl>
                                          <p:spTgt spid="89"/>
                                        </p:tgtEl>
                                        <p:attrNameLst>
                                          <p:attrName>ppt_w</p:attrName>
                                        </p:attrNameLst>
                                      </p:cBhvr>
                                      <p:tavLst>
                                        <p:tav tm="0">
                                          <p:val>
                                            <p:fltVal val="0"/>
                                          </p:val>
                                        </p:tav>
                                        <p:tav tm="100000">
                                          <p:val>
                                            <p:strVal val="#ppt_w"/>
                                          </p:val>
                                        </p:tav>
                                      </p:tavLst>
                                    </p:anim>
                                    <p:anim calcmode="lin" valueType="num">
                                      <p:cBhvr>
                                        <p:cTn id="57" dur="500" fill="hold"/>
                                        <p:tgtEl>
                                          <p:spTgt spid="89"/>
                                        </p:tgtEl>
                                        <p:attrNameLst>
                                          <p:attrName>ppt_h</p:attrName>
                                        </p:attrNameLst>
                                      </p:cBhvr>
                                      <p:tavLst>
                                        <p:tav tm="0">
                                          <p:val>
                                            <p:fltVal val="0"/>
                                          </p:val>
                                        </p:tav>
                                        <p:tav tm="100000">
                                          <p:val>
                                            <p:strVal val="#ppt_h"/>
                                          </p:val>
                                        </p:tav>
                                      </p:tavLst>
                                    </p:anim>
                                    <p:animEffect transition="in" filter="fade">
                                      <p:cBhvr>
                                        <p:cTn id="58" dur="500"/>
                                        <p:tgtEl>
                                          <p:spTgt spid="89"/>
                                        </p:tgtEl>
                                      </p:cBhvr>
                                    </p:animEffect>
                                  </p:childTnLst>
                                </p:cTn>
                              </p:par>
                              <p:par>
                                <p:cTn id="59" presetID="53" presetClass="entr" presetSubtype="16" fill="hold" nodeType="withEffect">
                                  <p:stCondLst>
                                    <p:cond delay="0"/>
                                  </p:stCondLst>
                                  <p:childTnLst>
                                    <p:set>
                                      <p:cBhvr>
                                        <p:cTn id="60" dur="1" fill="hold">
                                          <p:stCondLst>
                                            <p:cond delay="0"/>
                                          </p:stCondLst>
                                        </p:cTn>
                                        <p:tgtEl>
                                          <p:spTgt spid="84"/>
                                        </p:tgtEl>
                                        <p:attrNameLst>
                                          <p:attrName>style.visibility</p:attrName>
                                        </p:attrNameLst>
                                      </p:cBhvr>
                                      <p:to>
                                        <p:strVal val="visible"/>
                                      </p:to>
                                    </p:set>
                                    <p:anim calcmode="lin" valueType="num">
                                      <p:cBhvr>
                                        <p:cTn id="61" dur="500" fill="hold"/>
                                        <p:tgtEl>
                                          <p:spTgt spid="84"/>
                                        </p:tgtEl>
                                        <p:attrNameLst>
                                          <p:attrName>ppt_w</p:attrName>
                                        </p:attrNameLst>
                                      </p:cBhvr>
                                      <p:tavLst>
                                        <p:tav tm="0">
                                          <p:val>
                                            <p:fltVal val="0"/>
                                          </p:val>
                                        </p:tav>
                                        <p:tav tm="100000">
                                          <p:val>
                                            <p:strVal val="#ppt_w"/>
                                          </p:val>
                                        </p:tav>
                                      </p:tavLst>
                                    </p:anim>
                                    <p:anim calcmode="lin" valueType="num">
                                      <p:cBhvr>
                                        <p:cTn id="62" dur="500" fill="hold"/>
                                        <p:tgtEl>
                                          <p:spTgt spid="84"/>
                                        </p:tgtEl>
                                        <p:attrNameLst>
                                          <p:attrName>ppt_h</p:attrName>
                                        </p:attrNameLst>
                                      </p:cBhvr>
                                      <p:tavLst>
                                        <p:tav tm="0">
                                          <p:val>
                                            <p:fltVal val="0"/>
                                          </p:val>
                                        </p:tav>
                                        <p:tav tm="100000">
                                          <p:val>
                                            <p:strVal val="#ppt_h"/>
                                          </p:val>
                                        </p:tav>
                                      </p:tavLst>
                                    </p:anim>
                                    <p:animEffect transition="in" filter="fade">
                                      <p:cBhvr>
                                        <p:cTn id="63" dur="500"/>
                                        <p:tgtEl>
                                          <p:spTgt spid="84"/>
                                        </p:tgtEl>
                                      </p:cBhvr>
                                    </p:animEffect>
                                  </p:childTnLst>
                                </p:cTn>
                              </p:par>
                              <p:par>
                                <p:cTn id="64" presetID="53" presetClass="entr" presetSubtype="16" fill="hold" nodeType="withEffect">
                                  <p:stCondLst>
                                    <p:cond delay="0"/>
                                  </p:stCondLst>
                                  <p:childTnLst>
                                    <p:set>
                                      <p:cBhvr>
                                        <p:cTn id="65" dur="1" fill="hold">
                                          <p:stCondLst>
                                            <p:cond delay="0"/>
                                          </p:stCondLst>
                                        </p:cTn>
                                        <p:tgtEl>
                                          <p:spTgt spid="54"/>
                                        </p:tgtEl>
                                        <p:attrNameLst>
                                          <p:attrName>style.visibility</p:attrName>
                                        </p:attrNameLst>
                                      </p:cBhvr>
                                      <p:to>
                                        <p:strVal val="visible"/>
                                      </p:to>
                                    </p:set>
                                    <p:anim calcmode="lin" valueType="num">
                                      <p:cBhvr>
                                        <p:cTn id="66" dur="500" fill="hold"/>
                                        <p:tgtEl>
                                          <p:spTgt spid="54"/>
                                        </p:tgtEl>
                                        <p:attrNameLst>
                                          <p:attrName>ppt_w</p:attrName>
                                        </p:attrNameLst>
                                      </p:cBhvr>
                                      <p:tavLst>
                                        <p:tav tm="0">
                                          <p:val>
                                            <p:fltVal val="0"/>
                                          </p:val>
                                        </p:tav>
                                        <p:tav tm="100000">
                                          <p:val>
                                            <p:strVal val="#ppt_w"/>
                                          </p:val>
                                        </p:tav>
                                      </p:tavLst>
                                    </p:anim>
                                    <p:anim calcmode="lin" valueType="num">
                                      <p:cBhvr>
                                        <p:cTn id="67" dur="500" fill="hold"/>
                                        <p:tgtEl>
                                          <p:spTgt spid="54"/>
                                        </p:tgtEl>
                                        <p:attrNameLst>
                                          <p:attrName>ppt_h</p:attrName>
                                        </p:attrNameLst>
                                      </p:cBhvr>
                                      <p:tavLst>
                                        <p:tav tm="0">
                                          <p:val>
                                            <p:fltVal val="0"/>
                                          </p:val>
                                        </p:tav>
                                        <p:tav tm="100000">
                                          <p:val>
                                            <p:strVal val="#ppt_h"/>
                                          </p:val>
                                        </p:tav>
                                      </p:tavLst>
                                    </p:anim>
                                    <p:animEffect transition="in" filter="fade">
                                      <p:cBhvr>
                                        <p:cTn id="68" dur="500"/>
                                        <p:tgtEl>
                                          <p:spTgt spid="54"/>
                                        </p:tgtEl>
                                      </p:cBhvr>
                                    </p:animEffect>
                                  </p:childTnLst>
                                </p:cTn>
                              </p:par>
                              <p:par>
                                <p:cTn id="69" presetID="53" presetClass="entr" presetSubtype="16" fill="hold" nodeType="withEffect">
                                  <p:stCondLst>
                                    <p:cond delay="0"/>
                                  </p:stCondLst>
                                  <p:childTnLst>
                                    <p:set>
                                      <p:cBhvr>
                                        <p:cTn id="70" dur="1" fill="hold">
                                          <p:stCondLst>
                                            <p:cond delay="0"/>
                                          </p:stCondLst>
                                        </p:cTn>
                                        <p:tgtEl>
                                          <p:spTgt spid="51"/>
                                        </p:tgtEl>
                                        <p:attrNameLst>
                                          <p:attrName>style.visibility</p:attrName>
                                        </p:attrNameLst>
                                      </p:cBhvr>
                                      <p:to>
                                        <p:strVal val="visible"/>
                                      </p:to>
                                    </p:set>
                                    <p:anim calcmode="lin" valueType="num">
                                      <p:cBhvr>
                                        <p:cTn id="71" dur="500" fill="hold"/>
                                        <p:tgtEl>
                                          <p:spTgt spid="51"/>
                                        </p:tgtEl>
                                        <p:attrNameLst>
                                          <p:attrName>ppt_w</p:attrName>
                                        </p:attrNameLst>
                                      </p:cBhvr>
                                      <p:tavLst>
                                        <p:tav tm="0">
                                          <p:val>
                                            <p:fltVal val="0"/>
                                          </p:val>
                                        </p:tav>
                                        <p:tav tm="100000">
                                          <p:val>
                                            <p:strVal val="#ppt_w"/>
                                          </p:val>
                                        </p:tav>
                                      </p:tavLst>
                                    </p:anim>
                                    <p:anim calcmode="lin" valueType="num">
                                      <p:cBhvr>
                                        <p:cTn id="72" dur="500" fill="hold"/>
                                        <p:tgtEl>
                                          <p:spTgt spid="51"/>
                                        </p:tgtEl>
                                        <p:attrNameLst>
                                          <p:attrName>ppt_h</p:attrName>
                                        </p:attrNameLst>
                                      </p:cBhvr>
                                      <p:tavLst>
                                        <p:tav tm="0">
                                          <p:val>
                                            <p:fltVal val="0"/>
                                          </p:val>
                                        </p:tav>
                                        <p:tav tm="100000">
                                          <p:val>
                                            <p:strVal val="#ppt_h"/>
                                          </p:val>
                                        </p:tav>
                                      </p:tavLst>
                                    </p:anim>
                                    <p:animEffect transition="in" filter="fade">
                                      <p:cBhvr>
                                        <p:cTn id="73" dur="500"/>
                                        <p:tgtEl>
                                          <p:spTgt spid="51"/>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nodeType="clickEffect">
                                  <p:stCondLst>
                                    <p:cond delay="0"/>
                                  </p:stCondLst>
                                  <p:childTnLst>
                                    <p:set>
                                      <p:cBhvr>
                                        <p:cTn id="77" dur="1" fill="hold">
                                          <p:stCondLst>
                                            <p:cond delay="0"/>
                                          </p:stCondLst>
                                        </p:cTn>
                                        <p:tgtEl>
                                          <p:spTgt spid="29"/>
                                        </p:tgtEl>
                                        <p:attrNameLst>
                                          <p:attrName>style.visibility</p:attrName>
                                        </p:attrNameLst>
                                      </p:cBhvr>
                                      <p:to>
                                        <p:strVal val="visible"/>
                                      </p:to>
                                    </p:set>
                                    <p:animEffect transition="in" filter="wipe(down)">
                                      <p:cBhvr>
                                        <p:cTn id="78" dur="500"/>
                                        <p:tgtEl>
                                          <p:spTgt spid="29"/>
                                        </p:tgtEl>
                                      </p:cBhvr>
                                    </p:animEffect>
                                  </p:childTnLst>
                                </p:cTn>
                              </p:par>
                              <p:par>
                                <p:cTn id="79" presetID="22" presetClass="entr" presetSubtype="4" fill="hold" grpId="0" nodeType="withEffect">
                                  <p:stCondLst>
                                    <p:cond delay="0"/>
                                  </p:stCondLst>
                                  <p:childTnLst>
                                    <p:set>
                                      <p:cBhvr>
                                        <p:cTn id="80" dur="1" fill="hold">
                                          <p:stCondLst>
                                            <p:cond delay="0"/>
                                          </p:stCondLst>
                                        </p:cTn>
                                        <p:tgtEl>
                                          <p:spTgt spid="30"/>
                                        </p:tgtEl>
                                        <p:attrNameLst>
                                          <p:attrName>style.visibility</p:attrName>
                                        </p:attrNameLst>
                                      </p:cBhvr>
                                      <p:to>
                                        <p:strVal val="visible"/>
                                      </p:to>
                                    </p:set>
                                    <p:animEffect transition="in" filter="wipe(down)">
                                      <p:cBhvr>
                                        <p:cTn id="81" dur="500"/>
                                        <p:tgtEl>
                                          <p:spTgt spid="30"/>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4" fill="hold" grpId="0" nodeType="clickEffect">
                                  <p:stCondLst>
                                    <p:cond delay="0"/>
                                  </p:stCondLst>
                                  <p:childTnLst>
                                    <p:set>
                                      <p:cBhvr>
                                        <p:cTn id="85" dur="1" fill="hold">
                                          <p:stCondLst>
                                            <p:cond delay="0"/>
                                          </p:stCondLst>
                                        </p:cTn>
                                        <p:tgtEl>
                                          <p:spTgt spid="31"/>
                                        </p:tgtEl>
                                        <p:attrNameLst>
                                          <p:attrName>style.visibility</p:attrName>
                                        </p:attrNameLst>
                                      </p:cBhvr>
                                      <p:to>
                                        <p:strVal val="visible"/>
                                      </p:to>
                                    </p:set>
                                    <p:animEffect transition="in" filter="wipe(down)">
                                      <p:cBhvr>
                                        <p:cTn id="86" dur="500"/>
                                        <p:tgtEl>
                                          <p:spTgt spid="31"/>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4" fill="hold" grpId="0" nodeType="clickEffect">
                                  <p:stCondLst>
                                    <p:cond delay="0"/>
                                  </p:stCondLst>
                                  <p:childTnLst>
                                    <p:set>
                                      <p:cBhvr>
                                        <p:cTn id="90" dur="1" fill="hold">
                                          <p:stCondLst>
                                            <p:cond delay="0"/>
                                          </p:stCondLst>
                                        </p:cTn>
                                        <p:tgtEl>
                                          <p:spTgt spid="32"/>
                                        </p:tgtEl>
                                        <p:attrNameLst>
                                          <p:attrName>style.visibility</p:attrName>
                                        </p:attrNameLst>
                                      </p:cBhvr>
                                      <p:to>
                                        <p:strVal val="visible"/>
                                      </p:to>
                                    </p:set>
                                    <p:animEffect transition="in" filter="wipe(down)">
                                      <p:cBhvr>
                                        <p:cTn id="91" dur="500"/>
                                        <p:tgtEl>
                                          <p:spTgt spid="32"/>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34"/>
                                        </p:tgtEl>
                                        <p:attrNameLst>
                                          <p:attrName>style.visibility</p:attrName>
                                        </p:attrNameLst>
                                      </p:cBhvr>
                                      <p:to>
                                        <p:strVal val="visible"/>
                                      </p:to>
                                    </p:set>
                                    <p:animEffect transition="in" filter="wipe(down)">
                                      <p:cBhvr>
                                        <p:cTn id="94" dur="500"/>
                                        <p:tgtEl>
                                          <p:spTgt spid="34"/>
                                        </p:tgtEl>
                                      </p:cBhvr>
                                    </p:animEffect>
                                  </p:childTnLst>
                                </p:cTn>
                              </p:par>
                              <p:par>
                                <p:cTn id="95" presetID="22" presetClass="entr" presetSubtype="4" fill="hold" nodeType="withEffect">
                                  <p:stCondLst>
                                    <p:cond delay="0"/>
                                  </p:stCondLst>
                                  <p:childTnLst>
                                    <p:set>
                                      <p:cBhvr>
                                        <p:cTn id="96" dur="1" fill="hold">
                                          <p:stCondLst>
                                            <p:cond delay="0"/>
                                          </p:stCondLst>
                                        </p:cTn>
                                        <p:tgtEl>
                                          <p:spTgt spid="35"/>
                                        </p:tgtEl>
                                        <p:attrNameLst>
                                          <p:attrName>style.visibility</p:attrName>
                                        </p:attrNameLst>
                                      </p:cBhvr>
                                      <p:to>
                                        <p:strVal val="visible"/>
                                      </p:to>
                                    </p:set>
                                    <p:animEffect transition="in" filter="wipe(down)">
                                      <p:cBhvr>
                                        <p:cTn id="97" dur="500"/>
                                        <p:tgtEl>
                                          <p:spTgt spid="35"/>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grpId="0" nodeType="clickEffect">
                                  <p:stCondLst>
                                    <p:cond delay="0"/>
                                  </p:stCondLst>
                                  <p:childTnLst>
                                    <p:set>
                                      <p:cBhvr>
                                        <p:cTn id="101" dur="1" fill="hold">
                                          <p:stCondLst>
                                            <p:cond delay="0"/>
                                          </p:stCondLst>
                                        </p:cTn>
                                        <p:tgtEl>
                                          <p:spTgt spid="36"/>
                                        </p:tgtEl>
                                        <p:attrNameLst>
                                          <p:attrName>style.visibility</p:attrName>
                                        </p:attrNameLst>
                                      </p:cBhvr>
                                      <p:to>
                                        <p:strVal val="visible"/>
                                      </p:to>
                                    </p:set>
                                    <p:animEffect transition="in" filter="wipe(down)">
                                      <p:cBhvr>
                                        <p:cTn id="102" dur="500"/>
                                        <p:tgtEl>
                                          <p:spTgt spid="36"/>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39"/>
                                        </p:tgtEl>
                                        <p:attrNameLst>
                                          <p:attrName>style.visibility</p:attrName>
                                        </p:attrNameLst>
                                      </p:cBhvr>
                                      <p:to>
                                        <p:strVal val="visible"/>
                                      </p:to>
                                    </p:set>
                                    <p:animEffect transition="in" filter="fade">
                                      <p:cBhvr>
                                        <p:cTn id="107" dur="500"/>
                                        <p:tgtEl>
                                          <p:spTgt spid="39"/>
                                        </p:tgtEl>
                                      </p:cBhvr>
                                    </p:animEffect>
                                  </p:childTnLst>
                                </p:cTn>
                              </p:par>
                              <p:par>
                                <p:cTn id="108" presetID="10" presetClass="entr" presetSubtype="0" fill="hold" nodeType="withEffect">
                                  <p:stCondLst>
                                    <p:cond delay="0"/>
                                  </p:stCondLst>
                                  <p:childTnLst>
                                    <p:set>
                                      <p:cBhvr>
                                        <p:cTn id="109" dur="1" fill="hold">
                                          <p:stCondLst>
                                            <p:cond delay="0"/>
                                          </p:stCondLst>
                                        </p:cTn>
                                        <p:tgtEl>
                                          <p:spTgt spid="38"/>
                                        </p:tgtEl>
                                        <p:attrNameLst>
                                          <p:attrName>style.visibility</p:attrName>
                                        </p:attrNameLst>
                                      </p:cBhvr>
                                      <p:to>
                                        <p:strVal val="visible"/>
                                      </p:to>
                                    </p:set>
                                    <p:animEffect transition="in" filter="fade">
                                      <p:cBhvr>
                                        <p:cTn id="11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9" grpId="0"/>
      <p:bldP spid="85" grpId="0"/>
      <p:bldP spid="94" grpId="0" animBg="1"/>
      <p:bldP spid="33" grpId="0" animBg="1"/>
      <p:bldP spid="30" grpId="0" animBg="1"/>
      <p:bldP spid="31" grpId="0" animBg="1"/>
      <p:bldP spid="32" grpId="0" animBg="1"/>
      <p:bldP spid="34" grpId="0" animBg="1"/>
      <p:bldP spid="36" grpId="0" animBg="1"/>
      <p:bldP spid="3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a:latin typeface="Cambria" panose="02040503050406030204" pitchFamily="18" charset="0"/>
              </a:rPr>
              <a:t>Manipulating an Array of Objects</a:t>
            </a:r>
          </a:p>
        </p:txBody>
      </p:sp>
      <p:graphicFrame>
        <p:nvGraphicFramePr>
          <p:cNvPr id="27" name="Table 26"/>
          <p:cNvGraphicFramePr>
            <a:graphicFrameLocks noGrp="1"/>
          </p:cNvGraphicFramePr>
          <p:nvPr>
            <p:extLst>
              <p:ext uri="{D42A27DB-BD31-4B8C-83A1-F6EECF244321}">
                <p14:modId xmlns:p14="http://schemas.microsoft.com/office/powerpoint/2010/main" val="186050411"/>
              </p:ext>
            </p:extLst>
          </p:nvPr>
        </p:nvGraphicFramePr>
        <p:xfrm>
          <a:off x="7203634" y="2156526"/>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1.5</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28" name="TextBox 27"/>
          <p:cNvSpPr txBox="1"/>
          <p:nvPr/>
        </p:nvSpPr>
        <p:spPr>
          <a:xfrm>
            <a:off x="6286127" y="2348952"/>
            <a:ext cx="822959"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b1</a:t>
            </a:r>
            <a:endParaRPr lang="en-US" dirty="0" smtClean="0">
              <a:latin typeface="Cambria" panose="02040503050406030204" pitchFamily="18" charset="0"/>
              <a:ea typeface="Cambria" panose="02040503050406030204" pitchFamily="18" charset="0"/>
            </a:endParaRPr>
          </a:p>
        </p:txBody>
      </p:sp>
      <p:cxnSp>
        <p:nvCxnSpPr>
          <p:cNvPr id="37" name="Curved Connector 36"/>
          <p:cNvCxnSpPr>
            <a:endCxn id="27" idx="1"/>
          </p:cNvCxnSpPr>
          <p:nvPr/>
        </p:nvCxnSpPr>
        <p:spPr>
          <a:xfrm>
            <a:off x="6813433" y="2556047"/>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40" name="Table 39"/>
          <p:cNvGraphicFramePr>
            <a:graphicFrameLocks noGrp="1"/>
          </p:cNvGraphicFramePr>
          <p:nvPr>
            <p:extLst>
              <p:ext uri="{D42A27DB-BD31-4B8C-83A1-F6EECF244321}">
                <p14:modId xmlns:p14="http://schemas.microsoft.com/office/powerpoint/2010/main" val="565934158"/>
              </p:ext>
            </p:extLst>
          </p:nvPr>
        </p:nvGraphicFramePr>
        <p:xfrm>
          <a:off x="7203634" y="3324551"/>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2.5</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2.2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2.3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41" name="TextBox 40"/>
          <p:cNvSpPr txBox="1"/>
          <p:nvPr/>
        </p:nvSpPr>
        <p:spPr>
          <a:xfrm>
            <a:off x="6286127" y="3516977"/>
            <a:ext cx="822959"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b2</a:t>
            </a:r>
            <a:endParaRPr lang="en-US" dirty="0" smtClean="0">
              <a:latin typeface="Cambria" panose="02040503050406030204" pitchFamily="18" charset="0"/>
              <a:ea typeface="Cambria" panose="02040503050406030204" pitchFamily="18" charset="0"/>
            </a:endParaRPr>
          </a:p>
        </p:txBody>
      </p:sp>
      <p:cxnSp>
        <p:nvCxnSpPr>
          <p:cNvPr id="42" name="Curved Connector 41"/>
          <p:cNvCxnSpPr>
            <a:endCxn id="40" idx="1"/>
          </p:cNvCxnSpPr>
          <p:nvPr/>
        </p:nvCxnSpPr>
        <p:spPr>
          <a:xfrm>
            <a:off x="6813433" y="3724072"/>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43" name="Table 42"/>
          <p:cNvGraphicFramePr>
            <a:graphicFrameLocks noGrp="1"/>
          </p:cNvGraphicFramePr>
          <p:nvPr>
            <p:extLst>
              <p:ext uri="{D42A27DB-BD31-4B8C-83A1-F6EECF244321}">
                <p14:modId xmlns:p14="http://schemas.microsoft.com/office/powerpoint/2010/main" val="3377369708"/>
              </p:ext>
            </p:extLst>
          </p:nvPr>
        </p:nvGraphicFramePr>
        <p:xfrm>
          <a:off x="7203634" y="4492576"/>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3.5</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3.2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3.3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44" name="TextBox 43"/>
          <p:cNvSpPr txBox="1"/>
          <p:nvPr/>
        </p:nvSpPr>
        <p:spPr>
          <a:xfrm>
            <a:off x="6286127" y="4685002"/>
            <a:ext cx="822959"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b3</a:t>
            </a:r>
            <a:endParaRPr lang="en-US" dirty="0" smtClean="0">
              <a:latin typeface="Cambria" panose="02040503050406030204" pitchFamily="18" charset="0"/>
              <a:ea typeface="Cambria" panose="02040503050406030204" pitchFamily="18" charset="0"/>
            </a:endParaRPr>
          </a:p>
        </p:txBody>
      </p:sp>
      <p:cxnSp>
        <p:nvCxnSpPr>
          <p:cNvPr id="45" name="Curved Connector 44"/>
          <p:cNvCxnSpPr>
            <a:endCxn id="43" idx="1"/>
          </p:cNvCxnSpPr>
          <p:nvPr/>
        </p:nvCxnSpPr>
        <p:spPr>
          <a:xfrm>
            <a:off x="6813433" y="4892097"/>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7" name="Curved Connector 46"/>
          <p:cNvCxnSpPr>
            <a:stCxn id="48" idx="3"/>
            <a:endCxn id="44" idx="0"/>
          </p:cNvCxnSpPr>
          <p:nvPr/>
        </p:nvCxnSpPr>
        <p:spPr>
          <a:xfrm>
            <a:off x="4353261" y="3608131"/>
            <a:ext cx="2344346" cy="1076871"/>
          </a:xfrm>
          <a:prstGeom prst="curvedConnector2">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48" name="Table 47"/>
          <p:cNvGraphicFramePr>
            <a:graphicFrameLocks noGrp="1"/>
          </p:cNvGraphicFramePr>
          <p:nvPr>
            <p:extLst>
              <p:ext uri="{D42A27DB-BD31-4B8C-83A1-F6EECF244321}">
                <p14:modId xmlns:p14="http://schemas.microsoft.com/office/powerpoint/2010/main" val="1364055432"/>
              </p:ext>
            </p:extLst>
          </p:nvPr>
        </p:nvGraphicFramePr>
        <p:xfrm>
          <a:off x="1610061" y="3388206"/>
          <a:ext cx="2743200" cy="439850"/>
        </p:xfrm>
        <a:graphic>
          <a:graphicData uri="http://schemas.openxmlformats.org/drawingml/2006/table">
            <a:tbl>
              <a:tblPr firstRow="1" bandRow="1">
                <a:tableStyleId>{2D5ABB26-0587-4C30-8999-92F81FD0307C}</a:tableStyleId>
              </a:tblPr>
              <a:tblGrid>
                <a:gridCol w="822960"/>
                <a:gridCol w="640080"/>
                <a:gridCol w="640080"/>
                <a:gridCol w="640080"/>
              </a:tblGrid>
              <a:tr h="439850">
                <a:tc>
                  <a:txBody>
                    <a:bodyPr/>
                    <a:lstStyle/>
                    <a:p>
                      <a:pPr algn="ctr"/>
                      <a:r>
                        <a:rPr lang="en-US" dirty="0" smtClean="0">
                          <a:latin typeface="Cambria" panose="02040503050406030204" pitchFamily="18" charset="0"/>
                          <a:ea typeface="Cambria" panose="02040503050406030204" pitchFamily="18" charset="0"/>
                        </a:rPr>
                        <a:t>boxes</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noFill/>
                  </a:tcPr>
                </a:tc>
                <a:tc>
                  <a:txBody>
                    <a:bodyPr/>
                    <a:lstStyle/>
                    <a:p>
                      <a:pPr algn="ctr"/>
                      <a:r>
                        <a:rPr lang="en-US" dirty="0" smtClean="0">
                          <a:latin typeface="Cambria" panose="02040503050406030204" pitchFamily="18" charset="0"/>
                          <a:ea typeface="Cambria" panose="02040503050406030204" pitchFamily="18" charset="0"/>
                        </a:rPr>
                        <a:t>b1</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b3</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49" name="TextBox 48"/>
          <p:cNvSpPr txBox="1"/>
          <p:nvPr/>
        </p:nvSpPr>
        <p:spPr>
          <a:xfrm>
            <a:off x="357853" y="2082725"/>
            <a:ext cx="6108047" cy="646331"/>
          </a:xfrm>
          <a:prstGeom prst="rect">
            <a:avLst/>
          </a:prstGeom>
          <a:solidFill>
            <a:srgbClr val="F2D776"/>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Lets Assume that we want to print the data of the boxes stored inside the array. How?</a:t>
            </a:r>
          </a:p>
        </p:txBody>
      </p:sp>
      <p:cxnSp>
        <p:nvCxnSpPr>
          <p:cNvPr id="46" name="Curved Connector 45"/>
          <p:cNvCxnSpPr>
            <a:stCxn id="48" idx="0"/>
          </p:cNvCxnSpPr>
          <p:nvPr/>
        </p:nvCxnSpPr>
        <p:spPr>
          <a:xfrm rot="5400000" flipH="1" flipV="1">
            <a:off x="4307702" y="1230007"/>
            <a:ext cx="832159" cy="3484241"/>
          </a:xfrm>
          <a:prstGeom prst="curvedConnector2">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357853" y="3977993"/>
            <a:ext cx="5422247" cy="2185214"/>
          </a:xfrm>
          <a:prstGeom prst="rect">
            <a:avLst/>
          </a:prstGeom>
          <a:solidFill>
            <a:srgbClr val="99FF79"/>
          </a:solidFill>
        </p:spPr>
        <p:txBody>
          <a:bodyPr wrap="square" rtlCol="0">
            <a:spAutoFit/>
          </a:bodyPr>
          <a:lstStyle/>
          <a:p>
            <a:pPr algn="just"/>
            <a:r>
              <a:rPr lang="en-US" sz="1700" dirty="0" smtClean="0">
                <a:latin typeface="Cambria" panose="02040503050406030204" pitchFamily="18" charset="0"/>
                <a:ea typeface="Cambria" panose="02040503050406030204" pitchFamily="18" charset="0"/>
              </a:rPr>
              <a:t>Solution: We can not print data from an index if there is </a:t>
            </a:r>
            <a:r>
              <a:rPr lang="en-US" sz="1700" b="1" i="1" dirty="0" smtClean="0">
                <a:latin typeface="Cambria" panose="02040503050406030204" pitchFamily="18" charset="0"/>
                <a:ea typeface="Cambria" panose="02040503050406030204" pitchFamily="18" charset="0"/>
              </a:rPr>
              <a:t>null </a:t>
            </a:r>
            <a:r>
              <a:rPr lang="en-US" sz="1700" dirty="0" smtClean="0">
                <a:latin typeface="Cambria" panose="02040503050406030204" pitchFamily="18" charset="0"/>
                <a:ea typeface="Cambria" panose="02040503050406030204" pitchFamily="18" charset="0"/>
              </a:rPr>
              <a:t>in that index</a:t>
            </a:r>
            <a:r>
              <a:rPr lang="en-US" sz="1700" b="1" i="1" dirty="0" smtClean="0">
                <a:latin typeface="Cambria" panose="02040503050406030204" pitchFamily="18" charset="0"/>
                <a:ea typeface="Cambria" panose="02040503050406030204" pitchFamily="18" charset="0"/>
              </a:rPr>
              <a:t>. </a:t>
            </a:r>
            <a:r>
              <a:rPr lang="en-US" sz="1700" dirty="0">
                <a:latin typeface="Cambria" panose="02040503050406030204" pitchFamily="18" charset="0"/>
                <a:ea typeface="Cambria" panose="02040503050406030204" pitchFamily="18" charset="0"/>
              </a:rPr>
              <a:t>The followings steps can be followed to </a:t>
            </a:r>
            <a:r>
              <a:rPr lang="en-US" sz="1700" dirty="0" smtClean="0">
                <a:latin typeface="Cambria" panose="02040503050406030204" pitchFamily="18" charset="0"/>
                <a:ea typeface="Cambria" panose="02040503050406030204" pitchFamily="18" charset="0"/>
              </a:rPr>
              <a:t>print data of the boxes stored in the </a:t>
            </a:r>
            <a:r>
              <a:rPr lang="en-US" sz="1700" dirty="0">
                <a:latin typeface="Cambria" panose="02040503050406030204" pitchFamily="18" charset="0"/>
                <a:ea typeface="Cambria" panose="02040503050406030204" pitchFamily="18" charset="0"/>
              </a:rPr>
              <a:t>array:</a:t>
            </a:r>
          </a:p>
          <a:p>
            <a:pPr marL="342900" indent="-228600" algn="just">
              <a:buFont typeface="Arial" panose="020B0604020202020204" pitchFamily="34" charset="0"/>
              <a:buChar char="•"/>
            </a:pPr>
            <a:r>
              <a:rPr lang="en-US" sz="1700" dirty="0">
                <a:latin typeface="Cambria" panose="02040503050406030204" pitchFamily="18" charset="0"/>
                <a:ea typeface="Cambria" panose="02040503050406030204" pitchFamily="18" charset="0"/>
              </a:rPr>
              <a:t>Start from the 1</a:t>
            </a:r>
            <a:r>
              <a:rPr lang="en-US" sz="1700" baseline="30000" dirty="0">
                <a:latin typeface="Cambria" panose="02040503050406030204" pitchFamily="18" charset="0"/>
                <a:ea typeface="Cambria" panose="02040503050406030204" pitchFamily="18" charset="0"/>
              </a:rPr>
              <a:t>st</a:t>
            </a:r>
            <a:r>
              <a:rPr lang="en-US" sz="1700" dirty="0">
                <a:latin typeface="Cambria" panose="02040503050406030204" pitchFamily="18" charset="0"/>
                <a:ea typeface="Cambria" panose="02040503050406030204" pitchFamily="18" charset="0"/>
              </a:rPr>
              <a:t> index of the array and check the value of that index.</a:t>
            </a:r>
          </a:p>
          <a:p>
            <a:pPr marL="342900" indent="-228600" algn="just">
              <a:buFont typeface="Arial" panose="020B0604020202020204" pitchFamily="34" charset="0"/>
              <a:buChar char="•"/>
            </a:pPr>
            <a:r>
              <a:rPr lang="en-US" sz="1700" dirty="0">
                <a:latin typeface="Cambria" panose="02040503050406030204" pitchFamily="18" charset="0"/>
                <a:ea typeface="Cambria" panose="02040503050406030204" pitchFamily="18" charset="0"/>
              </a:rPr>
              <a:t>If it is </a:t>
            </a:r>
            <a:r>
              <a:rPr lang="en-US" sz="1700" dirty="0" smtClean="0">
                <a:latin typeface="Cambria" panose="02040503050406030204" pitchFamily="18" charset="0"/>
                <a:ea typeface="Cambria" panose="02040503050406030204" pitchFamily="18" charset="0"/>
              </a:rPr>
              <a:t>not </a:t>
            </a:r>
            <a:r>
              <a:rPr lang="en-US" sz="1700" b="1" i="1" dirty="0" smtClean="0">
                <a:latin typeface="Cambria" panose="02040503050406030204" pitchFamily="18" charset="0"/>
                <a:ea typeface="Cambria" panose="02040503050406030204" pitchFamily="18" charset="0"/>
              </a:rPr>
              <a:t>null</a:t>
            </a:r>
            <a:r>
              <a:rPr lang="en-US" sz="1700" dirty="0" smtClean="0">
                <a:latin typeface="Cambria" panose="02040503050406030204" pitchFamily="18" charset="0"/>
                <a:ea typeface="Cambria" panose="02040503050406030204" pitchFamily="18" charset="0"/>
              </a:rPr>
              <a:t>, print data and go to next index. Else, ignore and go to next index.</a:t>
            </a:r>
            <a:endParaRPr lang="en-US" sz="1700" dirty="0">
              <a:latin typeface="Cambria" panose="02040503050406030204" pitchFamily="18" charset="0"/>
              <a:ea typeface="Cambria" panose="02040503050406030204" pitchFamily="18" charset="0"/>
            </a:endParaRPr>
          </a:p>
          <a:p>
            <a:pPr marL="342900" indent="-228600" algn="just">
              <a:buFont typeface="Arial" panose="020B0604020202020204" pitchFamily="34" charset="0"/>
              <a:buChar char="•"/>
            </a:pPr>
            <a:r>
              <a:rPr lang="en-US" sz="1700" dirty="0">
                <a:latin typeface="Cambria" panose="02040503050406030204" pitchFamily="18" charset="0"/>
                <a:ea typeface="Cambria" panose="02040503050406030204" pitchFamily="18" charset="0"/>
              </a:rPr>
              <a:t>Repeat until the last index</a:t>
            </a:r>
            <a:r>
              <a:rPr lang="en-US" sz="1700" dirty="0" smtClean="0">
                <a:latin typeface="Cambria" panose="02040503050406030204" pitchFamily="18" charset="0"/>
                <a:ea typeface="Cambria" panose="02040503050406030204" pitchFamily="18" charset="0"/>
              </a:rPr>
              <a:t>.</a:t>
            </a:r>
            <a:endParaRPr lang="en-US" sz="17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26310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par>
                                <p:cTn id="7" presetID="53" presetClass="entr" presetSubtype="16" fill="hold" nodeType="withEffect">
                                  <p:stCondLst>
                                    <p:cond delay="0"/>
                                  </p:stCondLst>
                                  <p:childTnLst>
                                    <p:set>
                                      <p:cBhvr>
                                        <p:cTn id="8" dur="1" fill="hold">
                                          <p:stCondLst>
                                            <p:cond delay="0"/>
                                          </p:stCondLst>
                                        </p:cTn>
                                        <p:tgtEl>
                                          <p:spTgt spid="46"/>
                                        </p:tgtEl>
                                        <p:attrNameLst>
                                          <p:attrName>style.visibility</p:attrName>
                                        </p:attrNameLst>
                                      </p:cBhvr>
                                      <p:to>
                                        <p:strVal val="visible"/>
                                      </p:to>
                                    </p:set>
                                    <p:anim calcmode="lin" valueType="num">
                                      <p:cBhvr>
                                        <p:cTn id="9" dur="500" fill="hold"/>
                                        <p:tgtEl>
                                          <p:spTgt spid="46"/>
                                        </p:tgtEl>
                                        <p:attrNameLst>
                                          <p:attrName>ppt_w</p:attrName>
                                        </p:attrNameLst>
                                      </p:cBhvr>
                                      <p:tavLst>
                                        <p:tav tm="0">
                                          <p:val>
                                            <p:fltVal val="0"/>
                                          </p:val>
                                        </p:tav>
                                        <p:tav tm="100000">
                                          <p:val>
                                            <p:strVal val="#ppt_w"/>
                                          </p:val>
                                        </p:tav>
                                      </p:tavLst>
                                    </p:anim>
                                    <p:anim calcmode="lin" valueType="num">
                                      <p:cBhvr>
                                        <p:cTn id="10" dur="500" fill="hold"/>
                                        <p:tgtEl>
                                          <p:spTgt spid="46"/>
                                        </p:tgtEl>
                                        <p:attrNameLst>
                                          <p:attrName>ppt_h</p:attrName>
                                        </p:attrNameLst>
                                      </p:cBhvr>
                                      <p:tavLst>
                                        <p:tav tm="0">
                                          <p:val>
                                            <p:fltVal val="0"/>
                                          </p:val>
                                        </p:tav>
                                        <p:tav tm="100000">
                                          <p:val>
                                            <p:strVal val="#ppt_h"/>
                                          </p:val>
                                        </p:tav>
                                      </p:tavLst>
                                    </p:anim>
                                    <p:animEffect transition="in" filter="fade">
                                      <p:cBhvr>
                                        <p:cTn id="11" dur="500"/>
                                        <p:tgtEl>
                                          <p:spTgt spid="46"/>
                                        </p:tgtEl>
                                      </p:cBhvr>
                                    </p:animEffect>
                                  </p:childTnLst>
                                </p:cTn>
                              </p:par>
                              <p:par>
                                <p:cTn id="12" presetID="53" presetClass="entr" presetSubtype="16" fill="hold" nodeType="withEffect">
                                  <p:stCondLst>
                                    <p:cond delay="0"/>
                                  </p:stCondLst>
                                  <p:childTnLst>
                                    <p:set>
                                      <p:cBhvr>
                                        <p:cTn id="13" dur="1" fill="hold">
                                          <p:stCondLst>
                                            <p:cond delay="0"/>
                                          </p:stCondLst>
                                        </p:cTn>
                                        <p:tgtEl>
                                          <p:spTgt spid="47"/>
                                        </p:tgtEl>
                                        <p:attrNameLst>
                                          <p:attrName>style.visibility</p:attrName>
                                        </p:attrNameLst>
                                      </p:cBhvr>
                                      <p:to>
                                        <p:strVal val="visible"/>
                                      </p:to>
                                    </p:set>
                                    <p:anim calcmode="lin" valueType="num">
                                      <p:cBhvr>
                                        <p:cTn id="14" dur="500" fill="hold"/>
                                        <p:tgtEl>
                                          <p:spTgt spid="47"/>
                                        </p:tgtEl>
                                        <p:attrNameLst>
                                          <p:attrName>ppt_w</p:attrName>
                                        </p:attrNameLst>
                                      </p:cBhvr>
                                      <p:tavLst>
                                        <p:tav tm="0">
                                          <p:val>
                                            <p:fltVal val="0"/>
                                          </p:val>
                                        </p:tav>
                                        <p:tav tm="100000">
                                          <p:val>
                                            <p:strVal val="#ppt_w"/>
                                          </p:val>
                                        </p:tav>
                                      </p:tavLst>
                                    </p:anim>
                                    <p:anim calcmode="lin" valueType="num">
                                      <p:cBhvr>
                                        <p:cTn id="15" dur="500" fill="hold"/>
                                        <p:tgtEl>
                                          <p:spTgt spid="47"/>
                                        </p:tgtEl>
                                        <p:attrNameLst>
                                          <p:attrName>ppt_h</p:attrName>
                                        </p:attrNameLst>
                                      </p:cBhvr>
                                      <p:tavLst>
                                        <p:tav tm="0">
                                          <p:val>
                                            <p:fltVal val="0"/>
                                          </p:val>
                                        </p:tav>
                                        <p:tav tm="100000">
                                          <p:val>
                                            <p:strVal val="#ppt_h"/>
                                          </p:val>
                                        </p:tav>
                                      </p:tavLst>
                                    </p:anim>
                                    <p:animEffect transition="in" filter="fade">
                                      <p:cBhvr>
                                        <p:cTn id="16" dur="500"/>
                                        <p:tgtEl>
                                          <p:spTgt spid="47"/>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anim calcmode="lin" valueType="num">
                                      <p:cBhvr>
                                        <p:cTn id="19" dur="500" fill="hold"/>
                                        <p:tgtEl>
                                          <p:spTgt spid="44"/>
                                        </p:tgtEl>
                                        <p:attrNameLst>
                                          <p:attrName>ppt_w</p:attrName>
                                        </p:attrNameLst>
                                      </p:cBhvr>
                                      <p:tavLst>
                                        <p:tav tm="0">
                                          <p:val>
                                            <p:fltVal val="0"/>
                                          </p:val>
                                        </p:tav>
                                        <p:tav tm="100000">
                                          <p:val>
                                            <p:strVal val="#ppt_w"/>
                                          </p:val>
                                        </p:tav>
                                      </p:tavLst>
                                    </p:anim>
                                    <p:anim calcmode="lin" valueType="num">
                                      <p:cBhvr>
                                        <p:cTn id="20" dur="500" fill="hold"/>
                                        <p:tgtEl>
                                          <p:spTgt spid="44"/>
                                        </p:tgtEl>
                                        <p:attrNameLst>
                                          <p:attrName>ppt_h</p:attrName>
                                        </p:attrNameLst>
                                      </p:cBhvr>
                                      <p:tavLst>
                                        <p:tav tm="0">
                                          <p:val>
                                            <p:fltVal val="0"/>
                                          </p:val>
                                        </p:tav>
                                        <p:tav tm="100000">
                                          <p:val>
                                            <p:strVal val="#ppt_h"/>
                                          </p:val>
                                        </p:tav>
                                      </p:tavLst>
                                    </p:anim>
                                    <p:animEffect transition="in" filter="fade">
                                      <p:cBhvr>
                                        <p:cTn id="21" dur="500"/>
                                        <p:tgtEl>
                                          <p:spTgt spid="44"/>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anim calcmode="lin" valueType="num">
                                      <p:cBhvr>
                                        <p:cTn id="24" dur="500" fill="hold"/>
                                        <p:tgtEl>
                                          <p:spTgt spid="41"/>
                                        </p:tgtEl>
                                        <p:attrNameLst>
                                          <p:attrName>ppt_w</p:attrName>
                                        </p:attrNameLst>
                                      </p:cBhvr>
                                      <p:tavLst>
                                        <p:tav tm="0">
                                          <p:val>
                                            <p:fltVal val="0"/>
                                          </p:val>
                                        </p:tav>
                                        <p:tav tm="100000">
                                          <p:val>
                                            <p:strVal val="#ppt_w"/>
                                          </p:val>
                                        </p:tav>
                                      </p:tavLst>
                                    </p:anim>
                                    <p:anim calcmode="lin" valueType="num">
                                      <p:cBhvr>
                                        <p:cTn id="25" dur="500" fill="hold"/>
                                        <p:tgtEl>
                                          <p:spTgt spid="41"/>
                                        </p:tgtEl>
                                        <p:attrNameLst>
                                          <p:attrName>ppt_h</p:attrName>
                                        </p:attrNameLst>
                                      </p:cBhvr>
                                      <p:tavLst>
                                        <p:tav tm="0">
                                          <p:val>
                                            <p:fltVal val="0"/>
                                          </p:val>
                                        </p:tav>
                                        <p:tav tm="100000">
                                          <p:val>
                                            <p:strVal val="#ppt_h"/>
                                          </p:val>
                                        </p:tav>
                                      </p:tavLst>
                                    </p:anim>
                                    <p:animEffect transition="in" filter="fade">
                                      <p:cBhvr>
                                        <p:cTn id="26" dur="500"/>
                                        <p:tgtEl>
                                          <p:spTgt spid="41"/>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anim calcmode="lin" valueType="num">
                                      <p:cBhvr>
                                        <p:cTn id="29" dur="500" fill="hold"/>
                                        <p:tgtEl>
                                          <p:spTgt spid="28"/>
                                        </p:tgtEl>
                                        <p:attrNameLst>
                                          <p:attrName>ppt_w</p:attrName>
                                        </p:attrNameLst>
                                      </p:cBhvr>
                                      <p:tavLst>
                                        <p:tav tm="0">
                                          <p:val>
                                            <p:fltVal val="0"/>
                                          </p:val>
                                        </p:tav>
                                        <p:tav tm="100000">
                                          <p:val>
                                            <p:strVal val="#ppt_w"/>
                                          </p:val>
                                        </p:tav>
                                      </p:tavLst>
                                    </p:anim>
                                    <p:anim calcmode="lin" valueType="num">
                                      <p:cBhvr>
                                        <p:cTn id="30" dur="500" fill="hold"/>
                                        <p:tgtEl>
                                          <p:spTgt spid="28"/>
                                        </p:tgtEl>
                                        <p:attrNameLst>
                                          <p:attrName>ppt_h</p:attrName>
                                        </p:attrNameLst>
                                      </p:cBhvr>
                                      <p:tavLst>
                                        <p:tav tm="0">
                                          <p:val>
                                            <p:fltVal val="0"/>
                                          </p:val>
                                        </p:tav>
                                        <p:tav tm="100000">
                                          <p:val>
                                            <p:strVal val="#ppt_h"/>
                                          </p:val>
                                        </p:tav>
                                      </p:tavLst>
                                    </p:anim>
                                    <p:animEffect transition="in" filter="fade">
                                      <p:cBhvr>
                                        <p:cTn id="31" dur="500"/>
                                        <p:tgtEl>
                                          <p:spTgt spid="28"/>
                                        </p:tgtEl>
                                      </p:cBhvr>
                                    </p:animEffect>
                                  </p:childTnLst>
                                </p:cTn>
                              </p:par>
                              <p:par>
                                <p:cTn id="32" presetID="53" presetClass="entr" presetSubtype="16" fill="hold" nodeType="withEffect">
                                  <p:stCondLst>
                                    <p:cond delay="0"/>
                                  </p:stCondLst>
                                  <p:childTnLst>
                                    <p:set>
                                      <p:cBhvr>
                                        <p:cTn id="33" dur="1" fill="hold">
                                          <p:stCondLst>
                                            <p:cond delay="0"/>
                                          </p:stCondLst>
                                        </p:cTn>
                                        <p:tgtEl>
                                          <p:spTgt spid="37"/>
                                        </p:tgtEl>
                                        <p:attrNameLst>
                                          <p:attrName>style.visibility</p:attrName>
                                        </p:attrNameLst>
                                      </p:cBhvr>
                                      <p:to>
                                        <p:strVal val="visible"/>
                                      </p:to>
                                    </p:set>
                                    <p:anim calcmode="lin" valueType="num">
                                      <p:cBhvr>
                                        <p:cTn id="34" dur="500" fill="hold"/>
                                        <p:tgtEl>
                                          <p:spTgt spid="37"/>
                                        </p:tgtEl>
                                        <p:attrNameLst>
                                          <p:attrName>ppt_w</p:attrName>
                                        </p:attrNameLst>
                                      </p:cBhvr>
                                      <p:tavLst>
                                        <p:tav tm="0">
                                          <p:val>
                                            <p:fltVal val="0"/>
                                          </p:val>
                                        </p:tav>
                                        <p:tav tm="100000">
                                          <p:val>
                                            <p:strVal val="#ppt_w"/>
                                          </p:val>
                                        </p:tav>
                                      </p:tavLst>
                                    </p:anim>
                                    <p:anim calcmode="lin" valueType="num">
                                      <p:cBhvr>
                                        <p:cTn id="35" dur="500" fill="hold"/>
                                        <p:tgtEl>
                                          <p:spTgt spid="37"/>
                                        </p:tgtEl>
                                        <p:attrNameLst>
                                          <p:attrName>ppt_h</p:attrName>
                                        </p:attrNameLst>
                                      </p:cBhvr>
                                      <p:tavLst>
                                        <p:tav tm="0">
                                          <p:val>
                                            <p:fltVal val="0"/>
                                          </p:val>
                                        </p:tav>
                                        <p:tav tm="100000">
                                          <p:val>
                                            <p:strVal val="#ppt_h"/>
                                          </p:val>
                                        </p:tav>
                                      </p:tavLst>
                                    </p:anim>
                                    <p:animEffect transition="in" filter="fade">
                                      <p:cBhvr>
                                        <p:cTn id="36" dur="500"/>
                                        <p:tgtEl>
                                          <p:spTgt spid="37"/>
                                        </p:tgtEl>
                                      </p:cBhvr>
                                    </p:animEffect>
                                  </p:childTnLst>
                                </p:cTn>
                              </p:par>
                              <p:par>
                                <p:cTn id="37" presetID="53" presetClass="entr" presetSubtype="16" fill="hold" nodeType="withEffect">
                                  <p:stCondLst>
                                    <p:cond delay="0"/>
                                  </p:stCondLst>
                                  <p:childTnLst>
                                    <p:set>
                                      <p:cBhvr>
                                        <p:cTn id="38" dur="1" fill="hold">
                                          <p:stCondLst>
                                            <p:cond delay="0"/>
                                          </p:stCondLst>
                                        </p:cTn>
                                        <p:tgtEl>
                                          <p:spTgt spid="42"/>
                                        </p:tgtEl>
                                        <p:attrNameLst>
                                          <p:attrName>style.visibility</p:attrName>
                                        </p:attrNameLst>
                                      </p:cBhvr>
                                      <p:to>
                                        <p:strVal val="visible"/>
                                      </p:to>
                                    </p:set>
                                    <p:anim calcmode="lin" valueType="num">
                                      <p:cBhvr>
                                        <p:cTn id="39" dur="500" fill="hold"/>
                                        <p:tgtEl>
                                          <p:spTgt spid="42"/>
                                        </p:tgtEl>
                                        <p:attrNameLst>
                                          <p:attrName>ppt_w</p:attrName>
                                        </p:attrNameLst>
                                      </p:cBhvr>
                                      <p:tavLst>
                                        <p:tav tm="0">
                                          <p:val>
                                            <p:fltVal val="0"/>
                                          </p:val>
                                        </p:tav>
                                        <p:tav tm="100000">
                                          <p:val>
                                            <p:strVal val="#ppt_w"/>
                                          </p:val>
                                        </p:tav>
                                      </p:tavLst>
                                    </p:anim>
                                    <p:anim calcmode="lin" valueType="num">
                                      <p:cBhvr>
                                        <p:cTn id="40" dur="500" fill="hold"/>
                                        <p:tgtEl>
                                          <p:spTgt spid="42"/>
                                        </p:tgtEl>
                                        <p:attrNameLst>
                                          <p:attrName>ppt_h</p:attrName>
                                        </p:attrNameLst>
                                      </p:cBhvr>
                                      <p:tavLst>
                                        <p:tav tm="0">
                                          <p:val>
                                            <p:fltVal val="0"/>
                                          </p:val>
                                        </p:tav>
                                        <p:tav tm="100000">
                                          <p:val>
                                            <p:strVal val="#ppt_h"/>
                                          </p:val>
                                        </p:tav>
                                      </p:tavLst>
                                    </p:anim>
                                    <p:animEffect transition="in" filter="fade">
                                      <p:cBhvr>
                                        <p:cTn id="41" dur="500"/>
                                        <p:tgtEl>
                                          <p:spTgt spid="42"/>
                                        </p:tgtEl>
                                      </p:cBhvr>
                                    </p:animEffect>
                                  </p:childTnLst>
                                </p:cTn>
                              </p:par>
                              <p:par>
                                <p:cTn id="42" presetID="53" presetClass="entr" presetSubtype="16" fill="hold" nodeType="withEffect">
                                  <p:stCondLst>
                                    <p:cond delay="0"/>
                                  </p:stCondLst>
                                  <p:childTnLst>
                                    <p:set>
                                      <p:cBhvr>
                                        <p:cTn id="43" dur="1" fill="hold">
                                          <p:stCondLst>
                                            <p:cond delay="0"/>
                                          </p:stCondLst>
                                        </p:cTn>
                                        <p:tgtEl>
                                          <p:spTgt spid="45"/>
                                        </p:tgtEl>
                                        <p:attrNameLst>
                                          <p:attrName>style.visibility</p:attrName>
                                        </p:attrNameLst>
                                      </p:cBhvr>
                                      <p:to>
                                        <p:strVal val="visible"/>
                                      </p:to>
                                    </p:set>
                                    <p:anim calcmode="lin" valueType="num">
                                      <p:cBhvr>
                                        <p:cTn id="44" dur="500" fill="hold"/>
                                        <p:tgtEl>
                                          <p:spTgt spid="45"/>
                                        </p:tgtEl>
                                        <p:attrNameLst>
                                          <p:attrName>ppt_w</p:attrName>
                                        </p:attrNameLst>
                                      </p:cBhvr>
                                      <p:tavLst>
                                        <p:tav tm="0">
                                          <p:val>
                                            <p:fltVal val="0"/>
                                          </p:val>
                                        </p:tav>
                                        <p:tav tm="100000">
                                          <p:val>
                                            <p:strVal val="#ppt_w"/>
                                          </p:val>
                                        </p:tav>
                                      </p:tavLst>
                                    </p:anim>
                                    <p:anim calcmode="lin" valueType="num">
                                      <p:cBhvr>
                                        <p:cTn id="45" dur="500" fill="hold"/>
                                        <p:tgtEl>
                                          <p:spTgt spid="45"/>
                                        </p:tgtEl>
                                        <p:attrNameLst>
                                          <p:attrName>ppt_h</p:attrName>
                                        </p:attrNameLst>
                                      </p:cBhvr>
                                      <p:tavLst>
                                        <p:tav tm="0">
                                          <p:val>
                                            <p:fltVal val="0"/>
                                          </p:val>
                                        </p:tav>
                                        <p:tav tm="100000">
                                          <p:val>
                                            <p:strVal val="#ppt_h"/>
                                          </p:val>
                                        </p:tav>
                                      </p:tavLst>
                                    </p:anim>
                                    <p:animEffect transition="in" filter="fade">
                                      <p:cBhvr>
                                        <p:cTn id="46" dur="500"/>
                                        <p:tgtEl>
                                          <p:spTgt spid="45"/>
                                        </p:tgtEl>
                                      </p:cBhvr>
                                    </p:animEffect>
                                  </p:childTnLst>
                                </p:cTn>
                              </p:par>
                              <p:par>
                                <p:cTn id="47" presetID="53" presetClass="entr" presetSubtype="16" fill="hold" nodeType="withEffect">
                                  <p:stCondLst>
                                    <p:cond delay="0"/>
                                  </p:stCondLst>
                                  <p:childTnLst>
                                    <p:set>
                                      <p:cBhvr>
                                        <p:cTn id="48" dur="1" fill="hold">
                                          <p:stCondLst>
                                            <p:cond delay="0"/>
                                          </p:stCondLst>
                                        </p:cTn>
                                        <p:tgtEl>
                                          <p:spTgt spid="43"/>
                                        </p:tgtEl>
                                        <p:attrNameLst>
                                          <p:attrName>style.visibility</p:attrName>
                                        </p:attrNameLst>
                                      </p:cBhvr>
                                      <p:to>
                                        <p:strVal val="visible"/>
                                      </p:to>
                                    </p:set>
                                    <p:anim calcmode="lin" valueType="num">
                                      <p:cBhvr>
                                        <p:cTn id="49" dur="500" fill="hold"/>
                                        <p:tgtEl>
                                          <p:spTgt spid="43"/>
                                        </p:tgtEl>
                                        <p:attrNameLst>
                                          <p:attrName>ppt_w</p:attrName>
                                        </p:attrNameLst>
                                      </p:cBhvr>
                                      <p:tavLst>
                                        <p:tav tm="0">
                                          <p:val>
                                            <p:fltVal val="0"/>
                                          </p:val>
                                        </p:tav>
                                        <p:tav tm="100000">
                                          <p:val>
                                            <p:strVal val="#ppt_w"/>
                                          </p:val>
                                        </p:tav>
                                      </p:tavLst>
                                    </p:anim>
                                    <p:anim calcmode="lin" valueType="num">
                                      <p:cBhvr>
                                        <p:cTn id="50" dur="500" fill="hold"/>
                                        <p:tgtEl>
                                          <p:spTgt spid="43"/>
                                        </p:tgtEl>
                                        <p:attrNameLst>
                                          <p:attrName>ppt_h</p:attrName>
                                        </p:attrNameLst>
                                      </p:cBhvr>
                                      <p:tavLst>
                                        <p:tav tm="0">
                                          <p:val>
                                            <p:fltVal val="0"/>
                                          </p:val>
                                        </p:tav>
                                        <p:tav tm="100000">
                                          <p:val>
                                            <p:strVal val="#ppt_h"/>
                                          </p:val>
                                        </p:tav>
                                      </p:tavLst>
                                    </p:anim>
                                    <p:animEffect transition="in" filter="fade">
                                      <p:cBhvr>
                                        <p:cTn id="51" dur="500"/>
                                        <p:tgtEl>
                                          <p:spTgt spid="43"/>
                                        </p:tgtEl>
                                      </p:cBhvr>
                                    </p:animEffect>
                                  </p:childTnLst>
                                </p:cTn>
                              </p:par>
                              <p:par>
                                <p:cTn id="52" presetID="53" presetClass="entr" presetSubtype="16" fill="hold" nodeType="withEffect">
                                  <p:stCondLst>
                                    <p:cond delay="0"/>
                                  </p:stCondLst>
                                  <p:childTnLst>
                                    <p:set>
                                      <p:cBhvr>
                                        <p:cTn id="53" dur="1" fill="hold">
                                          <p:stCondLst>
                                            <p:cond delay="0"/>
                                          </p:stCondLst>
                                        </p:cTn>
                                        <p:tgtEl>
                                          <p:spTgt spid="40"/>
                                        </p:tgtEl>
                                        <p:attrNameLst>
                                          <p:attrName>style.visibility</p:attrName>
                                        </p:attrNameLst>
                                      </p:cBhvr>
                                      <p:to>
                                        <p:strVal val="visible"/>
                                      </p:to>
                                    </p:set>
                                    <p:anim calcmode="lin" valueType="num">
                                      <p:cBhvr>
                                        <p:cTn id="54" dur="500" fill="hold"/>
                                        <p:tgtEl>
                                          <p:spTgt spid="40"/>
                                        </p:tgtEl>
                                        <p:attrNameLst>
                                          <p:attrName>ppt_w</p:attrName>
                                        </p:attrNameLst>
                                      </p:cBhvr>
                                      <p:tavLst>
                                        <p:tav tm="0">
                                          <p:val>
                                            <p:fltVal val="0"/>
                                          </p:val>
                                        </p:tav>
                                        <p:tav tm="100000">
                                          <p:val>
                                            <p:strVal val="#ppt_w"/>
                                          </p:val>
                                        </p:tav>
                                      </p:tavLst>
                                    </p:anim>
                                    <p:anim calcmode="lin" valueType="num">
                                      <p:cBhvr>
                                        <p:cTn id="55" dur="500" fill="hold"/>
                                        <p:tgtEl>
                                          <p:spTgt spid="40"/>
                                        </p:tgtEl>
                                        <p:attrNameLst>
                                          <p:attrName>ppt_h</p:attrName>
                                        </p:attrNameLst>
                                      </p:cBhvr>
                                      <p:tavLst>
                                        <p:tav tm="0">
                                          <p:val>
                                            <p:fltVal val="0"/>
                                          </p:val>
                                        </p:tav>
                                        <p:tav tm="100000">
                                          <p:val>
                                            <p:strVal val="#ppt_h"/>
                                          </p:val>
                                        </p:tav>
                                      </p:tavLst>
                                    </p:anim>
                                    <p:animEffect transition="in" filter="fade">
                                      <p:cBhvr>
                                        <p:cTn id="56" dur="500"/>
                                        <p:tgtEl>
                                          <p:spTgt spid="40"/>
                                        </p:tgtEl>
                                      </p:cBhvr>
                                    </p:animEffect>
                                  </p:childTnLst>
                                </p:cTn>
                              </p:par>
                              <p:par>
                                <p:cTn id="57" presetID="53" presetClass="entr" presetSubtype="16" fill="hold" nodeType="withEffect">
                                  <p:stCondLst>
                                    <p:cond delay="0"/>
                                  </p:stCondLst>
                                  <p:childTnLst>
                                    <p:set>
                                      <p:cBhvr>
                                        <p:cTn id="58" dur="1" fill="hold">
                                          <p:stCondLst>
                                            <p:cond delay="0"/>
                                          </p:stCondLst>
                                        </p:cTn>
                                        <p:tgtEl>
                                          <p:spTgt spid="27"/>
                                        </p:tgtEl>
                                        <p:attrNameLst>
                                          <p:attrName>style.visibility</p:attrName>
                                        </p:attrNameLst>
                                      </p:cBhvr>
                                      <p:to>
                                        <p:strVal val="visible"/>
                                      </p:to>
                                    </p:set>
                                    <p:anim calcmode="lin" valueType="num">
                                      <p:cBhvr>
                                        <p:cTn id="59" dur="500" fill="hold"/>
                                        <p:tgtEl>
                                          <p:spTgt spid="27"/>
                                        </p:tgtEl>
                                        <p:attrNameLst>
                                          <p:attrName>ppt_w</p:attrName>
                                        </p:attrNameLst>
                                      </p:cBhvr>
                                      <p:tavLst>
                                        <p:tav tm="0">
                                          <p:val>
                                            <p:fltVal val="0"/>
                                          </p:val>
                                        </p:tav>
                                        <p:tav tm="100000">
                                          <p:val>
                                            <p:strVal val="#ppt_w"/>
                                          </p:val>
                                        </p:tav>
                                      </p:tavLst>
                                    </p:anim>
                                    <p:anim calcmode="lin" valueType="num">
                                      <p:cBhvr>
                                        <p:cTn id="60" dur="500" fill="hold"/>
                                        <p:tgtEl>
                                          <p:spTgt spid="27"/>
                                        </p:tgtEl>
                                        <p:attrNameLst>
                                          <p:attrName>ppt_h</p:attrName>
                                        </p:attrNameLst>
                                      </p:cBhvr>
                                      <p:tavLst>
                                        <p:tav tm="0">
                                          <p:val>
                                            <p:fltVal val="0"/>
                                          </p:val>
                                        </p:tav>
                                        <p:tav tm="100000">
                                          <p:val>
                                            <p:strVal val="#ppt_h"/>
                                          </p:val>
                                        </p:tav>
                                      </p:tavLst>
                                    </p:anim>
                                    <p:animEffect transition="in" filter="fade">
                                      <p:cBhvr>
                                        <p:cTn id="61" dur="500"/>
                                        <p:tgtEl>
                                          <p:spTgt spid="27"/>
                                        </p:tgtEl>
                                      </p:cBhvr>
                                    </p:animEffect>
                                  </p:childTnLst>
                                </p:cTn>
                              </p:par>
                              <p:par>
                                <p:cTn id="62" presetID="10" presetClass="entr" presetSubtype="0" fill="hold" nodeType="withEffect">
                                  <p:stCondLst>
                                    <p:cond delay="0"/>
                                  </p:stCondLst>
                                  <p:childTnLst>
                                    <p:set>
                                      <p:cBhvr>
                                        <p:cTn id="63" dur="1" fill="hold">
                                          <p:stCondLst>
                                            <p:cond delay="0"/>
                                          </p:stCondLst>
                                        </p:cTn>
                                        <p:tgtEl>
                                          <p:spTgt spid="48"/>
                                        </p:tgtEl>
                                        <p:attrNameLst>
                                          <p:attrName>style.visibility</p:attrName>
                                        </p:attrNameLst>
                                      </p:cBhvr>
                                      <p:to>
                                        <p:strVal val="visible"/>
                                      </p:to>
                                    </p:set>
                                    <p:animEffect transition="in" filter="fade">
                                      <p:cBhvr>
                                        <p:cTn id="64" dur="500"/>
                                        <p:tgtEl>
                                          <p:spTgt spid="48"/>
                                        </p:tgtEl>
                                      </p:cBhvr>
                                    </p:animEffect>
                                  </p:childTnLst>
                                </p:cTn>
                              </p:par>
                            </p:childTnLst>
                          </p:cTn>
                        </p:par>
                      </p:childTnLst>
                    </p:cTn>
                  </p:par>
                  <p:par>
                    <p:cTn id="65" fill="hold">
                      <p:stCondLst>
                        <p:cond delay="indefinite"/>
                      </p:stCondLst>
                      <p:childTnLst>
                        <p:par>
                          <p:cTn id="66" fill="hold">
                            <p:stCondLst>
                              <p:cond delay="0"/>
                            </p:stCondLst>
                            <p:childTnLst>
                              <p:par>
                                <p:cTn id="67" presetID="53" presetClass="entr" presetSubtype="16" fill="hold" grpId="0" nodeType="clickEffect">
                                  <p:stCondLst>
                                    <p:cond delay="0"/>
                                  </p:stCondLst>
                                  <p:childTnLst>
                                    <p:set>
                                      <p:cBhvr>
                                        <p:cTn id="68" dur="1" fill="hold">
                                          <p:stCondLst>
                                            <p:cond delay="0"/>
                                          </p:stCondLst>
                                        </p:cTn>
                                        <p:tgtEl>
                                          <p:spTgt spid="50"/>
                                        </p:tgtEl>
                                        <p:attrNameLst>
                                          <p:attrName>style.visibility</p:attrName>
                                        </p:attrNameLst>
                                      </p:cBhvr>
                                      <p:to>
                                        <p:strVal val="visible"/>
                                      </p:to>
                                    </p:set>
                                    <p:anim calcmode="lin" valueType="num">
                                      <p:cBhvr>
                                        <p:cTn id="69" dur="500" fill="hold"/>
                                        <p:tgtEl>
                                          <p:spTgt spid="50"/>
                                        </p:tgtEl>
                                        <p:attrNameLst>
                                          <p:attrName>ppt_w</p:attrName>
                                        </p:attrNameLst>
                                      </p:cBhvr>
                                      <p:tavLst>
                                        <p:tav tm="0">
                                          <p:val>
                                            <p:fltVal val="0"/>
                                          </p:val>
                                        </p:tav>
                                        <p:tav tm="100000">
                                          <p:val>
                                            <p:strVal val="#ppt_w"/>
                                          </p:val>
                                        </p:tav>
                                      </p:tavLst>
                                    </p:anim>
                                    <p:anim calcmode="lin" valueType="num">
                                      <p:cBhvr>
                                        <p:cTn id="70" dur="500" fill="hold"/>
                                        <p:tgtEl>
                                          <p:spTgt spid="50"/>
                                        </p:tgtEl>
                                        <p:attrNameLst>
                                          <p:attrName>ppt_h</p:attrName>
                                        </p:attrNameLst>
                                      </p:cBhvr>
                                      <p:tavLst>
                                        <p:tav tm="0">
                                          <p:val>
                                            <p:fltVal val="0"/>
                                          </p:val>
                                        </p:tav>
                                        <p:tav tm="100000">
                                          <p:val>
                                            <p:strVal val="#ppt_h"/>
                                          </p:val>
                                        </p:tav>
                                      </p:tavLst>
                                    </p:anim>
                                    <p:animEffect transition="in" filter="fade">
                                      <p:cBhvr>
                                        <p:cTn id="71"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41" grpId="0"/>
      <p:bldP spid="44" grpId="0"/>
      <p:bldP spid="49" grpId="0" animBg="1"/>
      <p:bldP spid="5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a:latin typeface="Cambria" panose="02040503050406030204" pitchFamily="18" charset="0"/>
              </a:rPr>
              <a:t>Manipulating an Array of Objects</a:t>
            </a:r>
          </a:p>
        </p:txBody>
      </p:sp>
      <p:graphicFrame>
        <p:nvGraphicFramePr>
          <p:cNvPr id="27" name="Table 26"/>
          <p:cNvGraphicFramePr>
            <a:graphicFrameLocks noGrp="1"/>
          </p:cNvGraphicFramePr>
          <p:nvPr/>
        </p:nvGraphicFramePr>
        <p:xfrm>
          <a:off x="7203634" y="2156526"/>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1.5</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28" name="TextBox 27"/>
          <p:cNvSpPr txBox="1"/>
          <p:nvPr/>
        </p:nvSpPr>
        <p:spPr>
          <a:xfrm>
            <a:off x="6286127" y="2348952"/>
            <a:ext cx="822959"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b1</a:t>
            </a:r>
            <a:endParaRPr lang="en-US" dirty="0" smtClean="0">
              <a:latin typeface="Cambria" panose="02040503050406030204" pitchFamily="18" charset="0"/>
              <a:ea typeface="Cambria" panose="02040503050406030204" pitchFamily="18" charset="0"/>
            </a:endParaRPr>
          </a:p>
        </p:txBody>
      </p:sp>
      <p:cxnSp>
        <p:nvCxnSpPr>
          <p:cNvPr id="37" name="Curved Connector 36"/>
          <p:cNvCxnSpPr>
            <a:endCxn id="27" idx="1"/>
          </p:cNvCxnSpPr>
          <p:nvPr/>
        </p:nvCxnSpPr>
        <p:spPr>
          <a:xfrm>
            <a:off x="6813433" y="2556047"/>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40" name="Table 39"/>
          <p:cNvGraphicFramePr>
            <a:graphicFrameLocks noGrp="1"/>
          </p:cNvGraphicFramePr>
          <p:nvPr/>
        </p:nvGraphicFramePr>
        <p:xfrm>
          <a:off x="7203634" y="3324551"/>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2.5</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2.2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2.3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41" name="TextBox 40"/>
          <p:cNvSpPr txBox="1"/>
          <p:nvPr/>
        </p:nvSpPr>
        <p:spPr>
          <a:xfrm>
            <a:off x="6286127" y="3516977"/>
            <a:ext cx="822959"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b2</a:t>
            </a:r>
            <a:endParaRPr lang="en-US" dirty="0" smtClean="0">
              <a:latin typeface="Cambria" panose="02040503050406030204" pitchFamily="18" charset="0"/>
              <a:ea typeface="Cambria" panose="02040503050406030204" pitchFamily="18" charset="0"/>
            </a:endParaRPr>
          </a:p>
        </p:txBody>
      </p:sp>
      <p:cxnSp>
        <p:nvCxnSpPr>
          <p:cNvPr id="42" name="Curved Connector 41"/>
          <p:cNvCxnSpPr>
            <a:endCxn id="40" idx="1"/>
          </p:cNvCxnSpPr>
          <p:nvPr/>
        </p:nvCxnSpPr>
        <p:spPr>
          <a:xfrm>
            <a:off x="6813433" y="3724072"/>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43" name="Table 42"/>
          <p:cNvGraphicFramePr>
            <a:graphicFrameLocks noGrp="1"/>
          </p:cNvGraphicFramePr>
          <p:nvPr/>
        </p:nvGraphicFramePr>
        <p:xfrm>
          <a:off x="7203634" y="4492576"/>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3.5</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3.2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3.3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44" name="TextBox 43"/>
          <p:cNvSpPr txBox="1"/>
          <p:nvPr/>
        </p:nvSpPr>
        <p:spPr>
          <a:xfrm>
            <a:off x="6286127" y="4685002"/>
            <a:ext cx="822959"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b3</a:t>
            </a:r>
            <a:endParaRPr lang="en-US" dirty="0" smtClean="0">
              <a:latin typeface="Cambria" panose="02040503050406030204" pitchFamily="18" charset="0"/>
              <a:ea typeface="Cambria" panose="02040503050406030204" pitchFamily="18" charset="0"/>
            </a:endParaRPr>
          </a:p>
        </p:txBody>
      </p:sp>
      <p:cxnSp>
        <p:nvCxnSpPr>
          <p:cNvPr id="45" name="Curved Connector 44"/>
          <p:cNvCxnSpPr>
            <a:endCxn id="43" idx="1"/>
          </p:cNvCxnSpPr>
          <p:nvPr/>
        </p:nvCxnSpPr>
        <p:spPr>
          <a:xfrm>
            <a:off x="6813433" y="4892097"/>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7" name="Curved Connector 46"/>
          <p:cNvCxnSpPr>
            <a:stCxn id="48" idx="3"/>
            <a:endCxn id="44" idx="0"/>
          </p:cNvCxnSpPr>
          <p:nvPr/>
        </p:nvCxnSpPr>
        <p:spPr>
          <a:xfrm>
            <a:off x="4353261" y="4141531"/>
            <a:ext cx="2344346" cy="543471"/>
          </a:xfrm>
          <a:prstGeom prst="curvedConnector2">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48" name="Table 47"/>
          <p:cNvGraphicFramePr>
            <a:graphicFrameLocks noGrp="1"/>
          </p:cNvGraphicFramePr>
          <p:nvPr>
            <p:extLst>
              <p:ext uri="{D42A27DB-BD31-4B8C-83A1-F6EECF244321}">
                <p14:modId xmlns:p14="http://schemas.microsoft.com/office/powerpoint/2010/main" val="4288955227"/>
              </p:ext>
            </p:extLst>
          </p:nvPr>
        </p:nvGraphicFramePr>
        <p:xfrm>
          <a:off x="1610061" y="3921606"/>
          <a:ext cx="2743200" cy="439850"/>
        </p:xfrm>
        <a:graphic>
          <a:graphicData uri="http://schemas.openxmlformats.org/drawingml/2006/table">
            <a:tbl>
              <a:tblPr firstRow="1" bandRow="1">
                <a:tableStyleId>{2D5ABB26-0587-4C30-8999-92F81FD0307C}</a:tableStyleId>
              </a:tblPr>
              <a:tblGrid>
                <a:gridCol w="822960"/>
                <a:gridCol w="640080"/>
                <a:gridCol w="640080"/>
                <a:gridCol w="640080"/>
              </a:tblGrid>
              <a:tr h="439850">
                <a:tc>
                  <a:txBody>
                    <a:bodyPr/>
                    <a:lstStyle/>
                    <a:p>
                      <a:pPr algn="ctr"/>
                      <a:r>
                        <a:rPr lang="en-US" dirty="0" smtClean="0">
                          <a:latin typeface="Cambria" panose="02040503050406030204" pitchFamily="18" charset="0"/>
                          <a:ea typeface="Cambria" panose="02040503050406030204" pitchFamily="18" charset="0"/>
                        </a:rPr>
                        <a:t>boxes</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noFill/>
                  </a:tcPr>
                </a:tc>
                <a:tc>
                  <a:txBody>
                    <a:bodyPr/>
                    <a:lstStyle/>
                    <a:p>
                      <a:pPr algn="ctr"/>
                      <a:r>
                        <a:rPr lang="en-US" dirty="0" smtClean="0">
                          <a:latin typeface="Cambria" panose="02040503050406030204" pitchFamily="18" charset="0"/>
                          <a:ea typeface="Cambria" panose="02040503050406030204" pitchFamily="18" charset="0"/>
                        </a:rPr>
                        <a:t>b1</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b3</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50" name="TextBox 49"/>
          <p:cNvSpPr txBox="1"/>
          <p:nvPr/>
        </p:nvSpPr>
        <p:spPr>
          <a:xfrm>
            <a:off x="421341" y="2067147"/>
            <a:ext cx="5422247" cy="1400383"/>
          </a:xfrm>
          <a:prstGeom prst="rect">
            <a:avLst/>
          </a:prstGeom>
          <a:solidFill>
            <a:srgbClr val="99FF79"/>
          </a:solidFill>
        </p:spPr>
        <p:txBody>
          <a:bodyPr wrap="square" rtlCol="0">
            <a:spAutoFit/>
          </a:bodyPr>
          <a:lstStyle/>
          <a:p>
            <a:pPr marL="342900" indent="-228600" algn="just">
              <a:buFont typeface="Arial" panose="020B0604020202020204" pitchFamily="34" charset="0"/>
              <a:buChar char="•"/>
            </a:pPr>
            <a:r>
              <a:rPr lang="en-US" sz="1700" dirty="0" smtClean="0">
                <a:latin typeface="Cambria" panose="02040503050406030204" pitchFamily="18" charset="0"/>
                <a:ea typeface="Cambria" panose="02040503050406030204" pitchFamily="18" charset="0"/>
              </a:rPr>
              <a:t>Start </a:t>
            </a:r>
            <a:r>
              <a:rPr lang="en-US" sz="1700" dirty="0">
                <a:latin typeface="Cambria" panose="02040503050406030204" pitchFamily="18" charset="0"/>
                <a:ea typeface="Cambria" panose="02040503050406030204" pitchFamily="18" charset="0"/>
              </a:rPr>
              <a:t>from the 1</a:t>
            </a:r>
            <a:r>
              <a:rPr lang="en-US" sz="1700" baseline="30000" dirty="0">
                <a:latin typeface="Cambria" panose="02040503050406030204" pitchFamily="18" charset="0"/>
                <a:ea typeface="Cambria" panose="02040503050406030204" pitchFamily="18" charset="0"/>
              </a:rPr>
              <a:t>st</a:t>
            </a:r>
            <a:r>
              <a:rPr lang="en-US" sz="1700" dirty="0">
                <a:latin typeface="Cambria" panose="02040503050406030204" pitchFamily="18" charset="0"/>
                <a:ea typeface="Cambria" panose="02040503050406030204" pitchFamily="18" charset="0"/>
              </a:rPr>
              <a:t> index of the array and check the value of that index.</a:t>
            </a:r>
          </a:p>
          <a:p>
            <a:pPr marL="342900" indent="-228600" algn="just">
              <a:buFont typeface="Arial" panose="020B0604020202020204" pitchFamily="34" charset="0"/>
              <a:buChar char="•"/>
            </a:pPr>
            <a:r>
              <a:rPr lang="en-US" sz="1700" dirty="0">
                <a:latin typeface="Cambria" panose="02040503050406030204" pitchFamily="18" charset="0"/>
                <a:ea typeface="Cambria" panose="02040503050406030204" pitchFamily="18" charset="0"/>
              </a:rPr>
              <a:t>If it is </a:t>
            </a:r>
            <a:r>
              <a:rPr lang="en-US" sz="1700" dirty="0" smtClean="0">
                <a:latin typeface="Cambria" panose="02040503050406030204" pitchFamily="18" charset="0"/>
                <a:ea typeface="Cambria" panose="02040503050406030204" pitchFamily="18" charset="0"/>
              </a:rPr>
              <a:t>not </a:t>
            </a:r>
            <a:r>
              <a:rPr lang="en-US" sz="1700" b="1" i="1" dirty="0" smtClean="0">
                <a:latin typeface="Cambria" panose="02040503050406030204" pitchFamily="18" charset="0"/>
                <a:ea typeface="Cambria" panose="02040503050406030204" pitchFamily="18" charset="0"/>
              </a:rPr>
              <a:t>null</a:t>
            </a:r>
            <a:r>
              <a:rPr lang="en-US" sz="1700" dirty="0" smtClean="0">
                <a:latin typeface="Cambria" panose="02040503050406030204" pitchFamily="18" charset="0"/>
                <a:ea typeface="Cambria" panose="02040503050406030204" pitchFamily="18" charset="0"/>
              </a:rPr>
              <a:t>, print data and go to next index. Else, ignore and go to next index.</a:t>
            </a:r>
            <a:endParaRPr lang="en-US" sz="1700" dirty="0">
              <a:latin typeface="Cambria" panose="02040503050406030204" pitchFamily="18" charset="0"/>
              <a:ea typeface="Cambria" panose="02040503050406030204" pitchFamily="18" charset="0"/>
            </a:endParaRPr>
          </a:p>
          <a:p>
            <a:pPr marL="342900" indent="-228600" algn="just">
              <a:buFont typeface="Arial" panose="020B0604020202020204" pitchFamily="34" charset="0"/>
              <a:buChar char="•"/>
            </a:pPr>
            <a:r>
              <a:rPr lang="en-US" sz="1700" dirty="0">
                <a:latin typeface="Cambria" panose="02040503050406030204" pitchFamily="18" charset="0"/>
                <a:ea typeface="Cambria" panose="02040503050406030204" pitchFamily="18" charset="0"/>
              </a:rPr>
              <a:t>Repeat until the last index</a:t>
            </a:r>
            <a:r>
              <a:rPr lang="en-US" sz="1700" dirty="0" smtClean="0">
                <a:latin typeface="Cambria" panose="02040503050406030204" pitchFamily="18" charset="0"/>
                <a:ea typeface="Cambria" panose="02040503050406030204" pitchFamily="18" charset="0"/>
              </a:rPr>
              <a:t>.</a:t>
            </a:r>
            <a:endParaRPr lang="en-US" sz="1700" dirty="0">
              <a:latin typeface="Cambria" panose="02040503050406030204" pitchFamily="18" charset="0"/>
              <a:ea typeface="Cambria" panose="02040503050406030204" pitchFamily="18" charset="0"/>
            </a:endParaRPr>
          </a:p>
        </p:txBody>
      </p:sp>
      <p:cxnSp>
        <p:nvCxnSpPr>
          <p:cNvPr id="46" name="Curved Connector 45"/>
          <p:cNvCxnSpPr>
            <a:stCxn id="48" idx="0"/>
          </p:cNvCxnSpPr>
          <p:nvPr/>
        </p:nvCxnSpPr>
        <p:spPr>
          <a:xfrm rot="5400000" flipH="1" flipV="1">
            <a:off x="4038224" y="1511403"/>
            <a:ext cx="1353641" cy="3466767"/>
          </a:xfrm>
          <a:prstGeom prst="curvedConnector2">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400602" y="4279307"/>
            <a:ext cx="2010821" cy="307777"/>
          </a:xfrm>
          <a:prstGeom prst="rect">
            <a:avLst/>
          </a:prstGeom>
          <a:solidFill>
            <a:schemeClr val="bg1"/>
          </a:solidFill>
        </p:spPr>
        <p:txBody>
          <a:bodyPr wrap="square" rtlCol="0">
            <a:spAutoFit/>
          </a:bodyPr>
          <a:lstStyle/>
          <a:p>
            <a:pPr algn="ctr"/>
            <a:r>
              <a:rPr lang="en-US" sz="1400" dirty="0" smtClean="0">
                <a:solidFill>
                  <a:srgbClr val="00B050"/>
                </a:solidFill>
                <a:latin typeface="Cambria" panose="02040503050406030204" pitchFamily="18" charset="0"/>
                <a:ea typeface="Cambria" panose="02040503050406030204" pitchFamily="18" charset="0"/>
              </a:rPr>
              <a:t>Yes, Print data and next</a:t>
            </a:r>
            <a:endParaRPr lang="en-US" sz="1400" dirty="0" smtClean="0">
              <a:solidFill>
                <a:srgbClr val="00B050"/>
              </a:solidFill>
              <a:latin typeface="Cambria" panose="02040503050406030204" pitchFamily="18" charset="0"/>
              <a:ea typeface="Cambria" panose="02040503050406030204" pitchFamily="18" charset="0"/>
            </a:endParaRPr>
          </a:p>
        </p:txBody>
      </p:sp>
      <p:sp>
        <p:nvSpPr>
          <p:cNvPr id="22" name="TextBox 21"/>
          <p:cNvSpPr txBox="1"/>
          <p:nvPr/>
        </p:nvSpPr>
        <p:spPr>
          <a:xfrm>
            <a:off x="448374" y="4289604"/>
            <a:ext cx="1931592" cy="369332"/>
          </a:xfrm>
          <a:prstGeom prst="rect">
            <a:avLst/>
          </a:prstGeom>
          <a:solidFill>
            <a:schemeClr val="bg1"/>
          </a:solidFill>
        </p:spPr>
        <p:txBody>
          <a:bodyPr wrap="square" rtlCol="0">
            <a:spAutoFit/>
          </a:bodyPr>
          <a:lstStyle/>
          <a:p>
            <a:pPr algn="ctr"/>
            <a:endParaRPr lang="en-US" dirty="0" smtClean="0">
              <a:solidFill>
                <a:srgbClr val="FF0000"/>
              </a:solidFill>
              <a:latin typeface="Cambria" panose="02040503050406030204" pitchFamily="18" charset="0"/>
              <a:ea typeface="Cambria" panose="02040503050406030204" pitchFamily="18" charset="0"/>
            </a:endParaRPr>
          </a:p>
        </p:txBody>
      </p:sp>
      <p:sp>
        <p:nvSpPr>
          <p:cNvPr id="24" name="TextBox 23"/>
          <p:cNvSpPr txBox="1"/>
          <p:nvPr/>
        </p:nvSpPr>
        <p:spPr>
          <a:xfrm>
            <a:off x="608555" y="3624256"/>
            <a:ext cx="1771411" cy="369332"/>
          </a:xfrm>
          <a:prstGeom prst="rect">
            <a:avLst/>
          </a:prstGeom>
          <a:solidFill>
            <a:schemeClr val="bg1"/>
          </a:solidFill>
        </p:spPr>
        <p:txBody>
          <a:bodyPr wrap="square" rtlCol="0">
            <a:spAutoFit/>
          </a:bodyPr>
          <a:lstStyle/>
          <a:p>
            <a:pPr algn="ctr"/>
            <a:r>
              <a:rPr lang="en-US" dirty="0" smtClean="0">
                <a:solidFill>
                  <a:srgbClr val="FF0000"/>
                </a:solidFill>
                <a:latin typeface="Cambria" panose="02040503050406030204" pitchFamily="18" charset="0"/>
                <a:ea typeface="Cambria" panose="02040503050406030204" pitchFamily="18" charset="0"/>
              </a:rPr>
              <a:t>Is</a:t>
            </a:r>
            <a:r>
              <a:rPr lang="en-US" dirty="0" smtClean="0">
                <a:solidFill>
                  <a:srgbClr val="FF0000"/>
                </a:solidFill>
                <a:latin typeface="Cambria" panose="02040503050406030204" pitchFamily="18" charset="0"/>
                <a:ea typeface="Cambria" panose="02040503050406030204" pitchFamily="18" charset="0"/>
              </a:rPr>
              <a:t> it </a:t>
            </a:r>
            <a:r>
              <a:rPr lang="en-US" b="1" i="1" dirty="0" smtClean="0">
                <a:solidFill>
                  <a:srgbClr val="FF0000"/>
                </a:solidFill>
                <a:latin typeface="Cambria" panose="02040503050406030204" pitchFamily="18" charset="0"/>
                <a:ea typeface="Cambria" panose="02040503050406030204" pitchFamily="18" charset="0"/>
              </a:rPr>
              <a:t>not</a:t>
            </a:r>
            <a:r>
              <a:rPr lang="en-US" dirty="0" smtClean="0">
                <a:solidFill>
                  <a:srgbClr val="FF0000"/>
                </a:solidFill>
                <a:latin typeface="Cambria" panose="02040503050406030204" pitchFamily="18" charset="0"/>
                <a:ea typeface="Cambria" panose="02040503050406030204" pitchFamily="18" charset="0"/>
              </a:rPr>
              <a:t> </a:t>
            </a:r>
            <a:r>
              <a:rPr lang="en-US" b="1" i="1" dirty="0" smtClean="0">
                <a:solidFill>
                  <a:srgbClr val="FF0000"/>
                </a:solidFill>
                <a:latin typeface="Cambria" panose="02040503050406030204" pitchFamily="18" charset="0"/>
                <a:ea typeface="Cambria" panose="02040503050406030204" pitchFamily="18" charset="0"/>
              </a:rPr>
              <a:t>null</a:t>
            </a:r>
            <a:r>
              <a:rPr lang="en-US" b="1" i="1" dirty="0" smtClean="0">
                <a:solidFill>
                  <a:srgbClr val="FF0000"/>
                </a:solidFill>
                <a:latin typeface="Cambria" panose="02040503050406030204" pitchFamily="18" charset="0"/>
                <a:ea typeface="Cambria" panose="02040503050406030204" pitchFamily="18" charset="0"/>
              </a:rPr>
              <a:t> </a:t>
            </a:r>
            <a:r>
              <a:rPr lang="en-US" dirty="0" smtClean="0">
                <a:solidFill>
                  <a:srgbClr val="FF0000"/>
                </a:solidFill>
                <a:latin typeface="Cambria" panose="02040503050406030204" pitchFamily="18" charset="0"/>
                <a:ea typeface="Cambria" panose="02040503050406030204" pitchFamily="18" charset="0"/>
              </a:rPr>
              <a:t>?</a:t>
            </a:r>
            <a:endParaRPr lang="en-US" dirty="0" smtClean="0">
              <a:solidFill>
                <a:srgbClr val="FF0000"/>
              </a:solidFill>
              <a:latin typeface="Cambria" panose="02040503050406030204" pitchFamily="18" charset="0"/>
              <a:ea typeface="Cambria" panose="02040503050406030204" pitchFamily="18" charset="0"/>
            </a:endParaRPr>
          </a:p>
        </p:txBody>
      </p:sp>
      <p:cxnSp>
        <p:nvCxnSpPr>
          <p:cNvPr id="25" name="Straight Arrow Connector 24"/>
          <p:cNvCxnSpPr/>
          <p:nvPr/>
        </p:nvCxnSpPr>
        <p:spPr>
          <a:xfrm>
            <a:off x="2712103" y="3682843"/>
            <a:ext cx="0" cy="238763"/>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2577294" y="3598060"/>
            <a:ext cx="266001" cy="317221"/>
          </a:xfrm>
          <a:prstGeom prst="rect">
            <a:avLst/>
          </a:prstGeom>
          <a:solidFill>
            <a:schemeClr val="bg1"/>
          </a:solidFill>
        </p:spPr>
        <p:txBody>
          <a:bodyPr wrap="square" rtlCol="0">
            <a:spAutoFit/>
          </a:bodyPr>
          <a:lstStyle/>
          <a:p>
            <a:pPr algn="ctr"/>
            <a:endParaRPr lang="en-US" dirty="0" smtClean="0">
              <a:solidFill>
                <a:srgbClr val="FF0000"/>
              </a:solidFill>
              <a:latin typeface="Cambria" panose="02040503050406030204" pitchFamily="18" charset="0"/>
              <a:ea typeface="Cambria" panose="02040503050406030204" pitchFamily="18" charset="0"/>
            </a:endParaRPr>
          </a:p>
        </p:txBody>
      </p:sp>
      <p:cxnSp>
        <p:nvCxnSpPr>
          <p:cNvPr id="31" name="Straight Arrow Connector 30"/>
          <p:cNvCxnSpPr/>
          <p:nvPr/>
        </p:nvCxnSpPr>
        <p:spPr>
          <a:xfrm>
            <a:off x="3332489" y="3676518"/>
            <a:ext cx="0" cy="238763"/>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338100" y="4446200"/>
            <a:ext cx="2135824" cy="369332"/>
          </a:xfrm>
          <a:prstGeom prst="rect">
            <a:avLst/>
          </a:prstGeom>
          <a:solidFill>
            <a:schemeClr val="bg1"/>
          </a:solidFill>
        </p:spPr>
        <p:txBody>
          <a:bodyPr wrap="square" rtlCol="0">
            <a:spAutoFit/>
          </a:bodyPr>
          <a:lstStyle/>
          <a:p>
            <a:pPr algn="ctr"/>
            <a:r>
              <a:rPr lang="en-US" dirty="0" smtClean="0">
                <a:solidFill>
                  <a:srgbClr val="FF0000"/>
                </a:solidFill>
                <a:latin typeface="Cambria" panose="02040503050406030204" pitchFamily="18" charset="0"/>
                <a:ea typeface="Cambria" panose="02040503050406030204" pitchFamily="18" charset="0"/>
              </a:rPr>
              <a:t>No, Ignore and next</a:t>
            </a:r>
            <a:endParaRPr lang="en-US" dirty="0" smtClean="0">
              <a:solidFill>
                <a:srgbClr val="FF0000"/>
              </a:solidFill>
              <a:latin typeface="Cambria" panose="02040503050406030204" pitchFamily="18" charset="0"/>
              <a:ea typeface="Cambria" panose="02040503050406030204" pitchFamily="18" charset="0"/>
            </a:endParaRPr>
          </a:p>
        </p:txBody>
      </p:sp>
      <p:sp>
        <p:nvSpPr>
          <p:cNvPr id="33" name="TextBox 32"/>
          <p:cNvSpPr txBox="1"/>
          <p:nvPr/>
        </p:nvSpPr>
        <p:spPr>
          <a:xfrm>
            <a:off x="289575" y="4459403"/>
            <a:ext cx="2409370" cy="369332"/>
          </a:xfrm>
          <a:prstGeom prst="rect">
            <a:avLst/>
          </a:prstGeom>
          <a:solidFill>
            <a:schemeClr val="bg1"/>
          </a:solidFill>
        </p:spPr>
        <p:txBody>
          <a:bodyPr wrap="square" rtlCol="0">
            <a:spAutoFit/>
          </a:bodyPr>
          <a:lstStyle/>
          <a:p>
            <a:pPr algn="ctr"/>
            <a:endParaRPr lang="en-US" dirty="0" smtClean="0">
              <a:solidFill>
                <a:srgbClr val="FF0000"/>
              </a:solidFill>
              <a:latin typeface="Cambria" panose="02040503050406030204" pitchFamily="18" charset="0"/>
              <a:ea typeface="Cambria" panose="02040503050406030204" pitchFamily="18" charset="0"/>
            </a:endParaRPr>
          </a:p>
        </p:txBody>
      </p:sp>
      <p:cxnSp>
        <p:nvCxnSpPr>
          <p:cNvPr id="34" name="Straight Arrow Connector 33"/>
          <p:cNvCxnSpPr/>
          <p:nvPr/>
        </p:nvCxnSpPr>
        <p:spPr>
          <a:xfrm>
            <a:off x="3999239" y="3638604"/>
            <a:ext cx="0" cy="238763"/>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3201895" y="3542143"/>
            <a:ext cx="243096" cy="369332"/>
          </a:xfrm>
          <a:prstGeom prst="rect">
            <a:avLst/>
          </a:prstGeom>
          <a:solidFill>
            <a:schemeClr val="bg1"/>
          </a:solidFill>
        </p:spPr>
        <p:txBody>
          <a:bodyPr wrap="square" rtlCol="0">
            <a:spAutoFit/>
          </a:bodyPr>
          <a:lstStyle/>
          <a:p>
            <a:pPr algn="ctr"/>
            <a:endParaRPr lang="en-US" dirty="0" smtClean="0">
              <a:solidFill>
                <a:srgbClr val="FF0000"/>
              </a:solidFill>
              <a:latin typeface="Cambria" panose="02040503050406030204" pitchFamily="18" charset="0"/>
              <a:ea typeface="Cambria" panose="02040503050406030204" pitchFamily="18" charset="0"/>
            </a:endParaRPr>
          </a:p>
        </p:txBody>
      </p:sp>
      <p:sp>
        <p:nvSpPr>
          <p:cNvPr id="36" name="TextBox 35"/>
          <p:cNvSpPr txBox="1"/>
          <p:nvPr/>
        </p:nvSpPr>
        <p:spPr>
          <a:xfrm>
            <a:off x="331727" y="4385512"/>
            <a:ext cx="2010821" cy="307777"/>
          </a:xfrm>
          <a:prstGeom prst="rect">
            <a:avLst/>
          </a:prstGeom>
          <a:solidFill>
            <a:schemeClr val="bg1"/>
          </a:solidFill>
        </p:spPr>
        <p:txBody>
          <a:bodyPr wrap="square" rtlCol="0">
            <a:spAutoFit/>
          </a:bodyPr>
          <a:lstStyle/>
          <a:p>
            <a:pPr algn="ctr"/>
            <a:r>
              <a:rPr lang="en-US" sz="1400" dirty="0" smtClean="0">
                <a:solidFill>
                  <a:srgbClr val="00B050"/>
                </a:solidFill>
                <a:latin typeface="Cambria" panose="02040503050406030204" pitchFamily="18" charset="0"/>
                <a:ea typeface="Cambria" panose="02040503050406030204" pitchFamily="18" charset="0"/>
              </a:rPr>
              <a:t>Yes, Print data and next</a:t>
            </a:r>
            <a:endParaRPr lang="en-US" sz="1400" dirty="0" smtClean="0">
              <a:solidFill>
                <a:srgbClr val="00B05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99235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p:cTn id="7" dur="500" fill="hold"/>
                                        <p:tgtEl>
                                          <p:spTgt spid="48"/>
                                        </p:tgtEl>
                                        <p:attrNameLst>
                                          <p:attrName>ppt_w</p:attrName>
                                        </p:attrNameLst>
                                      </p:cBhvr>
                                      <p:tavLst>
                                        <p:tav tm="0">
                                          <p:val>
                                            <p:fltVal val="0"/>
                                          </p:val>
                                        </p:tav>
                                        <p:tav tm="100000">
                                          <p:val>
                                            <p:strVal val="#ppt_w"/>
                                          </p:val>
                                        </p:tav>
                                      </p:tavLst>
                                    </p:anim>
                                    <p:anim calcmode="lin" valueType="num">
                                      <p:cBhvr>
                                        <p:cTn id="8" dur="500" fill="hold"/>
                                        <p:tgtEl>
                                          <p:spTgt spid="48"/>
                                        </p:tgtEl>
                                        <p:attrNameLst>
                                          <p:attrName>ppt_h</p:attrName>
                                        </p:attrNameLst>
                                      </p:cBhvr>
                                      <p:tavLst>
                                        <p:tav tm="0">
                                          <p:val>
                                            <p:fltVal val="0"/>
                                          </p:val>
                                        </p:tav>
                                        <p:tav tm="100000">
                                          <p:val>
                                            <p:strVal val="#ppt_h"/>
                                          </p:val>
                                        </p:tav>
                                      </p:tavLst>
                                    </p:anim>
                                    <p:animEffect transition="in" filter="fade">
                                      <p:cBhvr>
                                        <p:cTn id="9" dur="500"/>
                                        <p:tgtEl>
                                          <p:spTgt spid="48"/>
                                        </p:tgtEl>
                                      </p:cBhvr>
                                    </p:animEffect>
                                  </p:childTnLst>
                                </p:cTn>
                              </p:par>
                              <p:par>
                                <p:cTn id="10" presetID="53" presetClass="entr" presetSubtype="16" fill="hold" nodeType="withEffect">
                                  <p:stCondLst>
                                    <p:cond delay="0"/>
                                  </p:stCondLst>
                                  <p:childTnLst>
                                    <p:set>
                                      <p:cBhvr>
                                        <p:cTn id="11" dur="1" fill="hold">
                                          <p:stCondLst>
                                            <p:cond delay="0"/>
                                          </p:stCondLst>
                                        </p:cTn>
                                        <p:tgtEl>
                                          <p:spTgt spid="46"/>
                                        </p:tgtEl>
                                        <p:attrNameLst>
                                          <p:attrName>style.visibility</p:attrName>
                                        </p:attrNameLst>
                                      </p:cBhvr>
                                      <p:to>
                                        <p:strVal val="visible"/>
                                      </p:to>
                                    </p:set>
                                    <p:anim calcmode="lin" valueType="num">
                                      <p:cBhvr>
                                        <p:cTn id="12" dur="500" fill="hold"/>
                                        <p:tgtEl>
                                          <p:spTgt spid="46"/>
                                        </p:tgtEl>
                                        <p:attrNameLst>
                                          <p:attrName>ppt_w</p:attrName>
                                        </p:attrNameLst>
                                      </p:cBhvr>
                                      <p:tavLst>
                                        <p:tav tm="0">
                                          <p:val>
                                            <p:fltVal val="0"/>
                                          </p:val>
                                        </p:tav>
                                        <p:tav tm="100000">
                                          <p:val>
                                            <p:strVal val="#ppt_w"/>
                                          </p:val>
                                        </p:tav>
                                      </p:tavLst>
                                    </p:anim>
                                    <p:anim calcmode="lin" valueType="num">
                                      <p:cBhvr>
                                        <p:cTn id="13" dur="500" fill="hold"/>
                                        <p:tgtEl>
                                          <p:spTgt spid="46"/>
                                        </p:tgtEl>
                                        <p:attrNameLst>
                                          <p:attrName>ppt_h</p:attrName>
                                        </p:attrNameLst>
                                      </p:cBhvr>
                                      <p:tavLst>
                                        <p:tav tm="0">
                                          <p:val>
                                            <p:fltVal val="0"/>
                                          </p:val>
                                        </p:tav>
                                        <p:tav tm="100000">
                                          <p:val>
                                            <p:strVal val="#ppt_h"/>
                                          </p:val>
                                        </p:tav>
                                      </p:tavLst>
                                    </p:anim>
                                    <p:animEffect transition="in" filter="fade">
                                      <p:cBhvr>
                                        <p:cTn id="14" dur="500"/>
                                        <p:tgtEl>
                                          <p:spTgt spid="46"/>
                                        </p:tgtEl>
                                      </p:cBhvr>
                                    </p:animEffect>
                                  </p:childTnLst>
                                </p:cTn>
                              </p:par>
                              <p:par>
                                <p:cTn id="15" presetID="53" presetClass="entr" presetSubtype="16" fill="hold" nodeType="withEffect">
                                  <p:stCondLst>
                                    <p:cond delay="0"/>
                                  </p:stCondLst>
                                  <p:childTnLst>
                                    <p:set>
                                      <p:cBhvr>
                                        <p:cTn id="16" dur="1" fill="hold">
                                          <p:stCondLst>
                                            <p:cond delay="0"/>
                                          </p:stCondLst>
                                        </p:cTn>
                                        <p:tgtEl>
                                          <p:spTgt spid="47"/>
                                        </p:tgtEl>
                                        <p:attrNameLst>
                                          <p:attrName>style.visibility</p:attrName>
                                        </p:attrNameLst>
                                      </p:cBhvr>
                                      <p:to>
                                        <p:strVal val="visible"/>
                                      </p:to>
                                    </p:set>
                                    <p:anim calcmode="lin" valueType="num">
                                      <p:cBhvr>
                                        <p:cTn id="17" dur="500" fill="hold"/>
                                        <p:tgtEl>
                                          <p:spTgt spid="47"/>
                                        </p:tgtEl>
                                        <p:attrNameLst>
                                          <p:attrName>ppt_w</p:attrName>
                                        </p:attrNameLst>
                                      </p:cBhvr>
                                      <p:tavLst>
                                        <p:tav tm="0">
                                          <p:val>
                                            <p:fltVal val="0"/>
                                          </p:val>
                                        </p:tav>
                                        <p:tav tm="100000">
                                          <p:val>
                                            <p:strVal val="#ppt_w"/>
                                          </p:val>
                                        </p:tav>
                                      </p:tavLst>
                                    </p:anim>
                                    <p:anim calcmode="lin" valueType="num">
                                      <p:cBhvr>
                                        <p:cTn id="18" dur="500" fill="hold"/>
                                        <p:tgtEl>
                                          <p:spTgt spid="47"/>
                                        </p:tgtEl>
                                        <p:attrNameLst>
                                          <p:attrName>ppt_h</p:attrName>
                                        </p:attrNameLst>
                                      </p:cBhvr>
                                      <p:tavLst>
                                        <p:tav tm="0">
                                          <p:val>
                                            <p:fltVal val="0"/>
                                          </p:val>
                                        </p:tav>
                                        <p:tav tm="100000">
                                          <p:val>
                                            <p:strVal val="#ppt_h"/>
                                          </p:val>
                                        </p:tav>
                                      </p:tavLst>
                                    </p:anim>
                                    <p:animEffect transition="in" filter="fade">
                                      <p:cBhvr>
                                        <p:cTn id="19" dur="500"/>
                                        <p:tgtEl>
                                          <p:spTgt spid="47"/>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44"/>
                                        </p:tgtEl>
                                        <p:attrNameLst>
                                          <p:attrName>style.visibility</p:attrName>
                                        </p:attrNameLst>
                                      </p:cBhvr>
                                      <p:to>
                                        <p:strVal val="visible"/>
                                      </p:to>
                                    </p:set>
                                    <p:anim calcmode="lin" valueType="num">
                                      <p:cBhvr>
                                        <p:cTn id="22" dur="500" fill="hold"/>
                                        <p:tgtEl>
                                          <p:spTgt spid="44"/>
                                        </p:tgtEl>
                                        <p:attrNameLst>
                                          <p:attrName>ppt_w</p:attrName>
                                        </p:attrNameLst>
                                      </p:cBhvr>
                                      <p:tavLst>
                                        <p:tav tm="0">
                                          <p:val>
                                            <p:fltVal val="0"/>
                                          </p:val>
                                        </p:tav>
                                        <p:tav tm="100000">
                                          <p:val>
                                            <p:strVal val="#ppt_w"/>
                                          </p:val>
                                        </p:tav>
                                      </p:tavLst>
                                    </p:anim>
                                    <p:anim calcmode="lin" valueType="num">
                                      <p:cBhvr>
                                        <p:cTn id="23" dur="500" fill="hold"/>
                                        <p:tgtEl>
                                          <p:spTgt spid="44"/>
                                        </p:tgtEl>
                                        <p:attrNameLst>
                                          <p:attrName>ppt_h</p:attrName>
                                        </p:attrNameLst>
                                      </p:cBhvr>
                                      <p:tavLst>
                                        <p:tav tm="0">
                                          <p:val>
                                            <p:fltVal val="0"/>
                                          </p:val>
                                        </p:tav>
                                        <p:tav tm="100000">
                                          <p:val>
                                            <p:strVal val="#ppt_h"/>
                                          </p:val>
                                        </p:tav>
                                      </p:tavLst>
                                    </p:anim>
                                    <p:animEffect transition="in" filter="fade">
                                      <p:cBhvr>
                                        <p:cTn id="24" dur="500"/>
                                        <p:tgtEl>
                                          <p:spTgt spid="44"/>
                                        </p:tgtEl>
                                      </p:cBhvr>
                                    </p:animEffect>
                                  </p:childTnLst>
                                </p:cTn>
                              </p:par>
                              <p:par>
                                <p:cTn id="25" presetID="53" presetClass="entr" presetSubtype="16" fill="hold" nodeType="withEffect">
                                  <p:stCondLst>
                                    <p:cond delay="0"/>
                                  </p:stCondLst>
                                  <p:childTnLst>
                                    <p:set>
                                      <p:cBhvr>
                                        <p:cTn id="26" dur="1" fill="hold">
                                          <p:stCondLst>
                                            <p:cond delay="0"/>
                                          </p:stCondLst>
                                        </p:cTn>
                                        <p:tgtEl>
                                          <p:spTgt spid="45"/>
                                        </p:tgtEl>
                                        <p:attrNameLst>
                                          <p:attrName>style.visibility</p:attrName>
                                        </p:attrNameLst>
                                      </p:cBhvr>
                                      <p:to>
                                        <p:strVal val="visible"/>
                                      </p:to>
                                    </p:set>
                                    <p:anim calcmode="lin" valueType="num">
                                      <p:cBhvr>
                                        <p:cTn id="27" dur="500" fill="hold"/>
                                        <p:tgtEl>
                                          <p:spTgt spid="45"/>
                                        </p:tgtEl>
                                        <p:attrNameLst>
                                          <p:attrName>ppt_w</p:attrName>
                                        </p:attrNameLst>
                                      </p:cBhvr>
                                      <p:tavLst>
                                        <p:tav tm="0">
                                          <p:val>
                                            <p:fltVal val="0"/>
                                          </p:val>
                                        </p:tav>
                                        <p:tav tm="100000">
                                          <p:val>
                                            <p:strVal val="#ppt_w"/>
                                          </p:val>
                                        </p:tav>
                                      </p:tavLst>
                                    </p:anim>
                                    <p:anim calcmode="lin" valueType="num">
                                      <p:cBhvr>
                                        <p:cTn id="28" dur="500" fill="hold"/>
                                        <p:tgtEl>
                                          <p:spTgt spid="45"/>
                                        </p:tgtEl>
                                        <p:attrNameLst>
                                          <p:attrName>ppt_h</p:attrName>
                                        </p:attrNameLst>
                                      </p:cBhvr>
                                      <p:tavLst>
                                        <p:tav tm="0">
                                          <p:val>
                                            <p:fltVal val="0"/>
                                          </p:val>
                                        </p:tav>
                                        <p:tav tm="100000">
                                          <p:val>
                                            <p:strVal val="#ppt_h"/>
                                          </p:val>
                                        </p:tav>
                                      </p:tavLst>
                                    </p:anim>
                                    <p:animEffect transition="in" filter="fade">
                                      <p:cBhvr>
                                        <p:cTn id="29" dur="500"/>
                                        <p:tgtEl>
                                          <p:spTgt spid="45"/>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41"/>
                                        </p:tgtEl>
                                        <p:attrNameLst>
                                          <p:attrName>style.visibility</p:attrName>
                                        </p:attrNameLst>
                                      </p:cBhvr>
                                      <p:to>
                                        <p:strVal val="visible"/>
                                      </p:to>
                                    </p:set>
                                    <p:anim calcmode="lin" valueType="num">
                                      <p:cBhvr>
                                        <p:cTn id="32" dur="500" fill="hold"/>
                                        <p:tgtEl>
                                          <p:spTgt spid="41"/>
                                        </p:tgtEl>
                                        <p:attrNameLst>
                                          <p:attrName>ppt_w</p:attrName>
                                        </p:attrNameLst>
                                      </p:cBhvr>
                                      <p:tavLst>
                                        <p:tav tm="0">
                                          <p:val>
                                            <p:fltVal val="0"/>
                                          </p:val>
                                        </p:tav>
                                        <p:tav tm="100000">
                                          <p:val>
                                            <p:strVal val="#ppt_w"/>
                                          </p:val>
                                        </p:tav>
                                      </p:tavLst>
                                    </p:anim>
                                    <p:anim calcmode="lin" valueType="num">
                                      <p:cBhvr>
                                        <p:cTn id="33" dur="500" fill="hold"/>
                                        <p:tgtEl>
                                          <p:spTgt spid="41"/>
                                        </p:tgtEl>
                                        <p:attrNameLst>
                                          <p:attrName>ppt_h</p:attrName>
                                        </p:attrNameLst>
                                      </p:cBhvr>
                                      <p:tavLst>
                                        <p:tav tm="0">
                                          <p:val>
                                            <p:fltVal val="0"/>
                                          </p:val>
                                        </p:tav>
                                        <p:tav tm="100000">
                                          <p:val>
                                            <p:strVal val="#ppt_h"/>
                                          </p:val>
                                        </p:tav>
                                      </p:tavLst>
                                    </p:anim>
                                    <p:animEffect transition="in" filter="fade">
                                      <p:cBhvr>
                                        <p:cTn id="34" dur="500"/>
                                        <p:tgtEl>
                                          <p:spTgt spid="41"/>
                                        </p:tgtEl>
                                      </p:cBhvr>
                                    </p:animEffect>
                                  </p:childTnLst>
                                </p:cTn>
                              </p:par>
                              <p:par>
                                <p:cTn id="35" presetID="53" presetClass="entr" presetSubtype="16" fill="hold" nodeType="withEffect">
                                  <p:stCondLst>
                                    <p:cond delay="0"/>
                                  </p:stCondLst>
                                  <p:childTnLst>
                                    <p:set>
                                      <p:cBhvr>
                                        <p:cTn id="36" dur="1" fill="hold">
                                          <p:stCondLst>
                                            <p:cond delay="0"/>
                                          </p:stCondLst>
                                        </p:cTn>
                                        <p:tgtEl>
                                          <p:spTgt spid="42"/>
                                        </p:tgtEl>
                                        <p:attrNameLst>
                                          <p:attrName>style.visibility</p:attrName>
                                        </p:attrNameLst>
                                      </p:cBhvr>
                                      <p:to>
                                        <p:strVal val="visible"/>
                                      </p:to>
                                    </p:set>
                                    <p:anim calcmode="lin" valueType="num">
                                      <p:cBhvr>
                                        <p:cTn id="37" dur="500" fill="hold"/>
                                        <p:tgtEl>
                                          <p:spTgt spid="42"/>
                                        </p:tgtEl>
                                        <p:attrNameLst>
                                          <p:attrName>ppt_w</p:attrName>
                                        </p:attrNameLst>
                                      </p:cBhvr>
                                      <p:tavLst>
                                        <p:tav tm="0">
                                          <p:val>
                                            <p:fltVal val="0"/>
                                          </p:val>
                                        </p:tav>
                                        <p:tav tm="100000">
                                          <p:val>
                                            <p:strVal val="#ppt_w"/>
                                          </p:val>
                                        </p:tav>
                                      </p:tavLst>
                                    </p:anim>
                                    <p:anim calcmode="lin" valueType="num">
                                      <p:cBhvr>
                                        <p:cTn id="38" dur="500" fill="hold"/>
                                        <p:tgtEl>
                                          <p:spTgt spid="42"/>
                                        </p:tgtEl>
                                        <p:attrNameLst>
                                          <p:attrName>ppt_h</p:attrName>
                                        </p:attrNameLst>
                                      </p:cBhvr>
                                      <p:tavLst>
                                        <p:tav tm="0">
                                          <p:val>
                                            <p:fltVal val="0"/>
                                          </p:val>
                                        </p:tav>
                                        <p:tav tm="100000">
                                          <p:val>
                                            <p:strVal val="#ppt_h"/>
                                          </p:val>
                                        </p:tav>
                                      </p:tavLst>
                                    </p:anim>
                                    <p:animEffect transition="in" filter="fade">
                                      <p:cBhvr>
                                        <p:cTn id="39" dur="500"/>
                                        <p:tgtEl>
                                          <p:spTgt spid="42"/>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28"/>
                                        </p:tgtEl>
                                        <p:attrNameLst>
                                          <p:attrName>style.visibility</p:attrName>
                                        </p:attrNameLst>
                                      </p:cBhvr>
                                      <p:to>
                                        <p:strVal val="visible"/>
                                      </p:to>
                                    </p:set>
                                    <p:anim calcmode="lin" valueType="num">
                                      <p:cBhvr>
                                        <p:cTn id="42" dur="500" fill="hold"/>
                                        <p:tgtEl>
                                          <p:spTgt spid="28"/>
                                        </p:tgtEl>
                                        <p:attrNameLst>
                                          <p:attrName>ppt_w</p:attrName>
                                        </p:attrNameLst>
                                      </p:cBhvr>
                                      <p:tavLst>
                                        <p:tav tm="0">
                                          <p:val>
                                            <p:fltVal val="0"/>
                                          </p:val>
                                        </p:tav>
                                        <p:tav tm="100000">
                                          <p:val>
                                            <p:strVal val="#ppt_w"/>
                                          </p:val>
                                        </p:tav>
                                      </p:tavLst>
                                    </p:anim>
                                    <p:anim calcmode="lin" valueType="num">
                                      <p:cBhvr>
                                        <p:cTn id="43" dur="500" fill="hold"/>
                                        <p:tgtEl>
                                          <p:spTgt spid="28"/>
                                        </p:tgtEl>
                                        <p:attrNameLst>
                                          <p:attrName>ppt_h</p:attrName>
                                        </p:attrNameLst>
                                      </p:cBhvr>
                                      <p:tavLst>
                                        <p:tav tm="0">
                                          <p:val>
                                            <p:fltVal val="0"/>
                                          </p:val>
                                        </p:tav>
                                        <p:tav tm="100000">
                                          <p:val>
                                            <p:strVal val="#ppt_h"/>
                                          </p:val>
                                        </p:tav>
                                      </p:tavLst>
                                    </p:anim>
                                    <p:animEffect transition="in" filter="fade">
                                      <p:cBhvr>
                                        <p:cTn id="44" dur="500"/>
                                        <p:tgtEl>
                                          <p:spTgt spid="28"/>
                                        </p:tgtEl>
                                      </p:cBhvr>
                                    </p:animEffect>
                                  </p:childTnLst>
                                </p:cTn>
                              </p:par>
                              <p:par>
                                <p:cTn id="45" presetID="53" presetClass="entr" presetSubtype="16" fill="hold" nodeType="withEffect">
                                  <p:stCondLst>
                                    <p:cond delay="0"/>
                                  </p:stCondLst>
                                  <p:childTnLst>
                                    <p:set>
                                      <p:cBhvr>
                                        <p:cTn id="46" dur="1" fill="hold">
                                          <p:stCondLst>
                                            <p:cond delay="0"/>
                                          </p:stCondLst>
                                        </p:cTn>
                                        <p:tgtEl>
                                          <p:spTgt spid="37"/>
                                        </p:tgtEl>
                                        <p:attrNameLst>
                                          <p:attrName>style.visibility</p:attrName>
                                        </p:attrNameLst>
                                      </p:cBhvr>
                                      <p:to>
                                        <p:strVal val="visible"/>
                                      </p:to>
                                    </p:set>
                                    <p:anim calcmode="lin" valueType="num">
                                      <p:cBhvr>
                                        <p:cTn id="47" dur="500" fill="hold"/>
                                        <p:tgtEl>
                                          <p:spTgt spid="37"/>
                                        </p:tgtEl>
                                        <p:attrNameLst>
                                          <p:attrName>ppt_w</p:attrName>
                                        </p:attrNameLst>
                                      </p:cBhvr>
                                      <p:tavLst>
                                        <p:tav tm="0">
                                          <p:val>
                                            <p:fltVal val="0"/>
                                          </p:val>
                                        </p:tav>
                                        <p:tav tm="100000">
                                          <p:val>
                                            <p:strVal val="#ppt_w"/>
                                          </p:val>
                                        </p:tav>
                                      </p:tavLst>
                                    </p:anim>
                                    <p:anim calcmode="lin" valueType="num">
                                      <p:cBhvr>
                                        <p:cTn id="48" dur="500" fill="hold"/>
                                        <p:tgtEl>
                                          <p:spTgt spid="37"/>
                                        </p:tgtEl>
                                        <p:attrNameLst>
                                          <p:attrName>ppt_h</p:attrName>
                                        </p:attrNameLst>
                                      </p:cBhvr>
                                      <p:tavLst>
                                        <p:tav tm="0">
                                          <p:val>
                                            <p:fltVal val="0"/>
                                          </p:val>
                                        </p:tav>
                                        <p:tav tm="100000">
                                          <p:val>
                                            <p:strVal val="#ppt_h"/>
                                          </p:val>
                                        </p:tav>
                                      </p:tavLst>
                                    </p:anim>
                                    <p:animEffect transition="in" filter="fade">
                                      <p:cBhvr>
                                        <p:cTn id="49" dur="500"/>
                                        <p:tgtEl>
                                          <p:spTgt spid="37"/>
                                        </p:tgtEl>
                                      </p:cBhvr>
                                    </p:animEffect>
                                  </p:childTnLst>
                                </p:cTn>
                              </p:par>
                              <p:par>
                                <p:cTn id="50" presetID="53" presetClass="entr" presetSubtype="16" fill="hold" nodeType="withEffect">
                                  <p:stCondLst>
                                    <p:cond delay="0"/>
                                  </p:stCondLst>
                                  <p:childTnLst>
                                    <p:set>
                                      <p:cBhvr>
                                        <p:cTn id="51" dur="1" fill="hold">
                                          <p:stCondLst>
                                            <p:cond delay="0"/>
                                          </p:stCondLst>
                                        </p:cTn>
                                        <p:tgtEl>
                                          <p:spTgt spid="27"/>
                                        </p:tgtEl>
                                        <p:attrNameLst>
                                          <p:attrName>style.visibility</p:attrName>
                                        </p:attrNameLst>
                                      </p:cBhvr>
                                      <p:to>
                                        <p:strVal val="visible"/>
                                      </p:to>
                                    </p:set>
                                    <p:anim calcmode="lin" valueType="num">
                                      <p:cBhvr>
                                        <p:cTn id="52" dur="500" fill="hold"/>
                                        <p:tgtEl>
                                          <p:spTgt spid="27"/>
                                        </p:tgtEl>
                                        <p:attrNameLst>
                                          <p:attrName>ppt_w</p:attrName>
                                        </p:attrNameLst>
                                      </p:cBhvr>
                                      <p:tavLst>
                                        <p:tav tm="0">
                                          <p:val>
                                            <p:fltVal val="0"/>
                                          </p:val>
                                        </p:tav>
                                        <p:tav tm="100000">
                                          <p:val>
                                            <p:strVal val="#ppt_w"/>
                                          </p:val>
                                        </p:tav>
                                      </p:tavLst>
                                    </p:anim>
                                    <p:anim calcmode="lin" valueType="num">
                                      <p:cBhvr>
                                        <p:cTn id="53" dur="500" fill="hold"/>
                                        <p:tgtEl>
                                          <p:spTgt spid="27"/>
                                        </p:tgtEl>
                                        <p:attrNameLst>
                                          <p:attrName>ppt_h</p:attrName>
                                        </p:attrNameLst>
                                      </p:cBhvr>
                                      <p:tavLst>
                                        <p:tav tm="0">
                                          <p:val>
                                            <p:fltVal val="0"/>
                                          </p:val>
                                        </p:tav>
                                        <p:tav tm="100000">
                                          <p:val>
                                            <p:strVal val="#ppt_h"/>
                                          </p:val>
                                        </p:tav>
                                      </p:tavLst>
                                    </p:anim>
                                    <p:animEffect transition="in" filter="fade">
                                      <p:cBhvr>
                                        <p:cTn id="54" dur="500"/>
                                        <p:tgtEl>
                                          <p:spTgt spid="27"/>
                                        </p:tgtEl>
                                      </p:cBhvr>
                                    </p:animEffect>
                                  </p:childTnLst>
                                </p:cTn>
                              </p:par>
                              <p:par>
                                <p:cTn id="55" presetID="53" presetClass="entr" presetSubtype="16" fill="hold" nodeType="withEffect">
                                  <p:stCondLst>
                                    <p:cond delay="0"/>
                                  </p:stCondLst>
                                  <p:childTnLst>
                                    <p:set>
                                      <p:cBhvr>
                                        <p:cTn id="56" dur="1" fill="hold">
                                          <p:stCondLst>
                                            <p:cond delay="0"/>
                                          </p:stCondLst>
                                        </p:cTn>
                                        <p:tgtEl>
                                          <p:spTgt spid="40"/>
                                        </p:tgtEl>
                                        <p:attrNameLst>
                                          <p:attrName>style.visibility</p:attrName>
                                        </p:attrNameLst>
                                      </p:cBhvr>
                                      <p:to>
                                        <p:strVal val="visible"/>
                                      </p:to>
                                    </p:set>
                                    <p:anim calcmode="lin" valueType="num">
                                      <p:cBhvr>
                                        <p:cTn id="57" dur="500" fill="hold"/>
                                        <p:tgtEl>
                                          <p:spTgt spid="40"/>
                                        </p:tgtEl>
                                        <p:attrNameLst>
                                          <p:attrName>ppt_w</p:attrName>
                                        </p:attrNameLst>
                                      </p:cBhvr>
                                      <p:tavLst>
                                        <p:tav tm="0">
                                          <p:val>
                                            <p:fltVal val="0"/>
                                          </p:val>
                                        </p:tav>
                                        <p:tav tm="100000">
                                          <p:val>
                                            <p:strVal val="#ppt_w"/>
                                          </p:val>
                                        </p:tav>
                                      </p:tavLst>
                                    </p:anim>
                                    <p:anim calcmode="lin" valueType="num">
                                      <p:cBhvr>
                                        <p:cTn id="58" dur="500" fill="hold"/>
                                        <p:tgtEl>
                                          <p:spTgt spid="40"/>
                                        </p:tgtEl>
                                        <p:attrNameLst>
                                          <p:attrName>ppt_h</p:attrName>
                                        </p:attrNameLst>
                                      </p:cBhvr>
                                      <p:tavLst>
                                        <p:tav tm="0">
                                          <p:val>
                                            <p:fltVal val="0"/>
                                          </p:val>
                                        </p:tav>
                                        <p:tav tm="100000">
                                          <p:val>
                                            <p:strVal val="#ppt_h"/>
                                          </p:val>
                                        </p:tav>
                                      </p:tavLst>
                                    </p:anim>
                                    <p:animEffect transition="in" filter="fade">
                                      <p:cBhvr>
                                        <p:cTn id="59" dur="500"/>
                                        <p:tgtEl>
                                          <p:spTgt spid="40"/>
                                        </p:tgtEl>
                                      </p:cBhvr>
                                    </p:animEffect>
                                  </p:childTnLst>
                                </p:cTn>
                              </p:par>
                              <p:par>
                                <p:cTn id="60" presetID="53" presetClass="entr" presetSubtype="16" fill="hold" nodeType="withEffect">
                                  <p:stCondLst>
                                    <p:cond delay="0"/>
                                  </p:stCondLst>
                                  <p:childTnLst>
                                    <p:set>
                                      <p:cBhvr>
                                        <p:cTn id="61" dur="1" fill="hold">
                                          <p:stCondLst>
                                            <p:cond delay="0"/>
                                          </p:stCondLst>
                                        </p:cTn>
                                        <p:tgtEl>
                                          <p:spTgt spid="43"/>
                                        </p:tgtEl>
                                        <p:attrNameLst>
                                          <p:attrName>style.visibility</p:attrName>
                                        </p:attrNameLst>
                                      </p:cBhvr>
                                      <p:to>
                                        <p:strVal val="visible"/>
                                      </p:to>
                                    </p:set>
                                    <p:anim calcmode="lin" valueType="num">
                                      <p:cBhvr>
                                        <p:cTn id="62" dur="500" fill="hold"/>
                                        <p:tgtEl>
                                          <p:spTgt spid="43"/>
                                        </p:tgtEl>
                                        <p:attrNameLst>
                                          <p:attrName>ppt_w</p:attrName>
                                        </p:attrNameLst>
                                      </p:cBhvr>
                                      <p:tavLst>
                                        <p:tav tm="0">
                                          <p:val>
                                            <p:fltVal val="0"/>
                                          </p:val>
                                        </p:tav>
                                        <p:tav tm="100000">
                                          <p:val>
                                            <p:strVal val="#ppt_w"/>
                                          </p:val>
                                        </p:tav>
                                      </p:tavLst>
                                    </p:anim>
                                    <p:anim calcmode="lin" valueType="num">
                                      <p:cBhvr>
                                        <p:cTn id="63" dur="500" fill="hold"/>
                                        <p:tgtEl>
                                          <p:spTgt spid="43"/>
                                        </p:tgtEl>
                                        <p:attrNameLst>
                                          <p:attrName>ppt_h</p:attrName>
                                        </p:attrNameLst>
                                      </p:cBhvr>
                                      <p:tavLst>
                                        <p:tav tm="0">
                                          <p:val>
                                            <p:fltVal val="0"/>
                                          </p:val>
                                        </p:tav>
                                        <p:tav tm="100000">
                                          <p:val>
                                            <p:strVal val="#ppt_h"/>
                                          </p:val>
                                        </p:tav>
                                      </p:tavLst>
                                    </p:anim>
                                    <p:animEffect transition="in" filter="fade">
                                      <p:cBhvr>
                                        <p:cTn id="64" dur="500"/>
                                        <p:tgtEl>
                                          <p:spTgt spid="43"/>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grpId="0" nodeType="clickEffect">
                                  <p:stCondLst>
                                    <p:cond delay="0"/>
                                  </p:stCondLst>
                                  <p:childTnLst>
                                    <p:set>
                                      <p:cBhvr>
                                        <p:cTn id="68" dur="1" fill="hold">
                                          <p:stCondLst>
                                            <p:cond delay="0"/>
                                          </p:stCondLst>
                                        </p:cTn>
                                        <p:tgtEl>
                                          <p:spTgt spid="24"/>
                                        </p:tgtEl>
                                        <p:attrNameLst>
                                          <p:attrName>style.visibility</p:attrName>
                                        </p:attrNameLst>
                                      </p:cBhvr>
                                      <p:to>
                                        <p:strVal val="visible"/>
                                      </p:to>
                                    </p:set>
                                    <p:animEffect transition="in" filter="wipe(down)">
                                      <p:cBhvr>
                                        <p:cTn id="69" dur="500"/>
                                        <p:tgtEl>
                                          <p:spTgt spid="24"/>
                                        </p:tgtEl>
                                      </p:cBhvr>
                                    </p:animEffect>
                                  </p:childTnLst>
                                </p:cTn>
                              </p:par>
                              <p:par>
                                <p:cTn id="70" presetID="22" presetClass="entr" presetSubtype="4" fill="hold" nodeType="withEffect">
                                  <p:stCondLst>
                                    <p:cond delay="0"/>
                                  </p:stCondLst>
                                  <p:childTnLst>
                                    <p:set>
                                      <p:cBhvr>
                                        <p:cTn id="71" dur="1" fill="hold">
                                          <p:stCondLst>
                                            <p:cond delay="0"/>
                                          </p:stCondLst>
                                        </p:cTn>
                                        <p:tgtEl>
                                          <p:spTgt spid="25"/>
                                        </p:tgtEl>
                                        <p:attrNameLst>
                                          <p:attrName>style.visibility</p:attrName>
                                        </p:attrNameLst>
                                      </p:cBhvr>
                                      <p:to>
                                        <p:strVal val="visible"/>
                                      </p:to>
                                    </p:set>
                                    <p:animEffect transition="in" filter="wipe(down)">
                                      <p:cBhvr>
                                        <p:cTn id="72" dur="500"/>
                                        <p:tgtEl>
                                          <p:spTgt spid="25"/>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20"/>
                                        </p:tgtEl>
                                        <p:attrNameLst>
                                          <p:attrName>style.visibility</p:attrName>
                                        </p:attrNameLst>
                                      </p:cBhvr>
                                      <p:to>
                                        <p:strVal val="visible"/>
                                      </p:to>
                                    </p:set>
                                    <p:animEffect transition="in" filter="wipe(down)">
                                      <p:cBhvr>
                                        <p:cTn id="77" dur="500"/>
                                        <p:tgtEl>
                                          <p:spTgt spid="20"/>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31"/>
                                        </p:tgtEl>
                                        <p:attrNameLst>
                                          <p:attrName>style.visibility</p:attrName>
                                        </p:attrNameLst>
                                      </p:cBhvr>
                                      <p:to>
                                        <p:strVal val="visible"/>
                                      </p:to>
                                    </p:set>
                                    <p:animEffect transition="in" filter="fade">
                                      <p:cBhvr>
                                        <p:cTn id="82" dur="500"/>
                                        <p:tgtEl>
                                          <p:spTgt spid="31"/>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30"/>
                                        </p:tgtEl>
                                        <p:attrNameLst>
                                          <p:attrName>style.visibility</p:attrName>
                                        </p:attrNameLst>
                                      </p:cBhvr>
                                      <p:to>
                                        <p:strVal val="visible"/>
                                      </p:to>
                                    </p:set>
                                    <p:animEffect transition="in" filter="fade">
                                      <p:cBhvr>
                                        <p:cTn id="85" dur="500"/>
                                        <p:tgtEl>
                                          <p:spTgt spid="30"/>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22"/>
                                        </p:tgtEl>
                                        <p:attrNameLst>
                                          <p:attrName>style.visibility</p:attrName>
                                        </p:attrNameLst>
                                      </p:cBhvr>
                                      <p:to>
                                        <p:strVal val="visible"/>
                                      </p:to>
                                    </p:set>
                                    <p:animEffect transition="in" filter="fade">
                                      <p:cBhvr>
                                        <p:cTn id="88" dur="500"/>
                                        <p:tgtEl>
                                          <p:spTgt spid="22"/>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4" fill="hold" grpId="0" nodeType="clickEffect">
                                  <p:stCondLst>
                                    <p:cond delay="0"/>
                                  </p:stCondLst>
                                  <p:childTnLst>
                                    <p:set>
                                      <p:cBhvr>
                                        <p:cTn id="92" dur="1" fill="hold">
                                          <p:stCondLst>
                                            <p:cond delay="0"/>
                                          </p:stCondLst>
                                        </p:cTn>
                                        <p:tgtEl>
                                          <p:spTgt spid="32"/>
                                        </p:tgtEl>
                                        <p:attrNameLst>
                                          <p:attrName>style.visibility</p:attrName>
                                        </p:attrNameLst>
                                      </p:cBhvr>
                                      <p:to>
                                        <p:strVal val="visible"/>
                                      </p:to>
                                    </p:set>
                                    <p:animEffect transition="in" filter="wipe(down)">
                                      <p:cBhvr>
                                        <p:cTn id="93" dur="500"/>
                                        <p:tgtEl>
                                          <p:spTgt spid="32"/>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4" fill="hold" grpId="0" nodeType="clickEffect">
                                  <p:stCondLst>
                                    <p:cond delay="0"/>
                                  </p:stCondLst>
                                  <p:childTnLst>
                                    <p:set>
                                      <p:cBhvr>
                                        <p:cTn id="97" dur="1" fill="hold">
                                          <p:stCondLst>
                                            <p:cond delay="0"/>
                                          </p:stCondLst>
                                        </p:cTn>
                                        <p:tgtEl>
                                          <p:spTgt spid="35"/>
                                        </p:tgtEl>
                                        <p:attrNameLst>
                                          <p:attrName>style.visibility</p:attrName>
                                        </p:attrNameLst>
                                      </p:cBhvr>
                                      <p:to>
                                        <p:strVal val="visible"/>
                                      </p:to>
                                    </p:set>
                                    <p:animEffect transition="in" filter="wipe(down)">
                                      <p:cBhvr>
                                        <p:cTn id="98" dur="500"/>
                                        <p:tgtEl>
                                          <p:spTgt spid="35"/>
                                        </p:tgtEl>
                                      </p:cBhvr>
                                    </p:animEffect>
                                  </p:childTnLst>
                                </p:cTn>
                              </p:par>
                              <p:par>
                                <p:cTn id="99" presetID="22" presetClass="entr" presetSubtype="4" fill="hold" grpId="0" nodeType="withEffect">
                                  <p:stCondLst>
                                    <p:cond delay="0"/>
                                  </p:stCondLst>
                                  <p:childTnLst>
                                    <p:set>
                                      <p:cBhvr>
                                        <p:cTn id="100" dur="1" fill="hold">
                                          <p:stCondLst>
                                            <p:cond delay="0"/>
                                          </p:stCondLst>
                                        </p:cTn>
                                        <p:tgtEl>
                                          <p:spTgt spid="33"/>
                                        </p:tgtEl>
                                        <p:attrNameLst>
                                          <p:attrName>style.visibility</p:attrName>
                                        </p:attrNameLst>
                                      </p:cBhvr>
                                      <p:to>
                                        <p:strVal val="visible"/>
                                      </p:to>
                                    </p:set>
                                    <p:animEffect transition="in" filter="wipe(down)">
                                      <p:cBhvr>
                                        <p:cTn id="101" dur="500"/>
                                        <p:tgtEl>
                                          <p:spTgt spid="33"/>
                                        </p:tgtEl>
                                      </p:cBhvr>
                                    </p:animEffect>
                                  </p:childTnLst>
                                </p:cTn>
                              </p:par>
                              <p:par>
                                <p:cTn id="102" presetID="22" presetClass="entr" presetSubtype="4" fill="hold" nodeType="withEffect">
                                  <p:stCondLst>
                                    <p:cond delay="0"/>
                                  </p:stCondLst>
                                  <p:childTnLst>
                                    <p:set>
                                      <p:cBhvr>
                                        <p:cTn id="103" dur="1" fill="hold">
                                          <p:stCondLst>
                                            <p:cond delay="0"/>
                                          </p:stCondLst>
                                        </p:cTn>
                                        <p:tgtEl>
                                          <p:spTgt spid="34"/>
                                        </p:tgtEl>
                                        <p:attrNameLst>
                                          <p:attrName>style.visibility</p:attrName>
                                        </p:attrNameLst>
                                      </p:cBhvr>
                                      <p:to>
                                        <p:strVal val="visible"/>
                                      </p:to>
                                    </p:set>
                                    <p:animEffect transition="in" filter="wipe(down)">
                                      <p:cBhvr>
                                        <p:cTn id="104" dur="500"/>
                                        <p:tgtEl>
                                          <p:spTgt spid="34"/>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4" fill="hold" grpId="0" nodeType="clickEffect">
                                  <p:stCondLst>
                                    <p:cond delay="0"/>
                                  </p:stCondLst>
                                  <p:childTnLst>
                                    <p:set>
                                      <p:cBhvr>
                                        <p:cTn id="108" dur="1" fill="hold">
                                          <p:stCondLst>
                                            <p:cond delay="0"/>
                                          </p:stCondLst>
                                        </p:cTn>
                                        <p:tgtEl>
                                          <p:spTgt spid="36"/>
                                        </p:tgtEl>
                                        <p:attrNameLst>
                                          <p:attrName>style.visibility</p:attrName>
                                        </p:attrNameLst>
                                      </p:cBhvr>
                                      <p:to>
                                        <p:strVal val="visible"/>
                                      </p:to>
                                    </p:set>
                                    <p:animEffect transition="in" filter="wipe(down)">
                                      <p:cBhvr>
                                        <p:cTn id="10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41" grpId="0"/>
      <p:bldP spid="44" grpId="0"/>
      <p:bldP spid="20" grpId="0" animBg="1"/>
      <p:bldP spid="22" grpId="0" animBg="1"/>
      <p:bldP spid="24" grpId="0" animBg="1"/>
      <p:bldP spid="30" grpId="0" animBg="1"/>
      <p:bldP spid="32" grpId="0" animBg="1"/>
      <p:bldP spid="33" grpId="0" animBg="1"/>
      <p:bldP spid="35" grpId="0" animBg="1"/>
      <p:bldP spid="3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5" y="595107"/>
            <a:ext cx="3232896" cy="493415"/>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7" name="TextBox 6"/>
          <p:cNvSpPr txBox="1"/>
          <p:nvPr/>
        </p:nvSpPr>
        <p:spPr>
          <a:xfrm>
            <a:off x="457201" y="1471615"/>
            <a:ext cx="7943851" cy="2585323"/>
          </a:xfrm>
          <a:prstGeom prst="rect">
            <a:avLst/>
          </a:prstGeom>
          <a:noFill/>
        </p:spPr>
        <p:txBody>
          <a:bodyPr wrap="square" rtlCol="0">
            <a:spAutoFit/>
          </a:bodyPr>
          <a:lstStyle/>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Java Complete Reference, 7th Edition, By Herbert </a:t>
            </a:r>
            <a:r>
              <a:rPr lang="en-US" dirty="0" err="1">
                <a:latin typeface="Cambria" panose="02040503050406030204" pitchFamily="18" charset="0"/>
                <a:ea typeface="Cambria" panose="02040503050406030204" pitchFamily="18" charset="0"/>
              </a:rPr>
              <a:t>Schildt</a:t>
            </a:r>
            <a:r>
              <a:rPr lang="en-US" dirty="0">
                <a:latin typeface="Cambria" panose="02040503050406030204" pitchFamily="18" charset="0"/>
                <a:ea typeface="Cambria" panose="02040503050406030204" pitchFamily="18" charset="0"/>
              </a:rPr>
              <a:t>.</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A Programmer’s Guide to Java™ SCJP Certification A Comprehensive Primer, 3</a:t>
            </a:r>
            <a:r>
              <a:rPr lang="en-US" baseline="30000" dirty="0">
                <a:latin typeface="Cambria" panose="02040503050406030204" pitchFamily="18" charset="0"/>
                <a:ea typeface="Cambria" panose="02040503050406030204" pitchFamily="18" charset="0"/>
              </a:rPr>
              <a:t>rd</a:t>
            </a:r>
            <a:r>
              <a:rPr lang="en-US" dirty="0">
                <a:latin typeface="Cambria" panose="02040503050406030204" pitchFamily="18" charset="0"/>
                <a:ea typeface="Cambria" panose="02040503050406030204" pitchFamily="18" charset="0"/>
              </a:rPr>
              <a:t> edition, by Khalid A. Mughal and Rolf W. Rasmussen</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Java How to Program Java, 9th Edition, By </a:t>
            </a:r>
            <a:r>
              <a:rPr lang="en-US" dirty="0" err="1">
                <a:latin typeface="Cambria" panose="02040503050406030204" pitchFamily="18" charset="0"/>
                <a:ea typeface="Cambria" panose="02040503050406030204" pitchFamily="18" charset="0"/>
              </a:rPr>
              <a:t>Deitel</a:t>
            </a:r>
            <a:r>
              <a:rPr lang="en-US" dirty="0">
                <a:latin typeface="Cambria" panose="02040503050406030204" pitchFamily="18" charset="0"/>
                <a:ea typeface="Cambria" panose="02040503050406030204" pitchFamily="18" charset="0"/>
              </a:rPr>
              <a:t> and </a:t>
            </a:r>
            <a:r>
              <a:rPr lang="en-US" dirty="0" err="1">
                <a:latin typeface="Cambria" panose="02040503050406030204" pitchFamily="18" charset="0"/>
                <a:ea typeface="Cambria" panose="02040503050406030204" pitchFamily="18" charset="0"/>
              </a:rPr>
              <a:t>Deitel</a:t>
            </a:r>
            <a:r>
              <a:rPr lang="en-US" dirty="0">
                <a:latin typeface="Cambria" panose="02040503050406030204" pitchFamily="18" charset="0"/>
                <a:ea typeface="Cambria" panose="02040503050406030204" pitchFamily="18" charset="0"/>
              </a:rPr>
              <a:t>.</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The Java Language Specification, By J. Gosling, B. Joy, G. Steele, </a:t>
            </a:r>
            <a:r>
              <a:rPr lang="en-US" dirty="0" err="1">
                <a:latin typeface="Cambria" panose="02040503050406030204" pitchFamily="18" charset="0"/>
                <a:ea typeface="Cambria" panose="02040503050406030204" pitchFamily="18" charset="0"/>
              </a:rPr>
              <a:t>G.Bracha</a:t>
            </a:r>
            <a:r>
              <a:rPr lang="en-US" dirty="0">
                <a:latin typeface="Cambria" panose="02040503050406030204" pitchFamily="18" charset="0"/>
                <a:ea typeface="Cambria" panose="02040503050406030204" pitchFamily="18" charset="0"/>
              </a:rPr>
              <a:t> and A. Buckley</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Introduction to Programming Using Java, 6th Edition, By David j. Eck</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Head First Java, By Kathy Sierra and Bert Bates</a:t>
            </a:r>
          </a:p>
          <a:p>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6255017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5" y="595107"/>
            <a:ext cx="3232896" cy="493415"/>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5" name="TextBox 4"/>
          <p:cNvSpPr txBox="1"/>
          <p:nvPr/>
        </p:nvSpPr>
        <p:spPr>
          <a:xfrm>
            <a:off x="457201" y="1471622"/>
            <a:ext cx="7943851" cy="2031325"/>
          </a:xfrm>
          <a:prstGeom prst="rect">
            <a:avLst/>
          </a:prstGeom>
          <a:noFill/>
        </p:spPr>
        <p:txBody>
          <a:bodyPr wrap="square" rtlCol="0">
            <a:spAutoFit/>
          </a:bodyPr>
          <a:lstStyle/>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Java Complete Reference, 7th Edition, By Herbert </a:t>
            </a:r>
            <a:r>
              <a:rPr lang="en-US" dirty="0" err="1">
                <a:latin typeface="Cambria" panose="02040503050406030204" pitchFamily="18" charset="0"/>
                <a:ea typeface="Cambria" panose="02040503050406030204" pitchFamily="18" charset="0"/>
              </a:rPr>
              <a:t>Schildt</a:t>
            </a:r>
            <a:r>
              <a:rPr lang="en-US" dirty="0">
                <a:latin typeface="Cambria" panose="02040503050406030204" pitchFamily="18" charset="0"/>
                <a:ea typeface="Cambria" panose="02040503050406030204" pitchFamily="18" charset="0"/>
              </a:rPr>
              <a:t>.</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A Programmer’s Guide to Java™ SCJP Certification A Comprehensive Primer, 3</a:t>
            </a:r>
            <a:r>
              <a:rPr lang="en-US" baseline="30000" dirty="0">
                <a:latin typeface="Cambria" panose="02040503050406030204" pitchFamily="18" charset="0"/>
                <a:ea typeface="Cambria" panose="02040503050406030204" pitchFamily="18" charset="0"/>
              </a:rPr>
              <a:t>rd</a:t>
            </a:r>
            <a:r>
              <a:rPr lang="en-US" dirty="0">
                <a:latin typeface="Cambria" panose="02040503050406030204" pitchFamily="18" charset="0"/>
                <a:ea typeface="Cambria" panose="02040503050406030204" pitchFamily="18" charset="0"/>
              </a:rPr>
              <a:t> edition, by Khalid A. Mughal and Rolf W. Rasmussen</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The Java Language Specification, By J. Gosling, B. Joy, G. Steele, </a:t>
            </a:r>
            <a:r>
              <a:rPr lang="en-US" dirty="0" err="1">
                <a:latin typeface="Cambria" panose="02040503050406030204" pitchFamily="18" charset="0"/>
                <a:ea typeface="Cambria" panose="02040503050406030204" pitchFamily="18" charset="0"/>
              </a:rPr>
              <a:t>G.Bracha</a:t>
            </a:r>
            <a:r>
              <a:rPr lang="en-US" dirty="0">
                <a:latin typeface="Cambria" panose="02040503050406030204" pitchFamily="18" charset="0"/>
                <a:ea typeface="Cambria" panose="02040503050406030204" pitchFamily="18" charset="0"/>
              </a:rPr>
              <a:t> and A. Buckley</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docs.oracle.com</a:t>
            </a:r>
          </a:p>
          <a:p>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518793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Array</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a:latin typeface="Cambria" panose="02040503050406030204" pitchFamily="18" charset="0"/>
              </a:rPr>
              <a:t>What is Array?</a:t>
            </a:r>
            <a:endParaRPr lang="x-none" dirty="0">
              <a:latin typeface="Cambria" panose="02040503050406030204" pitchFamily="18" charset="0"/>
            </a:endParaRPr>
          </a:p>
        </p:txBody>
      </p:sp>
      <p:sp>
        <p:nvSpPr>
          <p:cNvPr id="7" name="TextBox 6"/>
          <p:cNvSpPr txBox="1"/>
          <p:nvPr/>
        </p:nvSpPr>
        <p:spPr>
          <a:xfrm>
            <a:off x="357187" y="2130984"/>
            <a:ext cx="8501064" cy="923330"/>
          </a:xfrm>
          <a:prstGeom prst="rect">
            <a:avLst/>
          </a:prstGeom>
          <a:solidFill>
            <a:schemeClr val="accent6">
              <a:lumMod val="40000"/>
              <a:lumOff val="60000"/>
            </a:schemeClr>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Lets declare, initialize and draw the memory representation of  an integer value.</a:t>
            </a:r>
          </a:p>
          <a:p>
            <a:pPr algn="just"/>
            <a:endParaRPr lang="en-US" dirty="0">
              <a:latin typeface="Cambria" panose="02040503050406030204" pitchFamily="18" charset="0"/>
              <a:ea typeface="Cambria" panose="02040503050406030204" pitchFamily="18" charset="0"/>
            </a:endParaRPr>
          </a:p>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age = 22;</a:t>
            </a:r>
          </a:p>
        </p:txBody>
      </p:sp>
      <p:sp>
        <p:nvSpPr>
          <p:cNvPr id="8" name="TextBox 7"/>
          <p:cNvSpPr txBox="1"/>
          <p:nvPr/>
        </p:nvSpPr>
        <p:spPr>
          <a:xfrm>
            <a:off x="357186" y="4771294"/>
            <a:ext cx="8501065" cy="646331"/>
          </a:xfrm>
          <a:prstGeom prst="rect">
            <a:avLst/>
          </a:prstGeom>
          <a:solidFill>
            <a:srgbClr val="F2D776"/>
          </a:solidFill>
        </p:spPr>
        <p:txBody>
          <a:bodyPr wrap="square" rtlCol="0">
            <a:spAutoFit/>
          </a:bodyPr>
          <a:lstStyle/>
          <a:p>
            <a:pPr algn="just"/>
            <a:r>
              <a:rPr lang="en-US" dirty="0">
                <a:latin typeface="Cambria" panose="02040503050406030204" pitchFamily="18" charset="0"/>
                <a:ea typeface="Cambria" panose="02040503050406030204" pitchFamily="18" charset="0"/>
              </a:rPr>
              <a:t>An array is a collection of similar type of data or value. So, an array of integer type will only hold integer values and an array of double type will only hold double values.</a:t>
            </a:r>
          </a:p>
        </p:txBody>
      </p:sp>
      <p:graphicFrame>
        <p:nvGraphicFramePr>
          <p:cNvPr id="9" name="Table 8"/>
          <p:cNvGraphicFramePr>
            <a:graphicFrameLocks noGrp="1"/>
          </p:cNvGraphicFramePr>
          <p:nvPr>
            <p:extLst>
              <p:ext uri="{D42A27DB-BD31-4B8C-83A1-F6EECF244321}">
                <p14:modId xmlns:p14="http://schemas.microsoft.com/office/powerpoint/2010/main" val="2700018543"/>
              </p:ext>
            </p:extLst>
          </p:nvPr>
        </p:nvGraphicFramePr>
        <p:xfrm>
          <a:off x="3694426" y="2660631"/>
          <a:ext cx="1826586" cy="370840"/>
        </p:xfrm>
        <a:graphic>
          <a:graphicData uri="http://schemas.openxmlformats.org/drawingml/2006/table">
            <a:tbl>
              <a:tblPr firstRow="1" bandRow="1">
                <a:tableStyleId>{2D5ABB26-0587-4C30-8999-92F81FD0307C}</a:tableStyleId>
              </a:tblPr>
              <a:tblGrid>
                <a:gridCol w="913293"/>
                <a:gridCol w="913293"/>
              </a:tblGrid>
              <a:tr h="370840">
                <a:tc>
                  <a:txBody>
                    <a:bodyPr/>
                    <a:lstStyle/>
                    <a:p>
                      <a:pPr algn="ctr"/>
                      <a:r>
                        <a:rPr lang="en-US" dirty="0" smtClean="0">
                          <a:latin typeface="Cambria" panose="02040503050406030204" pitchFamily="18" charset="0"/>
                          <a:ea typeface="Cambria" panose="02040503050406030204" pitchFamily="18" charset="0"/>
                        </a:rPr>
                        <a:t>  age</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solidFill>
                      <a:srgbClr val="99FF79"/>
                    </a:solidFill>
                  </a:tcPr>
                </a:tc>
                <a:tc>
                  <a:txBody>
                    <a:bodyPr/>
                    <a:lstStyle/>
                    <a:p>
                      <a:pPr algn="ctr"/>
                      <a:r>
                        <a:rPr lang="en-US" dirty="0" smtClean="0">
                          <a:latin typeface="Cambria" panose="02040503050406030204" pitchFamily="18" charset="0"/>
                          <a:ea typeface="Cambria" panose="02040503050406030204" pitchFamily="18" charset="0"/>
                        </a:rPr>
                        <a:t>22</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10" name="TextBox 9"/>
          <p:cNvSpPr txBox="1"/>
          <p:nvPr/>
        </p:nvSpPr>
        <p:spPr>
          <a:xfrm>
            <a:off x="357188" y="3187050"/>
            <a:ext cx="8501064" cy="923330"/>
          </a:xfrm>
          <a:prstGeom prst="rect">
            <a:avLst/>
          </a:prstGeom>
          <a:solidFill>
            <a:srgbClr val="CC3300"/>
          </a:solidFill>
        </p:spPr>
        <p:txBody>
          <a:bodyPr wrap="square" rtlCol="0">
            <a:spAutoFit/>
          </a:bodyPr>
          <a:lstStyle/>
          <a:p>
            <a:pPr algn="just"/>
            <a:r>
              <a:rPr lang="en-US" dirty="0">
                <a:latin typeface="Cambria" panose="02040503050406030204" pitchFamily="18" charset="0"/>
                <a:ea typeface="Cambria" panose="02040503050406030204" pitchFamily="18" charset="0"/>
              </a:rPr>
              <a:t>The variable age can store only one </a:t>
            </a:r>
            <a:r>
              <a:rPr lang="en-US" dirty="0" smtClean="0">
                <a:latin typeface="Cambria" panose="02040503050406030204" pitchFamily="18" charset="0"/>
                <a:ea typeface="Cambria" panose="02040503050406030204" pitchFamily="18" charset="0"/>
              </a:rPr>
              <a:t>value representing the age of only one person. What if we need to store the age of lets say 40 persons? We will certainly not use 40 variables naming age1, age2, age3, . . . . , age40. </a:t>
            </a:r>
            <a:endParaRPr lang="en-US" dirty="0">
              <a:latin typeface="Cambria" panose="02040503050406030204" pitchFamily="18" charset="0"/>
              <a:ea typeface="Cambria" panose="02040503050406030204" pitchFamily="18" charset="0"/>
            </a:endParaRPr>
          </a:p>
        </p:txBody>
      </p:sp>
      <p:sp>
        <p:nvSpPr>
          <p:cNvPr id="11" name="TextBox 10"/>
          <p:cNvSpPr txBox="1"/>
          <p:nvPr/>
        </p:nvSpPr>
        <p:spPr>
          <a:xfrm>
            <a:off x="357188" y="4266721"/>
            <a:ext cx="8501064" cy="461665"/>
          </a:xfrm>
          <a:prstGeom prst="rect">
            <a:avLst/>
          </a:prstGeom>
          <a:solidFill>
            <a:schemeClr val="accent6">
              <a:lumMod val="40000"/>
              <a:lumOff val="60000"/>
            </a:schemeClr>
          </a:solidFill>
        </p:spPr>
        <p:txBody>
          <a:bodyPr wrap="square" rtlCol="0">
            <a:spAutoFit/>
          </a:bodyPr>
          <a:lstStyle/>
          <a:p>
            <a:pPr algn="ctr"/>
            <a:r>
              <a:rPr lang="en-US" sz="2400" b="1" dirty="0" smtClean="0">
                <a:latin typeface="Cambria" panose="02040503050406030204" pitchFamily="18" charset="0"/>
                <a:ea typeface="Cambria" panose="02040503050406030204" pitchFamily="18" charset="0"/>
              </a:rPr>
              <a:t>The solution is Array</a:t>
            </a:r>
          </a:p>
        </p:txBody>
      </p:sp>
      <p:sp>
        <p:nvSpPr>
          <p:cNvPr id="12" name="TextBox 11"/>
          <p:cNvSpPr txBox="1"/>
          <p:nvPr/>
        </p:nvSpPr>
        <p:spPr>
          <a:xfrm>
            <a:off x="357186" y="5432164"/>
            <a:ext cx="8501064" cy="646331"/>
          </a:xfrm>
          <a:prstGeom prst="rect">
            <a:avLst/>
          </a:prstGeom>
          <a:solidFill>
            <a:srgbClr val="F2D776"/>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There are 4 approaches to declare an 1D array. We will illustrate the memory representations and discuss the value initializations process one by one. </a:t>
            </a:r>
          </a:p>
        </p:txBody>
      </p:sp>
    </p:spTree>
    <p:extLst>
      <p:ext uri="{BB962C8B-B14F-4D97-AF65-F5344CB8AC3E}">
        <p14:creationId xmlns:p14="http://schemas.microsoft.com/office/powerpoint/2010/main" val="2134390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ppt_w</p:attrName>
                                        </p:attrNameLst>
                                      </p:cBhvr>
                                      <p:tavLst>
                                        <p:tav tm="0">
                                          <p:val>
                                            <p:fltVal val="0"/>
                                          </p:val>
                                        </p:tav>
                                        <p:tav tm="100000">
                                          <p:val>
                                            <p:strVal val="#ppt_w"/>
                                          </p:val>
                                        </p:tav>
                                      </p:tavLst>
                                    </p:anim>
                                    <p:anim calcmode="lin" valueType="num">
                                      <p:cBhvr>
                                        <p:cTn id="22" dur="500" fill="hold"/>
                                        <p:tgtEl>
                                          <p:spTgt spid="10"/>
                                        </p:tgtEl>
                                        <p:attrNameLst>
                                          <p:attrName>ppt_h</p:attrName>
                                        </p:attrNameLst>
                                      </p:cBhvr>
                                      <p:tavLst>
                                        <p:tav tm="0">
                                          <p:val>
                                            <p:fltVal val="0"/>
                                          </p:val>
                                        </p:tav>
                                        <p:tav tm="100000">
                                          <p:val>
                                            <p:strVal val="#ppt_h"/>
                                          </p:val>
                                        </p:tav>
                                      </p:tavLst>
                                    </p:anim>
                                    <p:animEffect transition="in" filter="fade">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Effect transition="in" filter="fade">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Effect transition="in" filter="fade">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p:cTn id="42" dur="500" fill="hold"/>
                                        <p:tgtEl>
                                          <p:spTgt spid="12"/>
                                        </p:tgtEl>
                                        <p:attrNameLst>
                                          <p:attrName>ppt_w</p:attrName>
                                        </p:attrNameLst>
                                      </p:cBhvr>
                                      <p:tavLst>
                                        <p:tav tm="0">
                                          <p:val>
                                            <p:fltVal val="0"/>
                                          </p:val>
                                        </p:tav>
                                        <p:tav tm="100000">
                                          <p:val>
                                            <p:strVal val="#ppt_w"/>
                                          </p:val>
                                        </p:tav>
                                      </p:tavLst>
                                    </p:anim>
                                    <p:anim calcmode="lin" valueType="num">
                                      <p:cBhvr>
                                        <p:cTn id="43" dur="500" fill="hold"/>
                                        <p:tgtEl>
                                          <p:spTgt spid="12"/>
                                        </p:tgtEl>
                                        <p:attrNameLst>
                                          <p:attrName>ppt_h</p:attrName>
                                        </p:attrNameLst>
                                      </p:cBhvr>
                                      <p:tavLst>
                                        <p:tav tm="0">
                                          <p:val>
                                            <p:fltVal val="0"/>
                                          </p:val>
                                        </p:tav>
                                        <p:tav tm="100000">
                                          <p:val>
                                            <p:strVal val="#ppt_h"/>
                                          </p:val>
                                        </p:tav>
                                      </p:tavLst>
                                    </p:anim>
                                    <p:animEffect transition="in" filter="fade">
                                      <p:cBhvr>
                                        <p:cTn id="4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Declaring 1D Array : 1</a:t>
            </a:r>
            <a:r>
              <a:rPr lang="en-US" baseline="30000" dirty="0" smtClean="0">
                <a:latin typeface="Cambria" panose="02040503050406030204" pitchFamily="18" charset="0"/>
              </a:rPr>
              <a:t>st</a:t>
            </a:r>
            <a:r>
              <a:rPr lang="en-US" dirty="0" smtClean="0">
                <a:latin typeface="Cambria" panose="02040503050406030204" pitchFamily="18" charset="0"/>
              </a:rPr>
              <a:t> Approach</a:t>
            </a:r>
            <a:endParaRPr lang="x-none" dirty="0">
              <a:latin typeface="Cambria" panose="02040503050406030204" pitchFamily="18" charset="0"/>
            </a:endParaRPr>
          </a:p>
        </p:txBody>
      </p:sp>
      <p:sp>
        <p:nvSpPr>
          <p:cNvPr id="8" name="TextBox 7"/>
          <p:cNvSpPr txBox="1"/>
          <p:nvPr/>
        </p:nvSpPr>
        <p:spPr>
          <a:xfrm>
            <a:off x="357187" y="2092927"/>
            <a:ext cx="2571751" cy="2215991"/>
          </a:xfrm>
          <a:prstGeom prst="rect">
            <a:avLst/>
          </a:prstGeom>
          <a:solidFill>
            <a:srgbClr val="F2D776"/>
          </a:solidFill>
        </p:spPr>
        <p:txBody>
          <a:bodyPr wrap="square" rtlCol="0">
            <a:spAutoFit/>
          </a:bodyPr>
          <a:lstStyle/>
          <a:p>
            <a:pPr algn="just"/>
            <a:r>
              <a:rPr lang="en-US" b="1" dirty="0" smtClean="0">
                <a:latin typeface="Cambria" panose="02040503050406030204" pitchFamily="18" charset="0"/>
                <a:ea typeface="Cambria" panose="02040503050406030204" pitchFamily="18" charset="0"/>
              </a:rPr>
              <a:t>1</a:t>
            </a:r>
            <a:r>
              <a:rPr lang="en-US" b="1" baseline="30000" dirty="0" smtClean="0">
                <a:latin typeface="Cambria" panose="02040503050406030204" pitchFamily="18" charset="0"/>
                <a:ea typeface="Cambria" panose="02040503050406030204" pitchFamily="18" charset="0"/>
              </a:rPr>
              <a:t>st</a:t>
            </a:r>
            <a:r>
              <a:rPr lang="en-US" b="1" dirty="0" smtClean="0">
                <a:latin typeface="Cambria" panose="02040503050406030204" pitchFamily="18" charset="0"/>
                <a:ea typeface="Cambria" panose="02040503050406030204" pitchFamily="18" charset="0"/>
              </a:rPr>
              <a:t> Approach</a:t>
            </a:r>
          </a:p>
          <a:p>
            <a:pPr algn="just"/>
            <a:endParaRPr lang="en-US" sz="1200" b="1" dirty="0" smtClean="0">
              <a:latin typeface="Cambria" panose="02040503050406030204" pitchFamily="18" charset="0"/>
              <a:ea typeface="Cambria" panose="02040503050406030204" pitchFamily="18" charset="0"/>
            </a:endParaRPr>
          </a:p>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arr1[ ] = new </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[5];</a:t>
            </a:r>
          </a:p>
          <a:p>
            <a:pPr algn="ctr"/>
            <a:r>
              <a:rPr lang="en-US" dirty="0" smtClean="0">
                <a:latin typeface="Cambria" panose="02040503050406030204" pitchFamily="18" charset="0"/>
                <a:ea typeface="Cambria" panose="02040503050406030204" pitchFamily="18" charset="0"/>
              </a:rPr>
              <a:t>Or, </a:t>
            </a:r>
          </a:p>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 ]arr1 = new </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[5];</a:t>
            </a:r>
          </a:p>
          <a:p>
            <a:pPr algn="just"/>
            <a:endParaRPr lang="en-US" dirty="0">
              <a:latin typeface="Cambria" panose="02040503050406030204" pitchFamily="18" charset="0"/>
              <a:ea typeface="Cambria" panose="02040503050406030204" pitchFamily="18" charset="0"/>
            </a:endParaRPr>
          </a:p>
          <a:p>
            <a:pPr algn="just"/>
            <a:endParaRPr lang="en-US" dirty="0" smtClean="0">
              <a:latin typeface="Cambria" panose="02040503050406030204" pitchFamily="18" charset="0"/>
              <a:ea typeface="Cambria" panose="02040503050406030204" pitchFamily="18" charset="0"/>
            </a:endParaRPr>
          </a:p>
          <a:p>
            <a:pPr algn="just"/>
            <a:endParaRPr lang="en-US" dirty="0">
              <a:latin typeface="Cambria" panose="02040503050406030204" pitchFamily="18" charset="0"/>
              <a:ea typeface="Cambria" panose="02040503050406030204" pitchFamily="18" charset="0"/>
            </a:endParaRPr>
          </a:p>
        </p:txBody>
      </p:sp>
      <p:sp>
        <p:nvSpPr>
          <p:cNvPr id="9" name="TextBox 8"/>
          <p:cNvSpPr txBox="1"/>
          <p:nvPr/>
        </p:nvSpPr>
        <p:spPr>
          <a:xfrm>
            <a:off x="2928938" y="2092927"/>
            <a:ext cx="5886451" cy="2215991"/>
          </a:xfrm>
          <a:prstGeom prst="rect">
            <a:avLst/>
          </a:prstGeom>
          <a:solidFill>
            <a:srgbClr val="F2D776"/>
          </a:solidFill>
        </p:spPr>
        <p:txBody>
          <a:bodyPr wrap="square" rtlCol="0">
            <a:spAutoFit/>
          </a:bodyPr>
          <a:lstStyle/>
          <a:p>
            <a:pPr algn="just"/>
            <a:r>
              <a:rPr lang="en-US" b="1" i="1" dirty="0" smtClean="0">
                <a:latin typeface="Cambria" panose="02040503050406030204" pitchFamily="18" charset="0"/>
                <a:ea typeface="Cambria" panose="02040503050406030204" pitchFamily="18" charset="0"/>
              </a:rPr>
              <a:t>Here,</a:t>
            </a:r>
          </a:p>
          <a:p>
            <a:pPr algn="just"/>
            <a:endParaRPr lang="en-US" sz="1200" b="1" dirty="0" smtClean="0">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US" b="1"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is the type of array.</a:t>
            </a:r>
          </a:p>
          <a:p>
            <a:pPr marL="285750" indent="-285750" algn="just">
              <a:buFont typeface="Arial" panose="020B0604020202020204" pitchFamily="34" charset="0"/>
              <a:buChar char="•"/>
            </a:pPr>
            <a:r>
              <a:rPr lang="en-US" b="1" dirty="0" smtClean="0">
                <a:latin typeface="Cambria" panose="02040503050406030204" pitchFamily="18" charset="0"/>
                <a:ea typeface="Cambria" panose="02040503050406030204" pitchFamily="18" charset="0"/>
              </a:rPr>
              <a:t>arr1</a:t>
            </a:r>
            <a:r>
              <a:rPr lang="en-US" dirty="0" smtClean="0">
                <a:latin typeface="Cambria" panose="02040503050406030204" pitchFamily="18" charset="0"/>
                <a:ea typeface="Cambria" panose="02040503050406030204" pitchFamily="18" charset="0"/>
              </a:rPr>
              <a:t> is the name of the array.</a:t>
            </a:r>
          </a:p>
          <a:p>
            <a:pPr marL="285750" indent="-285750" algn="just">
              <a:buFont typeface="Arial" panose="020B0604020202020204" pitchFamily="34" charset="0"/>
              <a:buChar char="•"/>
            </a:pPr>
            <a:r>
              <a:rPr lang="en-US" dirty="0" smtClean="0">
                <a:latin typeface="Cambria" panose="02040503050406030204" pitchFamily="18" charset="0"/>
                <a:ea typeface="Cambria" panose="02040503050406030204" pitchFamily="18" charset="0"/>
              </a:rPr>
              <a:t>The </a:t>
            </a:r>
            <a:r>
              <a:rPr lang="en-US" b="1" dirty="0" smtClean="0">
                <a:latin typeface="Cambria" panose="02040503050406030204" pitchFamily="18" charset="0"/>
                <a:ea typeface="Cambria" panose="02040503050406030204" pitchFamily="18" charset="0"/>
              </a:rPr>
              <a:t>[ ] </a:t>
            </a:r>
            <a:r>
              <a:rPr lang="en-US" dirty="0" smtClean="0">
                <a:latin typeface="Cambria" panose="02040503050406030204" pitchFamily="18" charset="0"/>
                <a:ea typeface="Cambria" panose="02040503050406030204" pitchFamily="18" charset="0"/>
              </a:rPr>
              <a:t>symbol denotes that it is an array, not a variable.</a:t>
            </a:r>
          </a:p>
          <a:p>
            <a:pPr marL="285750" indent="-285750" algn="just">
              <a:buFont typeface="Arial" panose="020B0604020202020204" pitchFamily="34" charset="0"/>
              <a:buChar char="•"/>
            </a:pPr>
            <a:r>
              <a:rPr lang="en-US" b="1" dirty="0" smtClean="0">
                <a:latin typeface="Cambria" panose="02040503050406030204" pitchFamily="18" charset="0"/>
                <a:ea typeface="Cambria" panose="02040503050406030204" pitchFamily="18" charset="0"/>
              </a:rPr>
              <a:t>new </a:t>
            </a:r>
            <a:r>
              <a:rPr lang="en-US" dirty="0" smtClean="0">
                <a:latin typeface="Cambria" panose="02040503050406030204" pitchFamily="18" charset="0"/>
                <a:ea typeface="Cambria" panose="02040503050406030204" pitchFamily="18" charset="0"/>
              </a:rPr>
              <a:t>keyword allocates memory for the array.</a:t>
            </a:r>
            <a:endParaRPr lang="en-US" b="1" dirty="0" smtClean="0">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US" b="1" dirty="0" err="1" smtClean="0">
                <a:latin typeface="Cambria" panose="02040503050406030204" pitchFamily="18" charset="0"/>
                <a:ea typeface="Cambria" panose="02040503050406030204" pitchFamily="18" charset="0"/>
              </a:rPr>
              <a:t>int</a:t>
            </a:r>
            <a:r>
              <a:rPr lang="en-US" b="1" dirty="0" smtClean="0">
                <a:latin typeface="Cambria" panose="02040503050406030204" pitchFamily="18" charset="0"/>
                <a:ea typeface="Cambria" panose="02040503050406030204" pitchFamily="18" charset="0"/>
              </a:rPr>
              <a:t> [5] </a:t>
            </a:r>
            <a:r>
              <a:rPr lang="en-US" dirty="0" smtClean="0">
                <a:latin typeface="Cambria" panose="02040503050406030204" pitchFamily="18" charset="0"/>
                <a:ea typeface="Cambria" panose="02040503050406030204" pitchFamily="18" charset="0"/>
              </a:rPr>
              <a:t>denotes that memory need to be allocated for 5 integer values.</a:t>
            </a:r>
            <a:endParaRPr lang="en-US" b="1" dirty="0" smtClean="0">
              <a:latin typeface="Cambria" panose="02040503050406030204" pitchFamily="18" charset="0"/>
              <a:ea typeface="Cambria" panose="02040503050406030204" pitchFamily="18" charset="0"/>
            </a:endParaRPr>
          </a:p>
        </p:txBody>
      </p:sp>
      <p:sp>
        <p:nvSpPr>
          <p:cNvPr id="10" name="TextBox 9"/>
          <p:cNvSpPr txBox="1"/>
          <p:nvPr/>
        </p:nvSpPr>
        <p:spPr>
          <a:xfrm>
            <a:off x="357187" y="4429014"/>
            <a:ext cx="8458202" cy="900246"/>
          </a:xfrm>
          <a:prstGeom prst="rect">
            <a:avLst/>
          </a:prstGeom>
          <a:solidFill>
            <a:schemeClr val="accent6">
              <a:lumMod val="40000"/>
              <a:lumOff val="60000"/>
            </a:schemeClr>
          </a:solidFill>
        </p:spPr>
        <p:txBody>
          <a:bodyPr wrap="square" rtlCol="0">
            <a:spAutoFit/>
          </a:bodyPr>
          <a:lstStyle/>
          <a:p>
            <a:pPr algn="just"/>
            <a:r>
              <a:rPr lang="en-US" sz="1750" dirty="0" smtClean="0">
                <a:latin typeface="Cambria" panose="02040503050406030204" pitchFamily="18" charset="0"/>
                <a:ea typeface="Cambria" panose="02040503050406030204" pitchFamily="18" charset="0"/>
              </a:rPr>
              <a:t>So, the array named arr1 can store only integer values and the size of this array is 5. Also, it can be noted that the </a:t>
            </a:r>
            <a:r>
              <a:rPr lang="en-US" sz="1750" b="1" dirty="0" smtClean="0">
                <a:latin typeface="Cambria" panose="02040503050406030204" pitchFamily="18" charset="0"/>
                <a:ea typeface="Cambria" panose="02040503050406030204" pitchFamily="18" charset="0"/>
              </a:rPr>
              <a:t>[ ]</a:t>
            </a:r>
            <a:r>
              <a:rPr lang="en-US" sz="1750" dirty="0" smtClean="0">
                <a:latin typeface="Cambria" panose="02040503050406030204" pitchFamily="18" charset="0"/>
                <a:ea typeface="Cambria" panose="02040503050406030204" pitchFamily="18" charset="0"/>
              </a:rPr>
              <a:t> symbol (better known as Array Notation) can be placed both before and after the name of the array. </a:t>
            </a:r>
            <a:endParaRPr lang="en-US" sz="175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16029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ppt_w</p:attrName>
                                        </p:attrNameLst>
                                      </p:cBhvr>
                                      <p:tavLst>
                                        <p:tav tm="0">
                                          <p:val>
                                            <p:fltVal val="0"/>
                                          </p:val>
                                        </p:tav>
                                        <p:tav tm="100000">
                                          <p:val>
                                            <p:strVal val="#ppt_w"/>
                                          </p:val>
                                        </p:tav>
                                      </p:tavLst>
                                    </p:anim>
                                    <p:anim calcmode="lin" valueType="num">
                                      <p:cBhvr>
                                        <p:cTn id="22" dur="500" fill="hold"/>
                                        <p:tgtEl>
                                          <p:spTgt spid="10"/>
                                        </p:tgtEl>
                                        <p:attrNameLst>
                                          <p:attrName>ppt_h</p:attrName>
                                        </p:attrNameLst>
                                      </p:cBhvr>
                                      <p:tavLst>
                                        <p:tav tm="0">
                                          <p:val>
                                            <p:fltVal val="0"/>
                                          </p:val>
                                        </p:tav>
                                        <p:tav tm="100000">
                                          <p:val>
                                            <p:strVal val="#ppt_h"/>
                                          </p:val>
                                        </p:tav>
                                      </p:tavLst>
                                    </p:anim>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Memory Representation and Initialization of an Array: 1</a:t>
            </a:r>
            <a:r>
              <a:rPr lang="en-US" baseline="30000" dirty="0" smtClean="0">
                <a:latin typeface="Cambria" panose="02040503050406030204" pitchFamily="18" charset="0"/>
              </a:rPr>
              <a:t>st</a:t>
            </a:r>
            <a:r>
              <a:rPr lang="en-US" dirty="0" smtClean="0">
                <a:latin typeface="Cambria" panose="02040503050406030204" pitchFamily="18" charset="0"/>
              </a:rPr>
              <a:t> Approach</a:t>
            </a:r>
            <a:endParaRPr lang="x-none" dirty="0">
              <a:latin typeface="Cambria" panose="02040503050406030204" pitchFamily="18" charset="0"/>
            </a:endParaRPr>
          </a:p>
        </p:txBody>
      </p:sp>
      <p:sp>
        <p:nvSpPr>
          <p:cNvPr id="8" name="TextBox 7"/>
          <p:cNvSpPr txBox="1"/>
          <p:nvPr/>
        </p:nvSpPr>
        <p:spPr>
          <a:xfrm>
            <a:off x="357187" y="2092927"/>
            <a:ext cx="2571751" cy="1415772"/>
          </a:xfrm>
          <a:prstGeom prst="rect">
            <a:avLst/>
          </a:prstGeom>
          <a:solidFill>
            <a:srgbClr val="F2D776"/>
          </a:solidFill>
        </p:spPr>
        <p:txBody>
          <a:bodyPr wrap="square" rtlCol="0">
            <a:spAutoFit/>
          </a:bodyPr>
          <a:lstStyle/>
          <a:p>
            <a:pPr algn="just"/>
            <a:r>
              <a:rPr lang="en-US" b="1" dirty="0" smtClean="0">
                <a:latin typeface="Cambria" panose="02040503050406030204" pitchFamily="18" charset="0"/>
                <a:ea typeface="Cambria" panose="02040503050406030204" pitchFamily="18" charset="0"/>
              </a:rPr>
              <a:t>1</a:t>
            </a:r>
            <a:r>
              <a:rPr lang="en-US" b="1" baseline="30000" dirty="0" smtClean="0">
                <a:latin typeface="Cambria" panose="02040503050406030204" pitchFamily="18" charset="0"/>
                <a:ea typeface="Cambria" panose="02040503050406030204" pitchFamily="18" charset="0"/>
              </a:rPr>
              <a:t>st</a:t>
            </a:r>
            <a:r>
              <a:rPr lang="en-US" b="1" dirty="0" smtClean="0">
                <a:latin typeface="Cambria" panose="02040503050406030204" pitchFamily="18" charset="0"/>
                <a:ea typeface="Cambria" panose="02040503050406030204" pitchFamily="18" charset="0"/>
              </a:rPr>
              <a:t> Approach</a:t>
            </a:r>
          </a:p>
          <a:p>
            <a:pPr algn="just"/>
            <a:endParaRPr lang="en-US" sz="1200" b="1" dirty="0" smtClean="0">
              <a:latin typeface="Cambria" panose="02040503050406030204" pitchFamily="18" charset="0"/>
              <a:ea typeface="Cambria" panose="02040503050406030204" pitchFamily="18" charset="0"/>
            </a:endParaRPr>
          </a:p>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arr1[ ] = new </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[5];</a:t>
            </a:r>
          </a:p>
          <a:p>
            <a:pPr algn="ctr"/>
            <a:r>
              <a:rPr lang="en-US" dirty="0" smtClean="0">
                <a:latin typeface="Cambria" panose="02040503050406030204" pitchFamily="18" charset="0"/>
                <a:ea typeface="Cambria" panose="02040503050406030204" pitchFamily="18" charset="0"/>
              </a:rPr>
              <a:t>Or, </a:t>
            </a:r>
          </a:p>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 ]arr1 = new </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[5];</a:t>
            </a:r>
            <a:endParaRPr lang="en-US" dirty="0">
              <a:latin typeface="Cambria" panose="02040503050406030204" pitchFamily="18" charset="0"/>
              <a:ea typeface="Cambria" panose="02040503050406030204" pitchFamily="18"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3893213435"/>
              </p:ext>
            </p:extLst>
          </p:nvPr>
        </p:nvGraphicFramePr>
        <p:xfrm>
          <a:off x="357187" y="4034447"/>
          <a:ext cx="3383280" cy="439850"/>
        </p:xfrm>
        <a:graphic>
          <a:graphicData uri="http://schemas.openxmlformats.org/drawingml/2006/table">
            <a:tbl>
              <a:tblPr firstRow="1" bandRow="1">
                <a:tableStyleId>{2D5ABB26-0587-4C30-8999-92F81FD0307C}</a:tableStyleId>
              </a:tblPr>
              <a:tblGrid>
                <a:gridCol w="640080"/>
                <a:gridCol w="548640"/>
                <a:gridCol w="548640"/>
                <a:gridCol w="548640"/>
                <a:gridCol w="548640"/>
                <a:gridCol w="548640"/>
              </a:tblGrid>
              <a:tr h="439850">
                <a:tc>
                  <a:txBody>
                    <a:bodyPr/>
                    <a:lstStyle/>
                    <a:p>
                      <a:pPr algn="ctr"/>
                      <a:r>
                        <a:rPr lang="en-US" dirty="0" smtClean="0">
                          <a:latin typeface="Cambria" panose="02040503050406030204" pitchFamily="18" charset="0"/>
                          <a:ea typeface="Cambria" panose="02040503050406030204" pitchFamily="18" charset="0"/>
                        </a:rPr>
                        <a:t>arr1</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solidFill>
                      <a:srgbClr val="99FF79"/>
                    </a:solidFill>
                  </a:tcPr>
                </a:tc>
                <a:tc>
                  <a:txBody>
                    <a:bodyPr/>
                    <a:lstStyle/>
                    <a:p>
                      <a:pPr algn="ct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3" name="Left Brace 2"/>
          <p:cNvSpPr/>
          <p:nvPr/>
        </p:nvSpPr>
        <p:spPr>
          <a:xfrm rot="16200000">
            <a:off x="2274218" y="3690267"/>
            <a:ext cx="185020" cy="2347435"/>
          </a:xfrm>
          <a:prstGeom prst="leftBrace">
            <a:avLst>
              <a:gd name="adj1" fmla="val 8333"/>
              <a:gd name="adj2" fmla="val 48564"/>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TextBox 11"/>
          <p:cNvSpPr txBox="1"/>
          <p:nvPr/>
        </p:nvSpPr>
        <p:spPr>
          <a:xfrm>
            <a:off x="1371602" y="5074675"/>
            <a:ext cx="1990251"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Index Positions</a:t>
            </a:r>
          </a:p>
        </p:txBody>
      </p:sp>
      <p:sp>
        <p:nvSpPr>
          <p:cNvPr id="13" name="TextBox 12"/>
          <p:cNvSpPr txBox="1"/>
          <p:nvPr/>
        </p:nvSpPr>
        <p:spPr>
          <a:xfrm>
            <a:off x="3061817" y="2092927"/>
            <a:ext cx="5779294" cy="1200329"/>
          </a:xfrm>
          <a:prstGeom prst="rect">
            <a:avLst/>
          </a:prstGeom>
          <a:solidFill>
            <a:schemeClr val="accent6">
              <a:lumMod val="40000"/>
              <a:lumOff val="60000"/>
            </a:schemeClr>
          </a:solidFill>
        </p:spPr>
        <p:txBody>
          <a:bodyPr wrap="square" rtlCol="0">
            <a:spAutoFit/>
          </a:bodyPr>
          <a:lstStyle/>
          <a:p>
            <a:pPr marL="285750" indent="-285750" algn="just">
              <a:buFont typeface="Arial" panose="020B0604020202020204" pitchFamily="34" charset="0"/>
              <a:buChar char="•"/>
            </a:pPr>
            <a:r>
              <a:rPr lang="en-US" dirty="0" smtClean="0">
                <a:latin typeface="Cambria" panose="02040503050406030204" pitchFamily="18" charset="0"/>
                <a:ea typeface="Cambria" panose="02040503050406030204" pitchFamily="18" charset="0"/>
              </a:rPr>
              <a:t>This approach is used when we know the size of the array but we do not know the elements of the array.</a:t>
            </a:r>
          </a:p>
          <a:p>
            <a:pPr marL="285750" indent="-285750" algn="just">
              <a:buFont typeface="Arial" panose="020B0604020202020204" pitchFamily="34" charset="0"/>
              <a:buChar char="•"/>
            </a:pPr>
            <a:r>
              <a:rPr lang="en-US" dirty="0" smtClean="0">
                <a:latin typeface="Cambria" panose="02040503050406030204" pitchFamily="18" charset="0"/>
                <a:ea typeface="Cambria" panose="02040503050406030204" pitchFamily="18" charset="0"/>
              </a:rPr>
              <a:t>As we do not know the elements we can not initialize the array yet.</a:t>
            </a:r>
          </a:p>
        </p:txBody>
      </p:sp>
      <p:graphicFrame>
        <p:nvGraphicFramePr>
          <p:cNvPr id="15" name="Table 14"/>
          <p:cNvGraphicFramePr>
            <a:graphicFrameLocks noGrp="1"/>
          </p:cNvGraphicFramePr>
          <p:nvPr>
            <p:extLst>
              <p:ext uri="{D42A27DB-BD31-4B8C-83A1-F6EECF244321}">
                <p14:modId xmlns:p14="http://schemas.microsoft.com/office/powerpoint/2010/main" val="3230492994"/>
              </p:ext>
            </p:extLst>
          </p:nvPr>
        </p:nvGraphicFramePr>
        <p:xfrm>
          <a:off x="357187" y="4419282"/>
          <a:ext cx="3383280" cy="439850"/>
        </p:xfrm>
        <a:graphic>
          <a:graphicData uri="http://schemas.openxmlformats.org/drawingml/2006/table">
            <a:tbl>
              <a:tblPr firstRow="1" bandRow="1">
                <a:tableStyleId>{2D5ABB26-0587-4C30-8999-92F81FD0307C}</a:tableStyleId>
              </a:tblPr>
              <a:tblGrid>
                <a:gridCol w="640080"/>
                <a:gridCol w="548640"/>
                <a:gridCol w="548640"/>
                <a:gridCol w="548640"/>
                <a:gridCol w="548640"/>
                <a:gridCol w="548640"/>
              </a:tblGrid>
              <a:tr h="439850">
                <a:tc>
                  <a:txBody>
                    <a:bodyPr/>
                    <a:lstStyle/>
                    <a:p>
                      <a:pPr algn="ctr"/>
                      <a:endParaRPr lang="en-US" dirty="0">
                        <a:latin typeface="Cambria" panose="02040503050406030204" pitchFamily="18" charset="0"/>
                        <a:ea typeface="Cambria" panose="02040503050406030204" pitchFamily="18" charset="0"/>
                      </a:endParaRPr>
                    </a:p>
                  </a:txBody>
                  <a:tcPr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1</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2</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3</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4</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6" name="TextBox 15"/>
          <p:cNvSpPr txBox="1"/>
          <p:nvPr/>
        </p:nvSpPr>
        <p:spPr>
          <a:xfrm>
            <a:off x="4211961" y="3646123"/>
            <a:ext cx="4629150" cy="646331"/>
          </a:xfrm>
          <a:prstGeom prst="rect">
            <a:avLst/>
          </a:prstGeom>
          <a:solidFill>
            <a:srgbClr val="CC3300"/>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According to the concept of default values, all the index positions will be initialized as 0.</a:t>
            </a:r>
            <a:endParaRPr lang="en-US" dirty="0">
              <a:latin typeface="Cambria" panose="02040503050406030204" pitchFamily="18" charset="0"/>
              <a:ea typeface="Cambria" panose="02040503050406030204" pitchFamily="18" charset="0"/>
            </a:endParaRPr>
          </a:p>
        </p:txBody>
      </p:sp>
      <p:graphicFrame>
        <p:nvGraphicFramePr>
          <p:cNvPr id="17" name="Table 16"/>
          <p:cNvGraphicFramePr>
            <a:graphicFrameLocks noGrp="1"/>
          </p:cNvGraphicFramePr>
          <p:nvPr>
            <p:extLst>
              <p:ext uri="{D42A27DB-BD31-4B8C-83A1-F6EECF244321}">
                <p14:modId xmlns:p14="http://schemas.microsoft.com/office/powerpoint/2010/main" val="728081191"/>
              </p:ext>
            </p:extLst>
          </p:nvPr>
        </p:nvGraphicFramePr>
        <p:xfrm>
          <a:off x="357187" y="4034916"/>
          <a:ext cx="3383280" cy="439850"/>
        </p:xfrm>
        <a:graphic>
          <a:graphicData uri="http://schemas.openxmlformats.org/drawingml/2006/table">
            <a:tbl>
              <a:tblPr firstRow="1" bandRow="1">
                <a:tableStyleId>{2D5ABB26-0587-4C30-8999-92F81FD0307C}</a:tableStyleId>
              </a:tblPr>
              <a:tblGrid>
                <a:gridCol w="640080"/>
                <a:gridCol w="548640"/>
                <a:gridCol w="548640"/>
                <a:gridCol w="548640"/>
                <a:gridCol w="548640"/>
                <a:gridCol w="548640"/>
              </a:tblGrid>
              <a:tr h="439850">
                <a:tc>
                  <a:txBody>
                    <a:bodyPr/>
                    <a:lstStyle/>
                    <a:p>
                      <a:pPr algn="ctr"/>
                      <a:r>
                        <a:rPr lang="en-US" dirty="0" smtClean="0">
                          <a:latin typeface="Cambria" panose="02040503050406030204" pitchFamily="18" charset="0"/>
                          <a:ea typeface="Cambria" panose="02040503050406030204" pitchFamily="18" charset="0"/>
                        </a:rPr>
                        <a:t>arr1</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solidFill>
                      <a:srgbClr val="99FF79"/>
                    </a:solid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18" name="TextBox 17"/>
          <p:cNvSpPr txBox="1"/>
          <p:nvPr/>
        </p:nvSpPr>
        <p:spPr>
          <a:xfrm>
            <a:off x="4211961" y="4321030"/>
            <a:ext cx="4629150" cy="1200329"/>
          </a:xfrm>
          <a:prstGeom prst="rect">
            <a:avLst/>
          </a:prstGeom>
          <a:solidFill>
            <a:srgbClr val="99FF79"/>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Now, if we want to initialize a value in a particular index, we can do it like this:</a:t>
            </a:r>
          </a:p>
          <a:p>
            <a:pPr algn="just"/>
            <a:endParaRPr lang="en-US" dirty="0">
              <a:latin typeface="Cambria" panose="02040503050406030204" pitchFamily="18" charset="0"/>
              <a:ea typeface="Cambria" panose="02040503050406030204" pitchFamily="18" charset="0"/>
            </a:endParaRPr>
          </a:p>
          <a:p>
            <a:pPr algn="just"/>
            <a:r>
              <a:rPr lang="en-US" dirty="0" smtClean="0">
                <a:latin typeface="Cambria" panose="02040503050406030204" pitchFamily="18" charset="0"/>
                <a:ea typeface="Cambria" panose="02040503050406030204" pitchFamily="18" charset="0"/>
              </a:rPr>
              <a:t>arr1 [0] = 11; </a:t>
            </a:r>
            <a:endParaRPr lang="en-US" dirty="0">
              <a:latin typeface="Cambria" panose="02040503050406030204" pitchFamily="18" charset="0"/>
              <a:ea typeface="Cambria" panose="02040503050406030204" pitchFamily="18" charset="0"/>
            </a:endParaRPr>
          </a:p>
        </p:txBody>
      </p:sp>
      <p:graphicFrame>
        <p:nvGraphicFramePr>
          <p:cNvPr id="19" name="Table 18"/>
          <p:cNvGraphicFramePr>
            <a:graphicFrameLocks noGrp="1"/>
          </p:cNvGraphicFramePr>
          <p:nvPr>
            <p:extLst>
              <p:ext uri="{D42A27DB-BD31-4B8C-83A1-F6EECF244321}">
                <p14:modId xmlns:p14="http://schemas.microsoft.com/office/powerpoint/2010/main" val="1734986119"/>
              </p:ext>
            </p:extLst>
          </p:nvPr>
        </p:nvGraphicFramePr>
        <p:xfrm>
          <a:off x="357187" y="4027996"/>
          <a:ext cx="3383280" cy="439850"/>
        </p:xfrm>
        <a:graphic>
          <a:graphicData uri="http://schemas.openxmlformats.org/drawingml/2006/table">
            <a:tbl>
              <a:tblPr firstRow="1" bandRow="1">
                <a:tableStyleId>{2D5ABB26-0587-4C30-8999-92F81FD0307C}</a:tableStyleId>
              </a:tblPr>
              <a:tblGrid>
                <a:gridCol w="640080"/>
                <a:gridCol w="548640"/>
                <a:gridCol w="548640"/>
                <a:gridCol w="548640"/>
                <a:gridCol w="548640"/>
                <a:gridCol w="548640"/>
              </a:tblGrid>
              <a:tr h="439850">
                <a:tc>
                  <a:txBody>
                    <a:bodyPr/>
                    <a:lstStyle/>
                    <a:p>
                      <a:pPr algn="ctr"/>
                      <a:r>
                        <a:rPr lang="en-US" dirty="0" smtClean="0">
                          <a:latin typeface="Cambria" panose="02040503050406030204" pitchFamily="18" charset="0"/>
                          <a:ea typeface="Cambria" panose="02040503050406030204" pitchFamily="18" charset="0"/>
                        </a:rPr>
                        <a:t>arr1</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solidFill>
                      <a:srgbClr val="99FF79"/>
                    </a:solidFill>
                  </a:tcPr>
                </a:tc>
                <a:tc>
                  <a:txBody>
                    <a:bodyPr/>
                    <a:lstStyle/>
                    <a:p>
                      <a:pPr algn="ctr"/>
                      <a:r>
                        <a:rPr lang="en-US" dirty="0" smtClean="0">
                          <a:latin typeface="Cambria" panose="02040503050406030204" pitchFamily="18" charset="0"/>
                          <a:ea typeface="Cambria" panose="02040503050406030204" pitchFamily="18" charset="0"/>
                        </a:rPr>
                        <a:t>11</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20" name="TextBox 19"/>
          <p:cNvSpPr txBox="1"/>
          <p:nvPr/>
        </p:nvSpPr>
        <p:spPr>
          <a:xfrm>
            <a:off x="4211961" y="4323339"/>
            <a:ext cx="4629150" cy="1477328"/>
          </a:xfrm>
          <a:prstGeom prst="rect">
            <a:avLst/>
          </a:prstGeom>
          <a:solidFill>
            <a:srgbClr val="99FF79"/>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Now, if we want to initialize a value in a particular index, we can do it like this:</a:t>
            </a:r>
          </a:p>
          <a:p>
            <a:pPr algn="just"/>
            <a:endParaRPr lang="en-US" dirty="0">
              <a:latin typeface="Cambria" panose="02040503050406030204" pitchFamily="18" charset="0"/>
              <a:ea typeface="Cambria" panose="02040503050406030204" pitchFamily="18" charset="0"/>
            </a:endParaRPr>
          </a:p>
          <a:p>
            <a:pPr algn="just"/>
            <a:r>
              <a:rPr lang="en-US" dirty="0" smtClean="0">
                <a:latin typeface="Cambria" panose="02040503050406030204" pitchFamily="18" charset="0"/>
                <a:ea typeface="Cambria" panose="02040503050406030204" pitchFamily="18" charset="0"/>
              </a:rPr>
              <a:t>arr1 [0] = 11; </a:t>
            </a:r>
          </a:p>
          <a:p>
            <a:pPr algn="just"/>
            <a:r>
              <a:rPr lang="en-US" dirty="0" smtClean="0">
                <a:latin typeface="Cambria" panose="02040503050406030204" pitchFamily="18" charset="0"/>
                <a:ea typeface="Cambria" panose="02040503050406030204" pitchFamily="18" charset="0"/>
              </a:rPr>
              <a:t>arr1 [3] = 18;</a:t>
            </a:r>
            <a:endParaRPr lang="en-US" dirty="0">
              <a:latin typeface="Cambria" panose="02040503050406030204" pitchFamily="18" charset="0"/>
              <a:ea typeface="Cambria" panose="02040503050406030204" pitchFamily="18" charset="0"/>
            </a:endParaRPr>
          </a:p>
        </p:txBody>
      </p:sp>
      <p:graphicFrame>
        <p:nvGraphicFramePr>
          <p:cNvPr id="21" name="Table 20"/>
          <p:cNvGraphicFramePr>
            <a:graphicFrameLocks noGrp="1"/>
          </p:cNvGraphicFramePr>
          <p:nvPr>
            <p:extLst>
              <p:ext uri="{D42A27DB-BD31-4B8C-83A1-F6EECF244321}">
                <p14:modId xmlns:p14="http://schemas.microsoft.com/office/powerpoint/2010/main" val="3220402188"/>
              </p:ext>
            </p:extLst>
          </p:nvPr>
        </p:nvGraphicFramePr>
        <p:xfrm>
          <a:off x="357187" y="4031588"/>
          <a:ext cx="3383280" cy="439850"/>
        </p:xfrm>
        <a:graphic>
          <a:graphicData uri="http://schemas.openxmlformats.org/drawingml/2006/table">
            <a:tbl>
              <a:tblPr firstRow="1" bandRow="1">
                <a:tableStyleId>{2D5ABB26-0587-4C30-8999-92F81FD0307C}</a:tableStyleId>
              </a:tblPr>
              <a:tblGrid>
                <a:gridCol w="640080"/>
                <a:gridCol w="548640"/>
                <a:gridCol w="548640"/>
                <a:gridCol w="548640"/>
                <a:gridCol w="548640"/>
                <a:gridCol w="548640"/>
              </a:tblGrid>
              <a:tr h="439850">
                <a:tc>
                  <a:txBody>
                    <a:bodyPr/>
                    <a:lstStyle/>
                    <a:p>
                      <a:pPr algn="ctr"/>
                      <a:r>
                        <a:rPr lang="en-US" dirty="0" smtClean="0">
                          <a:latin typeface="Cambria" panose="02040503050406030204" pitchFamily="18" charset="0"/>
                          <a:ea typeface="Cambria" panose="02040503050406030204" pitchFamily="18" charset="0"/>
                        </a:rPr>
                        <a:t>arr1</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solidFill>
                      <a:srgbClr val="99FF79"/>
                    </a:solidFill>
                  </a:tcPr>
                </a:tc>
                <a:tc>
                  <a:txBody>
                    <a:bodyPr/>
                    <a:lstStyle/>
                    <a:p>
                      <a:pPr algn="ctr"/>
                      <a:r>
                        <a:rPr lang="en-US" dirty="0" smtClean="0">
                          <a:latin typeface="Cambria" panose="02040503050406030204" pitchFamily="18" charset="0"/>
                          <a:ea typeface="Cambria" panose="02040503050406030204" pitchFamily="18" charset="0"/>
                        </a:rPr>
                        <a:t>11</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18</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22" name="TextBox 21"/>
          <p:cNvSpPr txBox="1"/>
          <p:nvPr/>
        </p:nvSpPr>
        <p:spPr>
          <a:xfrm>
            <a:off x="714375" y="5800667"/>
            <a:ext cx="8126736" cy="369332"/>
          </a:xfrm>
          <a:prstGeom prst="rect">
            <a:avLst/>
          </a:prstGeom>
          <a:solidFill>
            <a:srgbClr val="99FF79"/>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Similarly, we can also access the elements of the array using their index positions.</a:t>
            </a: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132154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p:cTn id="14" dur="500" fill="hold"/>
                                        <p:tgtEl>
                                          <p:spTgt spid="11"/>
                                        </p:tgtEl>
                                        <p:attrNameLst>
                                          <p:attrName>ppt_w</p:attrName>
                                        </p:attrNameLst>
                                      </p:cBhvr>
                                      <p:tavLst>
                                        <p:tav tm="0">
                                          <p:val>
                                            <p:fltVal val="0"/>
                                          </p:val>
                                        </p:tav>
                                        <p:tav tm="100000">
                                          <p:val>
                                            <p:strVal val="#ppt_w"/>
                                          </p:val>
                                        </p:tav>
                                      </p:tavLst>
                                    </p:anim>
                                    <p:anim calcmode="lin" valueType="num">
                                      <p:cBhvr>
                                        <p:cTn id="15" dur="500" fill="hold"/>
                                        <p:tgtEl>
                                          <p:spTgt spid="11"/>
                                        </p:tgtEl>
                                        <p:attrNameLst>
                                          <p:attrName>ppt_h</p:attrName>
                                        </p:attrNameLst>
                                      </p:cBhvr>
                                      <p:tavLst>
                                        <p:tav tm="0">
                                          <p:val>
                                            <p:fltVal val="0"/>
                                          </p:val>
                                        </p:tav>
                                        <p:tav tm="100000">
                                          <p:val>
                                            <p:strVal val="#ppt_h"/>
                                          </p:val>
                                        </p:tav>
                                      </p:tavLst>
                                    </p:anim>
                                    <p:animEffect transition="in" filter="fad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ppt_x"/>
                                          </p:val>
                                        </p:tav>
                                        <p:tav tm="100000">
                                          <p:val>
                                            <p:strVal val="#ppt_x"/>
                                          </p:val>
                                        </p:tav>
                                      </p:tavLst>
                                    </p:anim>
                                    <p:anim calcmode="lin" valueType="num">
                                      <p:cBhvr additive="base">
                                        <p:cTn id="22" dur="500" fill="hold"/>
                                        <p:tgtEl>
                                          <p:spTgt spid="3"/>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ppt_x"/>
                                          </p:val>
                                        </p:tav>
                                        <p:tav tm="100000">
                                          <p:val>
                                            <p:strVal val="#ppt_x"/>
                                          </p:val>
                                        </p:tav>
                                      </p:tavLst>
                                    </p:anim>
                                    <p:anim calcmode="lin" valueType="num">
                                      <p:cBhvr additive="base">
                                        <p:cTn id="3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p:cTn id="35" dur="500" fill="hold"/>
                                        <p:tgtEl>
                                          <p:spTgt spid="16"/>
                                        </p:tgtEl>
                                        <p:attrNameLst>
                                          <p:attrName>ppt_w</p:attrName>
                                        </p:attrNameLst>
                                      </p:cBhvr>
                                      <p:tavLst>
                                        <p:tav tm="0">
                                          <p:val>
                                            <p:fltVal val="0"/>
                                          </p:val>
                                        </p:tav>
                                        <p:tav tm="100000">
                                          <p:val>
                                            <p:strVal val="#ppt_w"/>
                                          </p:val>
                                        </p:tav>
                                      </p:tavLst>
                                    </p:anim>
                                    <p:anim calcmode="lin" valueType="num">
                                      <p:cBhvr>
                                        <p:cTn id="36" dur="500" fill="hold"/>
                                        <p:tgtEl>
                                          <p:spTgt spid="16"/>
                                        </p:tgtEl>
                                        <p:attrNameLst>
                                          <p:attrName>ppt_h</p:attrName>
                                        </p:attrNameLst>
                                      </p:cBhvr>
                                      <p:tavLst>
                                        <p:tav tm="0">
                                          <p:val>
                                            <p:fltVal val="0"/>
                                          </p:val>
                                        </p:tav>
                                        <p:tav tm="100000">
                                          <p:val>
                                            <p:strVal val="#ppt_h"/>
                                          </p:val>
                                        </p:tav>
                                      </p:tavLst>
                                    </p:anim>
                                    <p:animEffect transition="in" filter="fade">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p:cTn id="47" dur="500" fill="hold"/>
                                        <p:tgtEl>
                                          <p:spTgt spid="18"/>
                                        </p:tgtEl>
                                        <p:attrNameLst>
                                          <p:attrName>ppt_w</p:attrName>
                                        </p:attrNameLst>
                                      </p:cBhvr>
                                      <p:tavLst>
                                        <p:tav tm="0">
                                          <p:val>
                                            <p:fltVal val="0"/>
                                          </p:val>
                                        </p:tav>
                                        <p:tav tm="100000">
                                          <p:val>
                                            <p:strVal val="#ppt_w"/>
                                          </p:val>
                                        </p:tav>
                                      </p:tavLst>
                                    </p:anim>
                                    <p:anim calcmode="lin" valueType="num">
                                      <p:cBhvr>
                                        <p:cTn id="48" dur="500" fill="hold"/>
                                        <p:tgtEl>
                                          <p:spTgt spid="18"/>
                                        </p:tgtEl>
                                        <p:attrNameLst>
                                          <p:attrName>ppt_h</p:attrName>
                                        </p:attrNameLst>
                                      </p:cBhvr>
                                      <p:tavLst>
                                        <p:tav tm="0">
                                          <p:val>
                                            <p:fltVal val="0"/>
                                          </p:val>
                                        </p:tav>
                                        <p:tav tm="100000">
                                          <p:val>
                                            <p:strVal val="#ppt_h"/>
                                          </p:val>
                                        </p:tav>
                                      </p:tavLst>
                                    </p:anim>
                                    <p:animEffect transition="in" filter="fade">
                                      <p:cBhvr>
                                        <p:cTn id="49" dur="500"/>
                                        <p:tgtEl>
                                          <p:spTgt spid="18"/>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fade">
                                      <p:cBhvr>
                                        <p:cTn id="54" dur="500"/>
                                        <p:tgtEl>
                                          <p:spTgt spid="19"/>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fade">
                                      <p:cBhvr>
                                        <p:cTn id="59" dur="500"/>
                                        <p:tgtEl>
                                          <p:spTgt spid="20"/>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fade">
                                      <p:cBhvr>
                                        <p:cTn id="64" dur="500"/>
                                        <p:tgtEl>
                                          <p:spTgt spid="21"/>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22"/>
                                        </p:tgtEl>
                                        <p:attrNameLst>
                                          <p:attrName>style.visibility</p:attrName>
                                        </p:attrNameLst>
                                      </p:cBhvr>
                                      <p:to>
                                        <p:strVal val="visible"/>
                                      </p:to>
                                    </p:set>
                                    <p:animEffect transition="in" filter="fade">
                                      <p:cBhvr>
                                        <p:cTn id="6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 grpId="0"/>
      <p:bldP spid="13" grpId="0" animBg="1"/>
      <p:bldP spid="16" grpId="0" animBg="1"/>
      <p:bldP spid="18" grpId="0" animBg="1"/>
      <p:bldP spid="20" grpId="0" animBg="1"/>
      <p:bldP spid="2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Declaring 1D Array : 2</a:t>
            </a:r>
            <a:r>
              <a:rPr lang="en-US" baseline="30000" dirty="0" smtClean="0">
                <a:latin typeface="Cambria" panose="02040503050406030204" pitchFamily="18" charset="0"/>
              </a:rPr>
              <a:t>nd</a:t>
            </a:r>
            <a:r>
              <a:rPr lang="en-US" dirty="0" smtClean="0">
                <a:latin typeface="Cambria" panose="02040503050406030204" pitchFamily="18" charset="0"/>
              </a:rPr>
              <a:t> Approach</a:t>
            </a:r>
            <a:endParaRPr lang="x-none" dirty="0">
              <a:latin typeface="Cambria" panose="02040503050406030204" pitchFamily="18" charset="0"/>
            </a:endParaRPr>
          </a:p>
        </p:txBody>
      </p:sp>
      <p:sp>
        <p:nvSpPr>
          <p:cNvPr id="8" name="TextBox 7"/>
          <p:cNvSpPr txBox="1"/>
          <p:nvPr/>
        </p:nvSpPr>
        <p:spPr>
          <a:xfrm>
            <a:off x="357187" y="2092927"/>
            <a:ext cx="2571751" cy="2031325"/>
          </a:xfrm>
          <a:prstGeom prst="rect">
            <a:avLst/>
          </a:prstGeom>
          <a:solidFill>
            <a:srgbClr val="F2D776"/>
          </a:solidFill>
        </p:spPr>
        <p:txBody>
          <a:bodyPr wrap="square" rtlCol="0">
            <a:spAutoFit/>
          </a:bodyPr>
          <a:lstStyle/>
          <a:p>
            <a:pPr algn="just"/>
            <a:r>
              <a:rPr lang="en-US" b="1" dirty="0" smtClean="0">
                <a:latin typeface="Cambria" panose="02040503050406030204" pitchFamily="18" charset="0"/>
                <a:ea typeface="Cambria" panose="02040503050406030204" pitchFamily="18" charset="0"/>
              </a:rPr>
              <a:t>2</a:t>
            </a:r>
            <a:r>
              <a:rPr lang="en-US" b="1" baseline="30000" dirty="0" smtClean="0">
                <a:latin typeface="Cambria" panose="02040503050406030204" pitchFamily="18" charset="0"/>
                <a:ea typeface="Cambria" panose="02040503050406030204" pitchFamily="18" charset="0"/>
              </a:rPr>
              <a:t>nd</a:t>
            </a:r>
            <a:r>
              <a:rPr lang="en-US" b="1" dirty="0" smtClean="0">
                <a:latin typeface="Cambria" panose="02040503050406030204" pitchFamily="18" charset="0"/>
                <a:ea typeface="Cambria" panose="02040503050406030204" pitchFamily="18" charset="0"/>
              </a:rPr>
              <a:t> Approach</a:t>
            </a:r>
          </a:p>
          <a:p>
            <a:pPr algn="just"/>
            <a:endParaRPr lang="en-US" b="1" dirty="0" smtClean="0">
              <a:latin typeface="Cambria" panose="02040503050406030204" pitchFamily="18" charset="0"/>
              <a:ea typeface="Cambria" panose="02040503050406030204" pitchFamily="18" charset="0"/>
            </a:endParaRPr>
          </a:p>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arr2[ ];</a:t>
            </a:r>
            <a:endParaRPr lang="en-US" dirty="0">
              <a:latin typeface="Cambria" panose="02040503050406030204" pitchFamily="18" charset="0"/>
              <a:ea typeface="Cambria" panose="02040503050406030204" pitchFamily="18" charset="0"/>
            </a:endParaRPr>
          </a:p>
          <a:p>
            <a:pPr algn="just"/>
            <a:r>
              <a:rPr lang="en-US" dirty="0" smtClean="0">
                <a:latin typeface="Cambria" panose="02040503050406030204" pitchFamily="18" charset="0"/>
                <a:ea typeface="Cambria" panose="02040503050406030204" pitchFamily="18" charset="0"/>
              </a:rPr>
              <a:t>.</a:t>
            </a:r>
          </a:p>
          <a:p>
            <a:pPr algn="just"/>
            <a:r>
              <a:rPr lang="en-US" dirty="0" smtClean="0">
                <a:latin typeface="Cambria" panose="02040503050406030204" pitchFamily="18" charset="0"/>
                <a:ea typeface="Cambria" panose="02040503050406030204" pitchFamily="18" charset="0"/>
              </a:rPr>
              <a:t>.</a:t>
            </a:r>
          </a:p>
          <a:p>
            <a:pPr algn="just"/>
            <a:r>
              <a:rPr lang="en-US" dirty="0" smtClean="0">
                <a:latin typeface="Cambria" panose="02040503050406030204" pitchFamily="18" charset="0"/>
                <a:ea typeface="Cambria" panose="02040503050406030204" pitchFamily="18" charset="0"/>
              </a:rPr>
              <a:t>. </a:t>
            </a:r>
          </a:p>
          <a:p>
            <a:pPr algn="just"/>
            <a:r>
              <a:rPr lang="en-US" dirty="0" smtClean="0">
                <a:latin typeface="Cambria" panose="02040503050406030204" pitchFamily="18" charset="0"/>
                <a:ea typeface="Cambria" panose="02040503050406030204" pitchFamily="18" charset="0"/>
              </a:rPr>
              <a:t>arr2 = new </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[size];</a:t>
            </a:r>
            <a:endParaRPr lang="en-US" sz="1200" dirty="0" smtClean="0">
              <a:latin typeface="Cambria" panose="02040503050406030204" pitchFamily="18" charset="0"/>
              <a:ea typeface="Cambria" panose="02040503050406030204" pitchFamily="18" charset="0"/>
            </a:endParaRPr>
          </a:p>
        </p:txBody>
      </p:sp>
      <p:sp>
        <p:nvSpPr>
          <p:cNvPr id="9" name="TextBox 8"/>
          <p:cNvSpPr txBox="1"/>
          <p:nvPr/>
        </p:nvSpPr>
        <p:spPr>
          <a:xfrm>
            <a:off x="357188" y="4195692"/>
            <a:ext cx="5786438" cy="1862048"/>
          </a:xfrm>
          <a:prstGeom prst="rect">
            <a:avLst/>
          </a:prstGeom>
          <a:solidFill>
            <a:srgbClr val="F2D776"/>
          </a:solidFill>
        </p:spPr>
        <p:txBody>
          <a:bodyPr wrap="square" rtlCol="0">
            <a:spAutoFit/>
          </a:bodyPr>
          <a:lstStyle/>
          <a:p>
            <a:pPr algn="just"/>
            <a:r>
              <a:rPr lang="en-US" b="1" i="1" dirty="0" smtClean="0">
                <a:latin typeface="Cambria" panose="02040503050406030204" pitchFamily="18" charset="0"/>
                <a:ea typeface="Cambria" panose="02040503050406030204" pitchFamily="18" charset="0"/>
              </a:rPr>
              <a:t>Here,</a:t>
            </a:r>
          </a:p>
          <a:p>
            <a:pPr algn="just"/>
            <a:endParaRPr lang="en-US" sz="700" b="1" dirty="0" smtClean="0">
              <a:latin typeface="Cambria" panose="02040503050406030204" pitchFamily="18" charset="0"/>
              <a:ea typeface="Cambria" panose="02040503050406030204" pitchFamily="18" charset="0"/>
            </a:endParaRPr>
          </a:p>
          <a:p>
            <a:pPr marL="171450" indent="-171450" algn="just">
              <a:buFont typeface="Arial" panose="020B0604020202020204" pitchFamily="34" charset="0"/>
              <a:buChar char="•"/>
            </a:pPr>
            <a:r>
              <a:rPr lang="en-US" b="1"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is the type of array.</a:t>
            </a:r>
          </a:p>
          <a:p>
            <a:pPr marL="171450" indent="-171450" algn="just">
              <a:buFont typeface="Arial" panose="020B0604020202020204" pitchFamily="34" charset="0"/>
              <a:buChar char="•"/>
            </a:pPr>
            <a:r>
              <a:rPr lang="en-US" b="1" dirty="0" smtClean="0">
                <a:latin typeface="Cambria" panose="02040503050406030204" pitchFamily="18" charset="0"/>
                <a:ea typeface="Cambria" panose="02040503050406030204" pitchFamily="18" charset="0"/>
              </a:rPr>
              <a:t>arr2</a:t>
            </a:r>
            <a:r>
              <a:rPr lang="en-US" dirty="0" smtClean="0">
                <a:latin typeface="Cambria" panose="02040503050406030204" pitchFamily="18" charset="0"/>
                <a:ea typeface="Cambria" panose="02040503050406030204" pitchFamily="18" charset="0"/>
              </a:rPr>
              <a:t> is the name of the array.</a:t>
            </a:r>
          </a:p>
          <a:p>
            <a:pPr marL="171450" indent="-171450" algn="just">
              <a:buFont typeface="Arial" panose="020B0604020202020204" pitchFamily="34" charset="0"/>
              <a:buChar char="•"/>
            </a:pPr>
            <a:r>
              <a:rPr lang="en-US" dirty="0" smtClean="0">
                <a:latin typeface="Cambria" panose="02040503050406030204" pitchFamily="18" charset="0"/>
                <a:ea typeface="Cambria" panose="02040503050406030204" pitchFamily="18" charset="0"/>
              </a:rPr>
              <a:t>The </a:t>
            </a:r>
            <a:r>
              <a:rPr lang="en-US" b="1" dirty="0" smtClean="0">
                <a:latin typeface="Cambria" panose="02040503050406030204" pitchFamily="18" charset="0"/>
                <a:ea typeface="Cambria" panose="02040503050406030204" pitchFamily="18" charset="0"/>
              </a:rPr>
              <a:t>[ ] </a:t>
            </a:r>
            <a:r>
              <a:rPr lang="en-US" dirty="0" smtClean="0">
                <a:latin typeface="Cambria" panose="02040503050406030204" pitchFamily="18" charset="0"/>
                <a:ea typeface="Cambria" panose="02040503050406030204" pitchFamily="18" charset="0"/>
              </a:rPr>
              <a:t>symbol denotes that it is an array, not a variable.</a:t>
            </a:r>
          </a:p>
          <a:p>
            <a:pPr marL="171450" indent="-171450" algn="just">
              <a:buFont typeface="Arial" panose="020B0604020202020204" pitchFamily="34" charset="0"/>
              <a:buChar char="•"/>
            </a:pPr>
            <a:r>
              <a:rPr lang="en-US" b="1" dirty="0" smtClean="0">
                <a:latin typeface="Cambria" panose="02040503050406030204" pitchFamily="18" charset="0"/>
                <a:ea typeface="Cambria" panose="02040503050406030204" pitchFamily="18" charset="0"/>
              </a:rPr>
              <a:t>size</a:t>
            </a:r>
            <a:r>
              <a:rPr lang="en-US" dirty="0" smtClean="0">
                <a:latin typeface="Cambria" panose="02040503050406030204" pitchFamily="18" charset="0"/>
                <a:ea typeface="Cambria" panose="02040503050406030204" pitchFamily="18" charset="0"/>
              </a:rPr>
              <a:t> is the size of array, which was computed somewhere in between the two statements.</a:t>
            </a:r>
          </a:p>
        </p:txBody>
      </p:sp>
      <p:sp>
        <p:nvSpPr>
          <p:cNvPr id="10" name="TextBox 9"/>
          <p:cNvSpPr txBox="1"/>
          <p:nvPr/>
        </p:nvSpPr>
        <p:spPr>
          <a:xfrm>
            <a:off x="6182061" y="4195692"/>
            <a:ext cx="2614612" cy="1169551"/>
          </a:xfrm>
          <a:prstGeom prst="rect">
            <a:avLst/>
          </a:prstGeom>
          <a:solidFill>
            <a:schemeClr val="accent6">
              <a:lumMod val="40000"/>
              <a:lumOff val="60000"/>
            </a:schemeClr>
          </a:solidFill>
        </p:spPr>
        <p:txBody>
          <a:bodyPr wrap="square" rtlCol="0">
            <a:spAutoFit/>
          </a:bodyPr>
          <a:lstStyle/>
          <a:p>
            <a:pPr algn="just"/>
            <a:r>
              <a:rPr lang="en-US" sz="1750" dirty="0" smtClean="0">
                <a:latin typeface="Cambria" panose="02040503050406030204" pitchFamily="18" charset="0"/>
                <a:ea typeface="Cambria" panose="02040503050406030204" pitchFamily="18" charset="0"/>
              </a:rPr>
              <a:t>Again, the Array Notation can be placed both before and after the name of the array. </a:t>
            </a:r>
            <a:endParaRPr lang="en-US" sz="1750" dirty="0">
              <a:latin typeface="Cambria" panose="02040503050406030204" pitchFamily="18" charset="0"/>
              <a:ea typeface="Cambria" panose="02040503050406030204" pitchFamily="18" charset="0"/>
            </a:endParaRPr>
          </a:p>
        </p:txBody>
      </p:sp>
      <p:sp>
        <p:nvSpPr>
          <p:cNvPr id="7" name="TextBox 6"/>
          <p:cNvSpPr txBox="1"/>
          <p:nvPr/>
        </p:nvSpPr>
        <p:spPr>
          <a:xfrm>
            <a:off x="2988667" y="2351228"/>
            <a:ext cx="5808006" cy="1438855"/>
          </a:xfrm>
          <a:prstGeom prst="rect">
            <a:avLst/>
          </a:prstGeom>
          <a:solidFill>
            <a:schemeClr val="accent6">
              <a:lumMod val="40000"/>
              <a:lumOff val="60000"/>
            </a:schemeClr>
          </a:solidFill>
        </p:spPr>
        <p:txBody>
          <a:bodyPr wrap="square" rtlCol="0">
            <a:spAutoFit/>
          </a:bodyPr>
          <a:lstStyle/>
          <a:p>
            <a:pPr marL="171450" indent="-171450" algn="just">
              <a:buFont typeface="Arial" panose="020B0604020202020204" pitchFamily="34" charset="0"/>
              <a:buChar char="•"/>
            </a:pPr>
            <a:r>
              <a:rPr lang="en-US" sz="1750" dirty="0" smtClean="0">
                <a:latin typeface="Cambria" panose="02040503050406030204" pitchFamily="18" charset="0"/>
                <a:ea typeface="Cambria" panose="02040503050406030204" pitchFamily="18" charset="0"/>
              </a:rPr>
              <a:t>This approach is used when we neither know the size nor the elements of the array.</a:t>
            </a:r>
            <a:endParaRPr lang="en-US" sz="1750" dirty="0">
              <a:latin typeface="Cambria" panose="02040503050406030204" pitchFamily="18" charset="0"/>
              <a:ea typeface="Cambria" panose="02040503050406030204" pitchFamily="18" charset="0"/>
            </a:endParaRPr>
          </a:p>
          <a:p>
            <a:pPr marL="171450" indent="-171450" algn="just">
              <a:buFont typeface="Arial" panose="020B0604020202020204" pitchFamily="34" charset="0"/>
              <a:buChar char="•"/>
            </a:pPr>
            <a:r>
              <a:rPr lang="en-US" sz="1750" dirty="0" smtClean="0">
                <a:latin typeface="Cambria" panose="02040503050406030204" pitchFamily="18" charset="0"/>
                <a:ea typeface="Cambria" panose="02040503050406030204" pitchFamily="18" charset="0"/>
              </a:rPr>
              <a:t>So, initially we can not allocate memory for the array.</a:t>
            </a:r>
          </a:p>
          <a:p>
            <a:pPr marL="171450" indent="-171450" algn="just">
              <a:buFont typeface="Arial" panose="020B0604020202020204" pitchFamily="34" charset="0"/>
              <a:buChar char="•"/>
            </a:pPr>
            <a:r>
              <a:rPr lang="en-US" sz="1750" dirty="0" smtClean="0">
                <a:latin typeface="Cambria" panose="02040503050406030204" pitchFamily="18" charset="0"/>
                <a:ea typeface="Cambria" panose="02040503050406030204" pitchFamily="18" charset="0"/>
              </a:rPr>
              <a:t>Memory allocation is done after knowing the value of size.</a:t>
            </a:r>
          </a:p>
        </p:txBody>
      </p:sp>
      <p:sp>
        <p:nvSpPr>
          <p:cNvPr id="11" name="TextBox 10"/>
          <p:cNvSpPr txBox="1"/>
          <p:nvPr/>
        </p:nvSpPr>
        <p:spPr>
          <a:xfrm>
            <a:off x="357188" y="2095116"/>
            <a:ext cx="2571751" cy="2031325"/>
          </a:xfrm>
          <a:prstGeom prst="rect">
            <a:avLst/>
          </a:prstGeom>
          <a:solidFill>
            <a:srgbClr val="F2D776"/>
          </a:solidFill>
        </p:spPr>
        <p:txBody>
          <a:bodyPr wrap="square" rtlCol="0">
            <a:spAutoFit/>
          </a:bodyPr>
          <a:lstStyle/>
          <a:p>
            <a:pPr algn="just"/>
            <a:r>
              <a:rPr lang="en-US" b="1" dirty="0" smtClean="0">
                <a:latin typeface="Cambria" panose="02040503050406030204" pitchFamily="18" charset="0"/>
                <a:ea typeface="Cambria" panose="02040503050406030204" pitchFamily="18" charset="0"/>
              </a:rPr>
              <a:t>2</a:t>
            </a:r>
            <a:r>
              <a:rPr lang="en-US" b="1" baseline="30000" dirty="0" smtClean="0">
                <a:latin typeface="Cambria" panose="02040503050406030204" pitchFamily="18" charset="0"/>
                <a:ea typeface="Cambria" panose="02040503050406030204" pitchFamily="18" charset="0"/>
              </a:rPr>
              <a:t>nd</a:t>
            </a:r>
            <a:r>
              <a:rPr lang="en-US" b="1" dirty="0" smtClean="0">
                <a:latin typeface="Cambria" panose="02040503050406030204" pitchFamily="18" charset="0"/>
                <a:ea typeface="Cambria" panose="02040503050406030204" pitchFamily="18" charset="0"/>
              </a:rPr>
              <a:t> Approach</a:t>
            </a:r>
          </a:p>
          <a:p>
            <a:pPr algn="just"/>
            <a:endParaRPr lang="en-US" b="1" dirty="0" smtClean="0">
              <a:latin typeface="Cambria" panose="02040503050406030204" pitchFamily="18" charset="0"/>
              <a:ea typeface="Cambria" panose="02040503050406030204" pitchFamily="18" charset="0"/>
            </a:endParaRPr>
          </a:p>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 ]arr2;</a:t>
            </a:r>
            <a:endParaRPr lang="en-US" dirty="0">
              <a:latin typeface="Cambria" panose="02040503050406030204" pitchFamily="18" charset="0"/>
              <a:ea typeface="Cambria" panose="02040503050406030204" pitchFamily="18" charset="0"/>
            </a:endParaRPr>
          </a:p>
          <a:p>
            <a:pPr algn="just"/>
            <a:r>
              <a:rPr lang="en-US" dirty="0" smtClean="0">
                <a:latin typeface="Cambria" panose="02040503050406030204" pitchFamily="18" charset="0"/>
                <a:ea typeface="Cambria" panose="02040503050406030204" pitchFamily="18" charset="0"/>
              </a:rPr>
              <a:t>.</a:t>
            </a:r>
          </a:p>
          <a:p>
            <a:pPr algn="just"/>
            <a:r>
              <a:rPr lang="en-US" dirty="0" smtClean="0">
                <a:latin typeface="Cambria" panose="02040503050406030204" pitchFamily="18" charset="0"/>
                <a:ea typeface="Cambria" panose="02040503050406030204" pitchFamily="18" charset="0"/>
              </a:rPr>
              <a:t>.</a:t>
            </a:r>
          </a:p>
          <a:p>
            <a:pPr algn="just"/>
            <a:r>
              <a:rPr lang="en-US" dirty="0" smtClean="0">
                <a:latin typeface="Cambria" panose="02040503050406030204" pitchFamily="18" charset="0"/>
                <a:ea typeface="Cambria" panose="02040503050406030204" pitchFamily="18" charset="0"/>
              </a:rPr>
              <a:t>. </a:t>
            </a:r>
          </a:p>
          <a:p>
            <a:pPr algn="just"/>
            <a:r>
              <a:rPr lang="en-US" dirty="0" smtClean="0">
                <a:latin typeface="Cambria" panose="02040503050406030204" pitchFamily="18" charset="0"/>
                <a:ea typeface="Cambria" panose="02040503050406030204" pitchFamily="18" charset="0"/>
              </a:rPr>
              <a:t>arr2 = new </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[size];</a:t>
            </a:r>
            <a:endParaRPr lang="en-US" sz="1200" dirty="0" smtClean="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823808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p:cTn id="28" dur="500" fill="hold"/>
                                        <p:tgtEl>
                                          <p:spTgt spid="10"/>
                                        </p:tgtEl>
                                        <p:attrNameLst>
                                          <p:attrName>ppt_w</p:attrName>
                                        </p:attrNameLst>
                                      </p:cBhvr>
                                      <p:tavLst>
                                        <p:tav tm="0">
                                          <p:val>
                                            <p:fltVal val="0"/>
                                          </p:val>
                                        </p:tav>
                                        <p:tav tm="100000">
                                          <p:val>
                                            <p:strVal val="#ppt_w"/>
                                          </p:val>
                                        </p:tav>
                                      </p:tavLst>
                                    </p:anim>
                                    <p:anim calcmode="lin" valueType="num">
                                      <p:cBhvr>
                                        <p:cTn id="29" dur="500" fill="hold"/>
                                        <p:tgtEl>
                                          <p:spTgt spid="10"/>
                                        </p:tgtEl>
                                        <p:attrNameLst>
                                          <p:attrName>ppt_h</p:attrName>
                                        </p:attrNameLst>
                                      </p:cBhvr>
                                      <p:tavLst>
                                        <p:tav tm="0">
                                          <p:val>
                                            <p:fltVal val="0"/>
                                          </p:val>
                                        </p:tav>
                                        <p:tav tm="100000">
                                          <p:val>
                                            <p:strVal val="#ppt_h"/>
                                          </p:val>
                                        </p:tav>
                                      </p:tavLst>
                                    </p:anim>
                                    <p:animEffect transition="in" filter="fade">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7"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Memory Representation and Initialization of an Array: 2</a:t>
            </a:r>
            <a:r>
              <a:rPr lang="en-US" baseline="30000" dirty="0" smtClean="0">
                <a:latin typeface="Cambria" panose="02040503050406030204" pitchFamily="18" charset="0"/>
              </a:rPr>
              <a:t>nd</a:t>
            </a:r>
            <a:r>
              <a:rPr lang="en-US" dirty="0" smtClean="0">
                <a:latin typeface="Cambria" panose="02040503050406030204" pitchFamily="18" charset="0"/>
              </a:rPr>
              <a:t> Approach</a:t>
            </a:r>
            <a:endParaRPr lang="x-none" dirty="0">
              <a:latin typeface="Cambria" panose="02040503050406030204" pitchFamily="18"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3217598315"/>
              </p:ext>
            </p:extLst>
          </p:nvPr>
        </p:nvGraphicFramePr>
        <p:xfrm>
          <a:off x="3039953" y="2550922"/>
          <a:ext cx="2286000" cy="439850"/>
        </p:xfrm>
        <a:graphic>
          <a:graphicData uri="http://schemas.openxmlformats.org/drawingml/2006/table">
            <a:tbl>
              <a:tblPr firstRow="1" bandRow="1">
                <a:tableStyleId>{2D5ABB26-0587-4C30-8999-92F81FD0307C}</a:tableStyleId>
              </a:tblPr>
              <a:tblGrid>
                <a:gridCol w="640080"/>
                <a:gridCol w="548640"/>
                <a:gridCol w="548640"/>
                <a:gridCol w="548640"/>
              </a:tblGrid>
              <a:tr h="439850">
                <a:tc>
                  <a:txBody>
                    <a:bodyPr/>
                    <a:lstStyle/>
                    <a:p>
                      <a:pPr algn="ctr"/>
                      <a:r>
                        <a:rPr lang="en-US" dirty="0" smtClean="0">
                          <a:latin typeface="Cambria" panose="02040503050406030204" pitchFamily="18" charset="0"/>
                          <a:ea typeface="Cambria" panose="02040503050406030204" pitchFamily="18" charset="0"/>
                        </a:rPr>
                        <a:t>arr2</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solidFill>
                      <a:srgbClr val="99FF79"/>
                    </a:solidFill>
                  </a:tcPr>
                </a:tc>
                <a:tc>
                  <a:txBody>
                    <a:bodyPr/>
                    <a:lstStyle/>
                    <a:p>
                      <a:pPr algn="ct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1172031034"/>
              </p:ext>
            </p:extLst>
          </p:nvPr>
        </p:nvGraphicFramePr>
        <p:xfrm>
          <a:off x="3039953" y="2913054"/>
          <a:ext cx="2286000" cy="439850"/>
        </p:xfrm>
        <a:graphic>
          <a:graphicData uri="http://schemas.openxmlformats.org/drawingml/2006/table">
            <a:tbl>
              <a:tblPr firstRow="1" bandRow="1">
                <a:tableStyleId>{2D5ABB26-0587-4C30-8999-92F81FD0307C}</a:tableStyleId>
              </a:tblPr>
              <a:tblGrid>
                <a:gridCol w="640080"/>
                <a:gridCol w="548640"/>
                <a:gridCol w="548640"/>
                <a:gridCol w="548640"/>
              </a:tblGrid>
              <a:tr h="439850">
                <a:tc>
                  <a:txBody>
                    <a:bodyPr/>
                    <a:lstStyle/>
                    <a:p>
                      <a:pPr algn="ctr"/>
                      <a:endParaRPr lang="en-US" dirty="0">
                        <a:latin typeface="Cambria" panose="02040503050406030204" pitchFamily="18" charset="0"/>
                        <a:ea typeface="Cambria" panose="02040503050406030204" pitchFamily="18" charset="0"/>
                      </a:endParaRPr>
                    </a:p>
                  </a:txBody>
                  <a:tcPr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1</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2</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6" name="TextBox 15"/>
          <p:cNvSpPr txBox="1"/>
          <p:nvPr/>
        </p:nvSpPr>
        <p:spPr>
          <a:xfrm>
            <a:off x="371763" y="3584567"/>
            <a:ext cx="4629150" cy="646331"/>
          </a:xfrm>
          <a:prstGeom prst="rect">
            <a:avLst/>
          </a:prstGeom>
          <a:solidFill>
            <a:srgbClr val="CC3300"/>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According to the concept of default values, all the index positions will be initialized as 0.</a:t>
            </a:r>
            <a:endParaRPr lang="en-US" dirty="0">
              <a:latin typeface="Cambria" panose="02040503050406030204" pitchFamily="18" charset="0"/>
              <a:ea typeface="Cambria" panose="02040503050406030204" pitchFamily="18" charset="0"/>
            </a:endParaRPr>
          </a:p>
        </p:txBody>
      </p:sp>
      <p:graphicFrame>
        <p:nvGraphicFramePr>
          <p:cNvPr id="17" name="Table 16"/>
          <p:cNvGraphicFramePr>
            <a:graphicFrameLocks noGrp="1"/>
          </p:cNvGraphicFramePr>
          <p:nvPr>
            <p:extLst>
              <p:ext uri="{D42A27DB-BD31-4B8C-83A1-F6EECF244321}">
                <p14:modId xmlns:p14="http://schemas.microsoft.com/office/powerpoint/2010/main" val="2244926543"/>
              </p:ext>
            </p:extLst>
          </p:nvPr>
        </p:nvGraphicFramePr>
        <p:xfrm>
          <a:off x="3022375" y="2552821"/>
          <a:ext cx="2286000" cy="439850"/>
        </p:xfrm>
        <a:graphic>
          <a:graphicData uri="http://schemas.openxmlformats.org/drawingml/2006/table">
            <a:tbl>
              <a:tblPr firstRow="1" bandRow="1">
                <a:tableStyleId>{2D5ABB26-0587-4C30-8999-92F81FD0307C}</a:tableStyleId>
              </a:tblPr>
              <a:tblGrid>
                <a:gridCol w="640080"/>
                <a:gridCol w="548640"/>
                <a:gridCol w="548640"/>
                <a:gridCol w="548640"/>
              </a:tblGrid>
              <a:tr h="439850">
                <a:tc>
                  <a:txBody>
                    <a:bodyPr/>
                    <a:lstStyle/>
                    <a:p>
                      <a:pPr algn="ctr"/>
                      <a:r>
                        <a:rPr lang="en-US" dirty="0" smtClean="0">
                          <a:latin typeface="Cambria" panose="02040503050406030204" pitchFamily="18" charset="0"/>
                          <a:ea typeface="Cambria" panose="02040503050406030204" pitchFamily="18" charset="0"/>
                        </a:rPr>
                        <a:t>arr2</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solidFill>
                      <a:srgbClr val="99FF79"/>
                    </a:solid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18" name="TextBox 17"/>
          <p:cNvSpPr txBox="1"/>
          <p:nvPr/>
        </p:nvSpPr>
        <p:spPr>
          <a:xfrm>
            <a:off x="357187" y="4321030"/>
            <a:ext cx="8141312" cy="923330"/>
          </a:xfrm>
          <a:prstGeom prst="rect">
            <a:avLst/>
          </a:prstGeom>
          <a:solidFill>
            <a:srgbClr val="99FF79"/>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Now, if we want to initialize a value in a particular index, we can do it like this:</a:t>
            </a:r>
          </a:p>
          <a:p>
            <a:pPr algn="just"/>
            <a:endParaRPr lang="en-US" dirty="0">
              <a:latin typeface="Cambria" panose="02040503050406030204" pitchFamily="18" charset="0"/>
              <a:ea typeface="Cambria" panose="02040503050406030204" pitchFamily="18" charset="0"/>
            </a:endParaRPr>
          </a:p>
          <a:p>
            <a:pPr algn="just"/>
            <a:r>
              <a:rPr lang="en-US" dirty="0" smtClean="0">
                <a:latin typeface="Cambria" panose="02040503050406030204" pitchFamily="18" charset="0"/>
                <a:ea typeface="Cambria" panose="02040503050406030204" pitchFamily="18" charset="0"/>
              </a:rPr>
              <a:t>arr2 [0] = 11; </a:t>
            </a:r>
            <a:endParaRPr lang="en-US" dirty="0">
              <a:latin typeface="Cambria" panose="02040503050406030204" pitchFamily="18" charset="0"/>
              <a:ea typeface="Cambria" panose="02040503050406030204" pitchFamily="18" charset="0"/>
            </a:endParaRPr>
          </a:p>
        </p:txBody>
      </p:sp>
      <p:graphicFrame>
        <p:nvGraphicFramePr>
          <p:cNvPr id="19" name="Table 18"/>
          <p:cNvGraphicFramePr>
            <a:graphicFrameLocks noGrp="1"/>
          </p:cNvGraphicFramePr>
          <p:nvPr>
            <p:extLst>
              <p:ext uri="{D42A27DB-BD31-4B8C-83A1-F6EECF244321}">
                <p14:modId xmlns:p14="http://schemas.microsoft.com/office/powerpoint/2010/main" val="925179112"/>
              </p:ext>
            </p:extLst>
          </p:nvPr>
        </p:nvGraphicFramePr>
        <p:xfrm>
          <a:off x="3022375" y="2574392"/>
          <a:ext cx="2286000" cy="439850"/>
        </p:xfrm>
        <a:graphic>
          <a:graphicData uri="http://schemas.openxmlformats.org/drawingml/2006/table">
            <a:tbl>
              <a:tblPr firstRow="1" bandRow="1">
                <a:tableStyleId>{2D5ABB26-0587-4C30-8999-92F81FD0307C}</a:tableStyleId>
              </a:tblPr>
              <a:tblGrid>
                <a:gridCol w="640080"/>
                <a:gridCol w="548640"/>
                <a:gridCol w="548640"/>
                <a:gridCol w="548640"/>
              </a:tblGrid>
              <a:tr h="439850">
                <a:tc>
                  <a:txBody>
                    <a:bodyPr/>
                    <a:lstStyle/>
                    <a:p>
                      <a:pPr algn="ctr"/>
                      <a:r>
                        <a:rPr lang="en-US" dirty="0" smtClean="0">
                          <a:latin typeface="Cambria" panose="02040503050406030204" pitchFamily="18" charset="0"/>
                          <a:ea typeface="Cambria" panose="02040503050406030204" pitchFamily="18" charset="0"/>
                        </a:rPr>
                        <a:t>arr2</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solidFill>
                      <a:srgbClr val="99FF79"/>
                    </a:solidFill>
                  </a:tcPr>
                </a:tc>
                <a:tc>
                  <a:txBody>
                    <a:bodyPr/>
                    <a:lstStyle/>
                    <a:p>
                      <a:pPr algn="ctr"/>
                      <a:r>
                        <a:rPr lang="en-US" dirty="0" smtClean="0">
                          <a:latin typeface="Cambria" panose="02040503050406030204" pitchFamily="18" charset="0"/>
                          <a:ea typeface="Cambria" panose="02040503050406030204" pitchFamily="18" charset="0"/>
                        </a:rPr>
                        <a:t>11</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20" name="TextBox 19"/>
          <p:cNvSpPr txBox="1"/>
          <p:nvPr/>
        </p:nvSpPr>
        <p:spPr>
          <a:xfrm>
            <a:off x="371763" y="4306766"/>
            <a:ext cx="8126736" cy="1200329"/>
          </a:xfrm>
          <a:prstGeom prst="rect">
            <a:avLst/>
          </a:prstGeom>
          <a:solidFill>
            <a:srgbClr val="99FF79"/>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Now, if we want to initialize a value in a particular index, we can do it like this:</a:t>
            </a:r>
          </a:p>
          <a:p>
            <a:pPr algn="just"/>
            <a:endParaRPr lang="en-US" dirty="0">
              <a:latin typeface="Cambria" panose="02040503050406030204" pitchFamily="18" charset="0"/>
              <a:ea typeface="Cambria" panose="02040503050406030204" pitchFamily="18" charset="0"/>
            </a:endParaRPr>
          </a:p>
          <a:p>
            <a:pPr algn="just"/>
            <a:r>
              <a:rPr lang="en-US" dirty="0" smtClean="0">
                <a:latin typeface="Cambria" panose="02040503050406030204" pitchFamily="18" charset="0"/>
                <a:ea typeface="Cambria" panose="02040503050406030204" pitchFamily="18" charset="0"/>
              </a:rPr>
              <a:t>arr2 [0] = 11; </a:t>
            </a:r>
          </a:p>
          <a:p>
            <a:pPr algn="just"/>
            <a:r>
              <a:rPr lang="en-US" dirty="0" smtClean="0">
                <a:latin typeface="Cambria" panose="02040503050406030204" pitchFamily="18" charset="0"/>
                <a:ea typeface="Cambria" panose="02040503050406030204" pitchFamily="18" charset="0"/>
              </a:rPr>
              <a:t>arr2 [2] = 15;</a:t>
            </a:r>
            <a:endParaRPr lang="en-US" dirty="0">
              <a:latin typeface="Cambria" panose="02040503050406030204" pitchFamily="18" charset="0"/>
              <a:ea typeface="Cambria" panose="02040503050406030204" pitchFamily="18" charset="0"/>
            </a:endParaRPr>
          </a:p>
        </p:txBody>
      </p:sp>
      <p:graphicFrame>
        <p:nvGraphicFramePr>
          <p:cNvPr id="21" name="Table 20"/>
          <p:cNvGraphicFramePr>
            <a:graphicFrameLocks noGrp="1"/>
          </p:cNvGraphicFramePr>
          <p:nvPr>
            <p:extLst>
              <p:ext uri="{D42A27DB-BD31-4B8C-83A1-F6EECF244321}">
                <p14:modId xmlns:p14="http://schemas.microsoft.com/office/powerpoint/2010/main" val="2388231568"/>
              </p:ext>
            </p:extLst>
          </p:nvPr>
        </p:nvGraphicFramePr>
        <p:xfrm>
          <a:off x="3022375" y="2559779"/>
          <a:ext cx="2286000" cy="439850"/>
        </p:xfrm>
        <a:graphic>
          <a:graphicData uri="http://schemas.openxmlformats.org/drawingml/2006/table">
            <a:tbl>
              <a:tblPr firstRow="1" bandRow="1">
                <a:tableStyleId>{2D5ABB26-0587-4C30-8999-92F81FD0307C}</a:tableStyleId>
              </a:tblPr>
              <a:tblGrid>
                <a:gridCol w="640080"/>
                <a:gridCol w="548640"/>
                <a:gridCol w="548640"/>
                <a:gridCol w="548640"/>
              </a:tblGrid>
              <a:tr h="439850">
                <a:tc>
                  <a:txBody>
                    <a:bodyPr/>
                    <a:lstStyle/>
                    <a:p>
                      <a:pPr algn="ctr"/>
                      <a:r>
                        <a:rPr lang="en-US" dirty="0" smtClean="0">
                          <a:latin typeface="Cambria" panose="02040503050406030204" pitchFamily="18" charset="0"/>
                          <a:ea typeface="Cambria" panose="02040503050406030204" pitchFamily="18" charset="0"/>
                        </a:rPr>
                        <a:t>arr2</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solidFill>
                      <a:srgbClr val="99FF79"/>
                    </a:solidFill>
                  </a:tcPr>
                </a:tc>
                <a:tc>
                  <a:txBody>
                    <a:bodyPr/>
                    <a:lstStyle/>
                    <a:p>
                      <a:pPr algn="ctr"/>
                      <a:r>
                        <a:rPr lang="en-US" dirty="0" smtClean="0">
                          <a:latin typeface="Cambria" panose="02040503050406030204" pitchFamily="18" charset="0"/>
                          <a:ea typeface="Cambria" panose="02040503050406030204" pitchFamily="18" charset="0"/>
                        </a:rPr>
                        <a:t>11</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15</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22" name="TextBox 21"/>
          <p:cNvSpPr txBox="1"/>
          <p:nvPr/>
        </p:nvSpPr>
        <p:spPr>
          <a:xfrm>
            <a:off x="357187" y="2092927"/>
            <a:ext cx="2571751" cy="1415772"/>
          </a:xfrm>
          <a:prstGeom prst="rect">
            <a:avLst/>
          </a:prstGeom>
          <a:solidFill>
            <a:srgbClr val="F2D776"/>
          </a:solidFill>
        </p:spPr>
        <p:txBody>
          <a:bodyPr wrap="square" rtlCol="0">
            <a:spAutoFit/>
          </a:bodyPr>
          <a:lstStyle/>
          <a:p>
            <a:pPr algn="just"/>
            <a:r>
              <a:rPr lang="en-US" b="1" dirty="0" smtClean="0">
                <a:latin typeface="Cambria" panose="02040503050406030204" pitchFamily="18" charset="0"/>
                <a:ea typeface="Cambria" panose="02040503050406030204" pitchFamily="18" charset="0"/>
              </a:rPr>
              <a:t>2</a:t>
            </a:r>
            <a:r>
              <a:rPr lang="en-US" b="1" baseline="30000" dirty="0" smtClean="0">
                <a:latin typeface="Cambria" panose="02040503050406030204" pitchFamily="18" charset="0"/>
                <a:ea typeface="Cambria" panose="02040503050406030204" pitchFamily="18" charset="0"/>
              </a:rPr>
              <a:t>nd</a:t>
            </a:r>
            <a:r>
              <a:rPr lang="en-US" b="1" dirty="0" smtClean="0">
                <a:latin typeface="Cambria" panose="02040503050406030204" pitchFamily="18" charset="0"/>
                <a:ea typeface="Cambria" panose="02040503050406030204" pitchFamily="18" charset="0"/>
              </a:rPr>
              <a:t> Approach</a:t>
            </a:r>
          </a:p>
          <a:p>
            <a:pPr algn="just"/>
            <a:endParaRPr lang="en-US" sz="1200" b="1" dirty="0" smtClean="0">
              <a:latin typeface="Cambria" panose="02040503050406030204" pitchFamily="18" charset="0"/>
              <a:ea typeface="Cambria" panose="02040503050406030204" pitchFamily="18" charset="0"/>
            </a:endParaRPr>
          </a:p>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arr2[ ];</a:t>
            </a:r>
            <a:endParaRPr lang="en-US" dirty="0">
              <a:latin typeface="Cambria" panose="02040503050406030204" pitchFamily="18" charset="0"/>
              <a:ea typeface="Cambria" panose="02040503050406030204" pitchFamily="18" charset="0"/>
            </a:endParaRPr>
          </a:p>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size = arr1[3] / 6;</a:t>
            </a:r>
          </a:p>
          <a:p>
            <a:pPr algn="just"/>
            <a:r>
              <a:rPr lang="en-US" dirty="0" smtClean="0">
                <a:latin typeface="Cambria" panose="02040503050406030204" pitchFamily="18" charset="0"/>
                <a:ea typeface="Cambria" panose="02040503050406030204" pitchFamily="18" charset="0"/>
              </a:rPr>
              <a:t>arr2 = new </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[size];</a:t>
            </a:r>
            <a:endParaRPr lang="en-US" sz="1200" dirty="0" smtClean="0">
              <a:latin typeface="Cambria" panose="02040503050406030204" pitchFamily="18" charset="0"/>
              <a:ea typeface="Cambria" panose="02040503050406030204" pitchFamily="18" charset="0"/>
            </a:endParaRPr>
          </a:p>
        </p:txBody>
      </p:sp>
      <p:sp>
        <p:nvSpPr>
          <p:cNvPr id="23" name="TextBox 22"/>
          <p:cNvSpPr txBox="1"/>
          <p:nvPr/>
        </p:nvSpPr>
        <p:spPr>
          <a:xfrm>
            <a:off x="371763" y="5517215"/>
            <a:ext cx="8126736" cy="369332"/>
          </a:xfrm>
          <a:prstGeom prst="rect">
            <a:avLst/>
          </a:prstGeom>
          <a:solidFill>
            <a:srgbClr val="99FF79"/>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Similarly, we can also access the elements of the array using their index positions.</a:t>
            </a:r>
            <a:endParaRPr lang="en-US" dirty="0">
              <a:latin typeface="Cambria" panose="02040503050406030204" pitchFamily="18" charset="0"/>
              <a:ea typeface="Cambria" panose="02040503050406030204" pitchFamily="18" charset="0"/>
            </a:endParaRPr>
          </a:p>
        </p:txBody>
      </p:sp>
      <p:sp>
        <p:nvSpPr>
          <p:cNvPr id="24" name="TextBox 23"/>
          <p:cNvSpPr txBox="1"/>
          <p:nvPr/>
        </p:nvSpPr>
        <p:spPr>
          <a:xfrm>
            <a:off x="3039953" y="2092927"/>
            <a:ext cx="2571751" cy="369332"/>
          </a:xfrm>
          <a:prstGeom prst="rect">
            <a:avLst/>
          </a:prstGeom>
          <a:solidFill>
            <a:srgbClr val="F2D776"/>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size = 18 / 6 = 3 </a:t>
            </a:r>
          </a:p>
        </p:txBody>
      </p:sp>
    </p:spTree>
    <p:extLst>
      <p:ext uri="{BB962C8B-B14F-4D97-AF65-F5344CB8AC3E}">
        <p14:creationId xmlns:p14="http://schemas.microsoft.com/office/powerpoint/2010/main" val="1084776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24"/>
                                        </p:tgtEl>
                                        <p:attrNameLst>
                                          <p:attrName>style.visibility</p:attrName>
                                        </p:attrNameLst>
                                      </p:cBhvr>
                                      <p:to>
                                        <p:strVal val="visible"/>
                                      </p:to>
                                    </p:set>
                                    <p:anim calcmode="lin" valueType="num">
                                      <p:cBhvr>
                                        <p:cTn id="14" dur="500" fill="hold"/>
                                        <p:tgtEl>
                                          <p:spTgt spid="24"/>
                                        </p:tgtEl>
                                        <p:attrNameLst>
                                          <p:attrName>ppt_w</p:attrName>
                                        </p:attrNameLst>
                                      </p:cBhvr>
                                      <p:tavLst>
                                        <p:tav tm="0">
                                          <p:val>
                                            <p:fltVal val="0"/>
                                          </p:val>
                                        </p:tav>
                                        <p:tav tm="100000">
                                          <p:val>
                                            <p:strVal val="#ppt_w"/>
                                          </p:val>
                                        </p:tav>
                                      </p:tavLst>
                                    </p:anim>
                                    <p:anim calcmode="lin" valueType="num">
                                      <p:cBhvr>
                                        <p:cTn id="15" dur="500" fill="hold"/>
                                        <p:tgtEl>
                                          <p:spTgt spid="24"/>
                                        </p:tgtEl>
                                        <p:attrNameLst>
                                          <p:attrName>ppt_h</p:attrName>
                                        </p:attrNameLst>
                                      </p:cBhvr>
                                      <p:tavLst>
                                        <p:tav tm="0">
                                          <p:val>
                                            <p:fltVal val="0"/>
                                          </p:val>
                                        </p:tav>
                                        <p:tav tm="100000">
                                          <p:val>
                                            <p:strVal val="#ppt_h"/>
                                          </p:val>
                                        </p:tav>
                                      </p:tavLst>
                                    </p:anim>
                                    <p:animEffect transition="in" filter="fade">
                                      <p:cBhvr>
                                        <p:cTn id="16" dur="500"/>
                                        <p:tgtEl>
                                          <p:spTgt spid="24"/>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500" fill="hold"/>
                                        <p:tgtEl>
                                          <p:spTgt spid="11"/>
                                        </p:tgtEl>
                                        <p:attrNameLst>
                                          <p:attrName>ppt_w</p:attrName>
                                        </p:attrNameLst>
                                      </p:cBhvr>
                                      <p:tavLst>
                                        <p:tav tm="0">
                                          <p:val>
                                            <p:fltVal val="0"/>
                                          </p:val>
                                        </p:tav>
                                        <p:tav tm="100000">
                                          <p:val>
                                            <p:strVal val="#ppt_w"/>
                                          </p:val>
                                        </p:tav>
                                      </p:tavLst>
                                    </p:anim>
                                    <p:anim calcmode="lin" valueType="num">
                                      <p:cBhvr>
                                        <p:cTn id="22" dur="500" fill="hold"/>
                                        <p:tgtEl>
                                          <p:spTgt spid="11"/>
                                        </p:tgtEl>
                                        <p:attrNameLst>
                                          <p:attrName>ppt_h</p:attrName>
                                        </p:attrNameLst>
                                      </p:cBhvr>
                                      <p:tavLst>
                                        <p:tav tm="0">
                                          <p:val>
                                            <p:fltVal val="0"/>
                                          </p:val>
                                        </p:tav>
                                        <p:tav tm="100000">
                                          <p:val>
                                            <p:strVal val="#ppt_h"/>
                                          </p:val>
                                        </p:tav>
                                      </p:tavLst>
                                    </p:anim>
                                    <p:animEffect transition="in" filter="fade">
                                      <p:cBhvr>
                                        <p:cTn id="23" dur="500"/>
                                        <p:tgtEl>
                                          <p:spTgt spid="11"/>
                                        </p:tgtEl>
                                      </p:cBhvr>
                                    </p:animEffect>
                                  </p:childTnLst>
                                </p:cTn>
                              </p:par>
                              <p:par>
                                <p:cTn id="24" presetID="2" presetClass="entr" presetSubtype="4" fill="hold" nodeType="withEffect">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cBhvr additive="base">
                                        <p:cTn id="26" dur="500" fill="hold"/>
                                        <p:tgtEl>
                                          <p:spTgt spid="15"/>
                                        </p:tgtEl>
                                        <p:attrNameLst>
                                          <p:attrName>ppt_x</p:attrName>
                                        </p:attrNameLst>
                                      </p:cBhvr>
                                      <p:tavLst>
                                        <p:tav tm="0">
                                          <p:val>
                                            <p:strVal val="#ppt_x"/>
                                          </p:val>
                                        </p:tav>
                                        <p:tav tm="100000">
                                          <p:val>
                                            <p:strVal val="#ppt_x"/>
                                          </p:val>
                                        </p:tav>
                                      </p:tavLst>
                                    </p:anim>
                                    <p:anim calcmode="lin" valueType="num">
                                      <p:cBhvr additive="base">
                                        <p:cTn id="27"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 calcmode="lin" valueType="num">
                                      <p:cBhvr>
                                        <p:cTn id="32" dur="500" fill="hold"/>
                                        <p:tgtEl>
                                          <p:spTgt spid="16"/>
                                        </p:tgtEl>
                                        <p:attrNameLst>
                                          <p:attrName>ppt_w</p:attrName>
                                        </p:attrNameLst>
                                      </p:cBhvr>
                                      <p:tavLst>
                                        <p:tav tm="0">
                                          <p:val>
                                            <p:fltVal val="0"/>
                                          </p:val>
                                        </p:tav>
                                        <p:tav tm="100000">
                                          <p:val>
                                            <p:strVal val="#ppt_w"/>
                                          </p:val>
                                        </p:tav>
                                      </p:tavLst>
                                    </p:anim>
                                    <p:anim calcmode="lin" valueType="num">
                                      <p:cBhvr>
                                        <p:cTn id="33" dur="500" fill="hold"/>
                                        <p:tgtEl>
                                          <p:spTgt spid="16"/>
                                        </p:tgtEl>
                                        <p:attrNameLst>
                                          <p:attrName>ppt_h</p:attrName>
                                        </p:attrNameLst>
                                      </p:cBhvr>
                                      <p:tavLst>
                                        <p:tav tm="0">
                                          <p:val>
                                            <p:fltVal val="0"/>
                                          </p:val>
                                        </p:tav>
                                        <p:tav tm="100000">
                                          <p:val>
                                            <p:strVal val="#ppt_h"/>
                                          </p:val>
                                        </p:tav>
                                      </p:tavLst>
                                    </p:anim>
                                    <p:animEffect transition="in" filter="fade">
                                      <p:cBhvr>
                                        <p:cTn id="34" dur="500"/>
                                        <p:tgtEl>
                                          <p:spTgt spid="16"/>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500"/>
                                        <p:tgtEl>
                                          <p:spTgt spid="17"/>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grpId="0" nodeType="clickEffect">
                                  <p:stCondLst>
                                    <p:cond delay="0"/>
                                  </p:stCondLst>
                                  <p:childTnLst>
                                    <p:set>
                                      <p:cBhvr>
                                        <p:cTn id="43" dur="1" fill="hold">
                                          <p:stCondLst>
                                            <p:cond delay="0"/>
                                          </p:stCondLst>
                                        </p:cTn>
                                        <p:tgtEl>
                                          <p:spTgt spid="18"/>
                                        </p:tgtEl>
                                        <p:attrNameLst>
                                          <p:attrName>style.visibility</p:attrName>
                                        </p:attrNameLst>
                                      </p:cBhvr>
                                      <p:to>
                                        <p:strVal val="visible"/>
                                      </p:to>
                                    </p:set>
                                    <p:anim calcmode="lin" valueType="num">
                                      <p:cBhvr>
                                        <p:cTn id="44" dur="500" fill="hold"/>
                                        <p:tgtEl>
                                          <p:spTgt spid="18"/>
                                        </p:tgtEl>
                                        <p:attrNameLst>
                                          <p:attrName>ppt_w</p:attrName>
                                        </p:attrNameLst>
                                      </p:cBhvr>
                                      <p:tavLst>
                                        <p:tav tm="0">
                                          <p:val>
                                            <p:fltVal val="0"/>
                                          </p:val>
                                        </p:tav>
                                        <p:tav tm="100000">
                                          <p:val>
                                            <p:strVal val="#ppt_w"/>
                                          </p:val>
                                        </p:tav>
                                      </p:tavLst>
                                    </p:anim>
                                    <p:anim calcmode="lin" valueType="num">
                                      <p:cBhvr>
                                        <p:cTn id="45" dur="500" fill="hold"/>
                                        <p:tgtEl>
                                          <p:spTgt spid="18"/>
                                        </p:tgtEl>
                                        <p:attrNameLst>
                                          <p:attrName>ppt_h</p:attrName>
                                        </p:attrNameLst>
                                      </p:cBhvr>
                                      <p:tavLst>
                                        <p:tav tm="0">
                                          <p:val>
                                            <p:fltVal val="0"/>
                                          </p:val>
                                        </p:tav>
                                        <p:tav tm="100000">
                                          <p:val>
                                            <p:strVal val="#ppt_h"/>
                                          </p:val>
                                        </p:tav>
                                      </p:tavLst>
                                    </p:anim>
                                    <p:animEffect transition="in" filter="fade">
                                      <p:cBhvr>
                                        <p:cTn id="46" dur="500"/>
                                        <p:tgtEl>
                                          <p:spTgt spid="18"/>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fade">
                                      <p:cBhvr>
                                        <p:cTn id="51" dur="500"/>
                                        <p:tgtEl>
                                          <p:spTgt spid="19"/>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fade">
                                      <p:cBhvr>
                                        <p:cTn id="56" dur="500"/>
                                        <p:tgtEl>
                                          <p:spTgt spid="20"/>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fade">
                                      <p:cBhvr>
                                        <p:cTn id="61" dur="500"/>
                                        <p:tgtEl>
                                          <p:spTgt spid="21"/>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fade">
                                      <p:cBhvr>
                                        <p:cTn id="6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20" grpId="0" animBg="1"/>
      <p:bldP spid="22" grpId="0" animBg="1"/>
      <p:bldP spid="23" grpId="0" animBg="1"/>
      <p:bldP spid="2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Declaring and Initializing 1D Array : 3</a:t>
            </a:r>
            <a:r>
              <a:rPr lang="en-US" baseline="30000" dirty="0" smtClean="0">
                <a:latin typeface="Cambria" panose="02040503050406030204" pitchFamily="18" charset="0"/>
              </a:rPr>
              <a:t>rd</a:t>
            </a:r>
            <a:r>
              <a:rPr lang="en-US" dirty="0" smtClean="0">
                <a:latin typeface="Cambria" panose="02040503050406030204" pitchFamily="18" charset="0"/>
              </a:rPr>
              <a:t> Approach</a:t>
            </a:r>
            <a:endParaRPr lang="x-none" dirty="0">
              <a:latin typeface="Cambria" panose="02040503050406030204" pitchFamily="18" charset="0"/>
            </a:endParaRPr>
          </a:p>
        </p:txBody>
      </p:sp>
      <p:sp>
        <p:nvSpPr>
          <p:cNvPr id="8" name="TextBox 7"/>
          <p:cNvSpPr txBox="1"/>
          <p:nvPr/>
        </p:nvSpPr>
        <p:spPr>
          <a:xfrm>
            <a:off x="357187" y="2092927"/>
            <a:ext cx="3857626" cy="1477328"/>
          </a:xfrm>
          <a:prstGeom prst="rect">
            <a:avLst/>
          </a:prstGeom>
          <a:solidFill>
            <a:srgbClr val="F2D776"/>
          </a:solidFill>
        </p:spPr>
        <p:txBody>
          <a:bodyPr wrap="square" rtlCol="0">
            <a:spAutoFit/>
          </a:bodyPr>
          <a:lstStyle/>
          <a:p>
            <a:pPr algn="just"/>
            <a:r>
              <a:rPr lang="en-US" b="1" dirty="0" smtClean="0">
                <a:latin typeface="Cambria" panose="02040503050406030204" pitchFamily="18" charset="0"/>
                <a:ea typeface="Cambria" panose="02040503050406030204" pitchFamily="18" charset="0"/>
              </a:rPr>
              <a:t>3</a:t>
            </a:r>
            <a:r>
              <a:rPr lang="en-US" b="1" baseline="30000" dirty="0" smtClean="0">
                <a:latin typeface="Cambria" panose="02040503050406030204" pitchFamily="18" charset="0"/>
                <a:ea typeface="Cambria" panose="02040503050406030204" pitchFamily="18" charset="0"/>
              </a:rPr>
              <a:t>rd</a:t>
            </a:r>
            <a:r>
              <a:rPr lang="en-US" b="1" dirty="0" smtClean="0">
                <a:latin typeface="Cambria" panose="02040503050406030204" pitchFamily="18" charset="0"/>
                <a:ea typeface="Cambria" panose="02040503050406030204" pitchFamily="18" charset="0"/>
              </a:rPr>
              <a:t> Approach</a:t>
            </a:r>
          </a:p>
          <a:p>
            <a:pPr algn="just"/>
            <a:endParaRPr lang="en-US" b="1" dirty="0" smtClean="0">
              <a:latin typeface="Cambria" panose="02040503050406030204" pitchFamily="18" charset="0"/>
              <a:ea typeface="Cambria" panose="02040503050406030204" pitchFamily="18" charset="0"/>
            </a:endParaRPr>
          </a:p>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arr3[ ] = new </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 ] {11,22,33,44};</a:t>
            </a:r>
            <a:endParaRPr lang="en-US" dirty="0">
              <a:latin typeface="Cambria" panose="02040503050406030204" pitchFamily="18" charset="0"/>
              <a:ea typeface="Cambria" panose="02040503050406030204" pitchFamily="18" charset="0"/>
            </a:endParaRPr>
          </a:p>
          <a:p>
            <a:pPr algn="ctr"/>
            <a:r>
              <a:rPr lang="en-US" dirty="0" smtClean="0">
                <a:latin typeface="Cambria" panose="02040503050406030204" pitchFamily="18" charset="0"/>
                <a:ea typeface="Cambria" panose="02040503050406030204" pitchFamily="18" charset="0"/>
              </a:rPr>
              <a:t>Or,</a:t>
            </a:r>
          </a:p>
          <a:p>
            <a:pPr algn="just"/>
            <a:r>
              <a:rPr lang="en-US" dirty="0" err="1">
                <a:latin typeface="Cambria" panose="02040503050406030204" pitchFamily="18" charset="0"/>
                <a:ea typeface="Cambria" panose="02040503050406030204" pitchFamily="18" charset="0"/>
              </a:rPr>
              <a:t>int</a:t>
            </a:r>
            <a:r>
              <a:rPr lang="en-US" dirty="0">
                <a:latin typeface="Cambria" panose="02040503050406030204" pitchFamily="18" charset="0"/>
                <a:ea typeface="Cambria" panose="02040503050406030204" pitchFamily="18" charset="0"/>
              </a:rPr>
              <a:t> </a:t>
            </a:r>
            <a:r>
              <a:rPr lang="en-US" dirty="0" smtClean="0">
                <a:latin typeface="Cambria" panose="02040503050406030204" pitchFamily="18" charset="0"/>
                <a:ea typeface="Cambria" panose="02040503050406030204" pitchFamily="18" charset="0"/>
              </a:rPr>
              <a:t>[ ]arr3 </a:t>
            </a:r>
            <a:r>
              <a:rPr lang="en-US" dirty="0">
                <a:latin typeface="Cambria" panose="02040503050406030204" pitchFamily="18" charset="0"/>
                <a:ea typeface="Cambria" panose="02040503050406030204" pitchFamily="18" charset="0"/>
              </a:rPr>
              <a:t>= new </a:t>
            </a:r>
            <a:r>
              <a:rPr lang="en-US" dirty="0" err="1">
                <a:latin typeface="Cambria" panose="02040503050406030204" pitchFamily="18" charset="0"/>
                <a:ea typeface="Cambria" panose="02040503050406030204" pitchFamily="18" charset="0"/>
              </a:rPr>
              <a:t>int</a:t>
            </a:r>
            <a:r>
              <a:rPr lang="en-US" dirty="0">
                <a:latin typeface="Cambria" panose="02040503050406030204" pitchFamily="18" charset="0"/>
                <a:ea typeface="Cambria" panose="02040503050406030204" pitchFamily="18" charset="0"/>
              </a:rPr>
              <a:t> [ ] {11,22,33,44};</a:t>
            </a:r>
          </a:p>
        </p:txBody>
      </p:sp>
      <p:sp>
        <p:nvSpPr>
          <p:cNvPr id="9" name="TextBox 8"/>
          <p:cNvSpPr txBox="1"/>
          <p:nvPr/>
        </p:nvSpPr>
        <p:spPr>
          <a:xfrm>
            <a:off x="357187" y="3627407"/>
            <a:ext cx="8501062" cy="2416046"/>
          </a:xfrm>
          <a:prstGeom prst="rect">
            <a:avLst/>
          </a:prstGeom>
          <a:solidFill>
            <a:srgbClr val="F2D776"/>
          </a:solidFill>
        </p:spPr>
        <p:txBody>
          <a:bodyPr wrap="square" rtlCol="0">
            <a:spAutoFit/>
          </a:bodyPr>
          <a:lstStyle/>
          <a:p>
            <a:pPr algn="just"/>
            <a:r>
              <a:rPr lang="en-US" b="1" i="1" dirty="0" smtClean="0">
                <a:latin typeface="Cambria" panose="02040503050406030204" pitchFamily="18" charset="0"/>
                <a:ea typeface="Cambria" panose="02040503050406030204" pitchFamily="18" charset="0"/>
              </a:rPr>
              <a:t>Here,</a:t>
            </a:r>
          </a:p>
          <a:p>
            <a:pPr algn="just"/>
            <a:endParaRPr lang="en-US" sz="700" b="1" dirty="0" smtClean="0">
              <a:latin typeface="Cambria" panose="02040503050406030204" pitchFamily="18" charset="0"/>
              <a:ea typeface="Cambria" panose="02040503050406030204" pitchFamily="18" charset="0"/>
            </a:endParaRPr>
          </a:p>
          <a:p>
            <a:pPr marL="171450" indent="-171450" algn="just">
              <a:buFont typeface="Arial" panose="020B0604020202020204" pitchFamily="34" charset="0"/>
              <a:buChar char="•"/>
            </a:pPr>
            <a:r>
              <a:rPr lang="en-US" b="1"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is the type of array.</a:t>
            </a:r>
          </a:p>
          <a:p>
            <a:pPr marL="171450" indent="-171450" algn="just">
              <a:buFont typeface="Arial" panose="020B0604020202020204" pitchFamily="34" charset="0"/>
              <a:buChar char="•"/>
            </a:pPr>
            <a:r>
              <a:rPr lang="en-US" b="1" dirty="0" smtClean="0">
                <a:latin typeface="Cambria" panose="02040503050406030204" pitchFamily="18" charset="0"/>
                <a:ea typeface="Cambria" panose="02040503050406030204" pitchFamily="18" charset="0"/>
              </a:rPr>
              <a:t>arr3</a:t>
            </a:r>
            <a:r>
              <a:rPr lang="en-US" dirty="0" smtClean="0">
                <a:latin typeface="Cambria" panose="02040503050406030204" pitchFamily="18" charset="0"/>
                <a:ea typeface="Cambria" panose="02040503050406030204" pitchFamily="18" charset="0"/>
              </a:rPr>
              <a:t> is the name of the array.</a:t>
            </a:r>
          </a:p>
          <a:p>
            <a:pPr marL="171450" indent="-171450" algn="just">
              <a:buFont typeface="Arial" panose="020B0604020202020204" pitchFamily="34" charset="0"/>
              <a:buChar char="•"/>
            </a:pPr>
            <a:r>
              <a:rPr lang="en-US" dirty="0" smtClean="0">
                <a:latin typeface="Cambria" panose="02040503050406030204" pitchFamily="18" charset="0"/>
                <a:ea typeface="Cambria" panose="02040503050406030204" pitchFamily="18" charset="0"/>
              </a:rPr>
              <a:t>The </a:t>
            </a:r>
            <a:r>
              <a:rPr lang="en-US" b="1" dirty="0" smtClean="0">
                <a:latin typeface="Cambria" panose="02040503050406030204" pitchFamily="18" charset="0"/>
                <a:ea typeface="Cambria" panose="02040503050406030204" pitchFamily="18" charset="0"/>
              </a:rPr>
              <a:t>[ ] </a:t>
            </a:r>
            <a:r>
              <a:rPr lang="en-US" dirty="0" smtClean="0">
                <a:latin typeface="Cambria" panose="02040503050406030204" pitchFamily="18" charset="0"/>
                <a:ea typeface="Cambria" panose="02040503050406030204" pitchFamily="18" charset="0"/>
              </a:rPr>
              <a:t>symbol denotes that it is an array, not a variable.</a:t>
            </a:r>
          </a:p>
          <a:p>
            <a:pPr marL="171450" indent="-171450" algn="just">
              <a:buFont typeface="Arial" panose="020B0604020202020204" pitchFamily="34" charset="0"/>
              <a:buChar char="•"/>
            </a:pPr>
            <a:r>
              <a:rPr lang="en-US" b="1" dirty="0" smtClean="0">
                <a:latin typeface="Cambria" panose="02040503050406030204" pitchFamily="18" charset="0"/>
                <a:ea typeface="Cambria" panose="02040503050406030204" pitchFamily="18" charset="0"/>
              </a:rPr>
              <a:t>new </a:t>
            </a:r>
            <a:r>
              <a:rPr lang="en-US" dirty="0" smtClean="0">
                <a:latin typeface="Cambria" panose="02040503050406030204" pitchFamily="18" charset="0"/>
                <a:ea typeface="Cambria" panose="02040503050406030204" pitchFamily="18" charset="0"/>
              </a:rPr>
              <a:t>keyword allocates memory for the array.</a:t>
            </a:r>
          </a:p>
          <a:p>
            <a:pPr marL="171450" indent="-171450" algn="just">
              <a:buFont typeface="Arial" panose="020B0604020202020204" pitchFamily="34" charset="0"/>
              <a:buChar char="•"/>
            </a:pPr>
            <a:r>
              <a:rPr lang="en-US" b="1" dirty="0" err="1" smtClean="0">
                <a:latin typeface="Cambria" panose="02040503050406030204" pitchFamily="18" charset="0"/>
                <a:ea typeface="Cambria" panose="02040503050406030204" pitchFamily="18" charset="0"/>
              </a:rPr>
              <a:t>int</a:t>
            </a:r>
            <a:r>
              <a:rPr lang="en-US" b="1" dirty="0" smtClean="0">
                <a:latin typeface="Cambria" panose="02040503050406030204" pitchFamily="18" charset="0"/>
                <a:ea typeface="Cambria" panose="02040503050406030204" pitchFamily="18" charset="0"/>
              </a:rPr>
              <a:t> [ ] {11,22,33,44} </a:t>
            </a:r>
            <a:r>
              <a:rPr lang="en-US" dirty="0" smtClean="0">
                <a:latin typeface="Cambria" panose="02040503050406030204" pitchFamily="18" charset="0"/>
                <a:ea typeface="Cambria" panose="02040503050406030204" pitchFamily="18" charset="0"/>
              </a:rPr>
              <a:t>denotes that memory will be allocated for four integers (as there are four integers inside the curly braces) and the value 11, 22, 33 and 44 will be initialized in the array.</a:t>
            </a:r>
            <a:endParaRPr lang="en-US" b="1" dirty="0" smtClean="0">
              <a:latin typeface="Cambria" panose="02040503050406030204" pitchFamily="18" charset="0"/>
              <a:ea typeface="Cambria" panose="02040503050406030204" pitchFamily="18" charset="0"/>
            </a:endParaRPr>
          </a:p>
        </p:txBody>
      </p:sp>
      <p:sp>
        <p:nvSpPr>
          <p:cNvPr id="7" name="TextBox 6"/>
          <p:cNvSpPr txBox="1"/>
          <p:nvPr/>
        </p:nvSpPr>
        <p:spPr>
          <a:xfrm>
            <a:off x="4268252" y="2092927"/>
            <a:ext cx="4589997" cy="1477328"/>
          </a:xfrm>
          <a:prstGeom prst="rect">
            <a:avLst/>
          </a:prstGeom>
          <a:solidFill>
            <a:schemeClr val="accent6">
              <a:lumMod val="40000"/>
              <a:lumOff val="60000"/>
            </a:schemeClr>
          </a:solidFill>
        </p:spPr>
        <p:txBody>
          <a:bodyPr wrap="square" rtlCol="0">
            <a:spAutoFit/>
          </a:bodyPr>
          <a:lstStyle/>
          <a:p>
            <a:pPr marL="171450" indent="-171450" algn="just">
              <a:buFont typeface="Arial" panose="020B0604020202020204" pitchFamily="34" charset="0"/>
              <a:buChar char="•"/>
            </a:pPr>
            <a:r>
              <a:rPr lang="en-US" dirty="0" smtClean="0">
                <a:latin typeface="Cambria" panose="02040503050406030204" pitchFamily="18" charset="0"/>
                <a:ea typeface="Cambria" panose="02040503050406030204" pitchFamily="18" charset="0"/>
              </a:rPr>
              <a:t>This approach is used when we do not know the size of the array but we know the elements of the array.</a:t>
            </a:r>
          </a:p>
          <a:p>
            <a:pPr marL="171450" indent="-171450" algn="just">
              <a:buFont typeface="Arial" panose="020B0604020202020204" pitchFamily="34" charset="0"/>
              <a:buChar char="•"/>
            </a:pPr>
            <a:r>
              <a:rPr lang="en-US" dirty="0" smtClean="0">
                <a:latin typeface="Cambria" panose="02040503050406030204" pitchFamily="18" charset="0"/>
                <a:ea typeface="Cambria" panose="02040503050406030204" pitchFamily="18" charset="0"/>
              </a:rPr>
              <a:t>The size gets computed automatically from the number of elements of the array.</a:t>
            </a: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23920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Memory Representation of an Array: 3</a:t>
            </a:r>
            <a:r>
              <a:rPr lang="en-US" baseline="30000" dirty="0" smtClean="0">
                <a:latin typeface="Cambria" panose="02040503050406030204" pitchFamily="18" charset="0"/>
              </a:rPr>
              <a:t>rd</a:t>
            </a:r>
            <a:r>
              <a:rPr lang="en-US" dirty="0" smtClean="0">
                <a:latin typeface="Cambria" panose="02040503050406030204" pitchFamily="18" charset="0"/>
              </a:rPr>
              <a:t> Approach</a:t>
            </a:r>
            <a:endParaRPr lang="x-none" dirty="0">
              <a:latin typeface="Cambria" panose="02040503050406030204" pitchFamily="18"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417512550"/>
              </p:ext>
            </p:extLst>
          </p:nvPr>
        </p:nvGraphicFramePr>
        <p:xfrm>
          <a:off x="4511565" y="2229797"/>
          <a:ext cx="3200400" cy="439850"/>
        </p:xfrm>
        <a:graphic>
          <a:graphicData uri="http://schemas.openxmlformats.org/drawingml/2006/table">
            <a:tbl>
              <a:tblPr firstRow="1" bandRow="1">
                <a:tableStyleId>{2D5ABB26-0587-4C30-8999-92F81FD0307C}</a:tableStyleId>
              </a:tblPr>
              <a:tblGrid>
                <a:gridCol w="640080"/>
                <a:gridCol w="640080"/>
                <a:gridCol w="640080"/>
                <a:gridCol w="640080"/>
                <a:gridCol w="640080"/>
              </a:tblGrid>
              <a:tr h="439850">
                <a:tc>
                  <a:txBody>
                    <a:bodyPr/>
                    <a:lstStyle/>
                    <a:p>
                      <a:pPr algn="ctr"/>
                      <a:r>
                        <a:rPr lang="en-US" dirty="0" smtClean="0">
                          <a:latin typeface="Cambria" panose="02040503050406030204" pitchFamily="18" charset="0"/>
                          <a:ea typeface="Cambria" panose="02040503050406030204" pitchFamily="18" charset="0"/>
                        </a:rPr>
                        <a:t>arr3</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solidFill>
                      <a:srgbClr val="99FF79"/>
                    </a:solidFill>
                  </a:tcPr>
                </a:tc>
                <a:tc>
                  <a:txBody>
                    <a:bodyPr/>
                    <a:lstStyle/>
                    <a:p>
                      <a:pPr algn="ct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3735552340"/>
              </p:ext>
            </p:extLst>
          </p:nvPr>
        </p:nvGraphicFramePr>
        <p:xfrm>
          <a:off x="4511565" y="2576407"/>
          <a:ext cx="3200400" cy="439850"/>
        </p:xfrm>
        <a:graphic>
          <a:graphicData uri="http://schemas.openxmlformats.org/drawingml/2006/table">
            <a:tbl>
              <a:tblPr firstRow="1" bandRow="1">
                <a:tableStyleId>{2D5ABB26-0587-4C30-8999-92F81FD0307C}</a:tableStyleId>
              </a:tblPr>
              <a:tblGrid>
                <a:gridCol w="640080"/>
                <a:gridCol w="640080"/>
                <a:gridCol w="640080"/>
                <a:gridCol w="640080"/>
                <a:gridCol w="640080"/>
              </a:tblGrid>
              <a:tr h="439850">
                <a:tc>
                  <a:txBody>
                    <a:bodyPr/>
                    <a:lstStyle/>
                    <a:p>
                      <a:pPr algn="ctr"/>
                      <a:endParaRPr lang="en-US" dirty="0">
                        <a:latin typeface="Cambria" panose="02040503050406030204" pitchFamily="18" charset="0"/>
                        <a:ea typeface="Cambria" panose="02040503050406030204" pitchFamily="18" charset="0"/>
                      </a:endParaRPr>
                    </a:p>
                  </a:txBody>
                  <a:tcPr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1</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2</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3</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5" name="TextBox 24"/>
          <p:cNvSpPr txBox="1"/>
          <p:nvPr/>
        </p:nvSpPr>
        <p:spPr>
          <a:xfrm>
            <a:off x="357187" y="2092927"/>
            <a:ext cx="3857626" cy="923330"/>
          </a:xfrm>
          <a:prstGeom prst="rect">
            <a:avLst/>
          </a:prstGeom>
          <a:solidFill>
            <a:srgbClr val="F2D776"/>
          </a:solidFill>
        </p:spPr>
        <p:txBody>
          <a:bodyPr wrap="square" rtlCol="0">
            <a:spAutoFit/>
          </a:bodyPr>
          <a:lstStyle/>
          <a:p>
            <a:pPr algn="just"/>
            <a:r>
              <a:rPr lang="en-US" b="1" dirty="0" smtClean="0">
                <a:latin typeface="Cambria" panose="02040503050406030204" pitchFamily="18" charset="0"/>
                <a:ea typeface="Cambria" panose="02040503050406030204" pitchFamily="18" charset="0"/>
              </a:rPr>
              <a:t>3</a:t>
            </a:r>
            <a:r>
              <a:rPr lang="en-US" b="1" baseline="30000" dirty="0" smtClean="0">
                <a:latin typeface="Cambria" panose="02040503050406030204" pitchFamily="18" charset="0"/>
                <a:ea typeface="Cambria" panose="02040503050406030204" pitchFamily="18" charset="0"/>
              </a:rPr>
              <a:t>rd</a:t>
            </a:r>
            <a:r>
              <a:rPr lang="en-US" b="1" dirty="0" smtClean="0">
                <a:latin typeface="Cambria" panose="02040503050406030204" pitchFamily="18" charset="0"/>
                <a:ea typeface="Cambria" panose="02040503050406030204" pitchFamily="18" charset="0"/>
              </a:rPr>
              <a:t> Approach</a:t>
            </a:r>
          </a:p>
          <a:p>
            <a:pPr algn="just"/>
            <a:endParaRPr lang="en-US" b="1" dirty="0" smtClean="0">
              <a:latin typeface="Cambria" panose="02040503050406030204" pitchFamily="18" charset="0"/>
              <a:ea typeface="Cambria" panose="02040503050406030204" pitchFamily="18" charset="0"/>
            </a:endParaRPr>
          </a:p>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arr3[ ] = new </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 ] {11,22,33,44};</a:t>
            </a:r>
            <a:endParaRPr lang="en-US" dirty="0">
              <a:latin typeface="Cambria" panose="02040503050406030204" pitchFamily="18" charset="0"/>
              <a:ea typeface="Cambria" panose="02040503050406030204" pitchFamily="18" charset="0"/>
            </a:endParaRPr>
          </a:p>
        </p:txBody>
      </p:sp>
      <p:graphicFrame>
        <p:nvGraphicFramePr>
          <p:cNvPr id="26" name="Table 25"/>
          <p:cNvGraphicFramePr>
            <a:graphicFrameLocks noGrp="1"/>
          </p:cNvGraphicFramePr>
          <p:nvPr>
            <p:extLst>
              <p:ext uri="{D42A27DB-BD31-4B8C-83A1-F6EECF244321}">
                <p14:modId xmlns:p14="http://schemas.microsoft.com/office/powerpoint/2010/main" val="3638539805"/>
              </p:ext>
            </p:extLst>
          </p:nvPr>
        </p:nvGraphicFramePr>
        <p:xfrm>
          <a:off x="4511565" y="2229787"/>
          <a:ext cx="3200400" cy="439850"/>
        </p:xfrm>
        <a:graphic>
          <a:graphicData uri="http://schemas.openxmlformats.org/drawingml/2006/table">
            <a:tbl>
              <a:tblPr firstRow="1" bandRow="1">
                <a:tableStyleId>{2D5ABB26-0587-4C30-8999-92F81FD0307C}</a:tableStyleId>
              </a:tblPr>
              <a:tblGrid>
                <a:gridCol w="640080"/>
                <a:gridCol w="640080"/>
                <a:gridCol w="640080"/>
                <a:gridCol w="640080"/>
                <a:gridCol w="640080"/>
              </a:tblGrid>
              <a:tr h="439850">
                <a:tc>
                  <a:txBody>
                    <a:bodyPr/>
                    <a:lstStyle/>
                    <a:p>
                      <a:pPr algn="ctr"/>
                      <a:r>
                        <a:rPr lang="en-US" dirty="0" smtClean="0">
                          <a:latin typeface="Cambria" panose="02040503050406030204" pitchFamily="18" charset="0"/>
                          <a:ea typeface="Cambria" panose="02040503050406030204" pitchFamily="18" charset="0"/>
                        </a:rPr>
                        <a:t>arr3</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solidFill>
                      <a:srgbClr val="99FF79"/>
                    </a:solidFill>
                  </a:tcPr>
                </a:tc>
                <a:tc>
                  <a:txBody>
                    <a:bodyPr/>
                    <a:lstStyle/>
                    <a:p>
                      <a:pPr algn="ctr"/>
                      <a:r>
                        <a:rPr lang="en-US" dirty="0" smtClean="0">
                          <a:latin typeface="Cambria" panose="02040503050406030204" pitchFamily="18" charset="0"/>
                          <a:ea typeface="Cambria" panose="02040503050406030204" pitchFamily="18" charset="0"/>
                        </a:rPr>
                        <a:t>11</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22</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33</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44</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27" name="TextBox 26"/>
          <p:cNvSpPr txBox="1"/>
          <p:nvPr/>
        </p:nvSpPr>
        <p:spPr>
          <a:xfrm>
            <a:off x="357187" y="3996375"/>
            <a:ext cx="8126736" cy="369332"/>
          </a:xfrm>
          <a:prstGeom prst="rect">
            <a:avLst/>
          </a:prstGeom>
          <a:solidFill>
            <a:srgbClr val="99FF79"/>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Similarly, we can also access the elements of the array using their index positions.</a:t>
            </a:r>
            <a:endParaRPr lang="en-US" dirty="0">
              <a:latin typeface="Cambria" panose="02040503050406030204" pitchFamily="18" charset="0"/>
              <a:ea typeface="Cambria" panose="02040503050406030204" pitchFamily="18" charset="0"/>
            </a:endParaRPr>
          </a:p>
        </p:txBody>
      </p:sp>
      <p:sp>
        <p:nvSpPr>
          <p:cNvPr id="28" name="TextBox 27"/>
          <p:cNvSpPr txBox="1"/>
          <p:nvPr/>
        </p:nvSpPr>
        <p:spPr>
          <a:xfrm>
            <a:off x="357187" y="3136984"/>
            <a:ext cx="8126736" cy="923330"/>
          </a:xfrm>
          <a:prstGeom prst="rect">
            <a:avLst/>
          </a:prstGeom>
          <a:solidFill>
            <a:srgbClr val="99FF79"/>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If we want to change a value in a particular index, we can do it like this:</a:t>
            </a:r>
          </a:p>
          <a:p>
            <a:pPr algn="just"/>
            <a:endParaRPr lang="en-US" dirty="0">
              <a:latin typeface="Cambria" panose="02040503050406030204" pitchFamily="18" charset="0"/>
              <a:ea typeface="Cambria" panose="02040503050406030204" pitchFamily="18" charset="0"/>
            </a:endParaRPr>
          </a:p>
          <a:p>
            <a:pPr algn="just"/>
            <a:r>
              <a:rPr lang="en-US" dirty="0" smtClean="0">
                <a:latin typeface="Cambria" panose="02040503050406030204" pitchFamily="18" charset="0"/>
                <a:ea typeface="Cambria" panose="02040503050406030204" pitchFamily="18" charset="0"/>
              </a:rPr>
              <a:t>arr3 [2] = 15;</a:t>
            </a:r>
            <a:endParaRPr lang="en-US" dirty="0">
              <a:latin typeface="Cambria" panose="02040503050406030204" pitchFamily="18" charset="0"/>
              <a:ea typeface="Cambria" panose="02040503050406030204" pitchFamily="18" charset="0"/>
            </a:endParaRPr>
          </a:p>
        </p:txBody>
      </p:sp>
      <p:graphicFrame>
        <p:nvGraphicFramePr>
          <p:cNvPr id="29" name="Table 28"/>
          <p:cNvGraphicFramePr>
            <a:graphicFrameLocks noGrp="1"/>
          </p:cNvGraphicFramePr>
          <p:nvPr>
            <p:extLst>
              <p:ext uri="{D42A27DB-BD31-4B8C-83A1-F6EECF244321}">
                <p14:modId xmlns:p14="http://schemas.microsoft.com/office/powerpoint/2010/main" val="3199830476"/>
              </p:ext>
            </p:extLst>
          </p:nvPr>
        </p:nvGraphicFramePr>
        <p:xfrm>
          <a:off x="4511565" y="2229787"/>
          <a:ext cx="3200400" cy="439850"/>
        </p:xfrm>
        <a:graphic>
          <a:graphicData uri="http://schemas.openxmlformats.org/drawingml/2006/table">
            <a:tbl>
              <a:tblPr firstRow="1" bandRow="1">
                <a:tableStyleId>{2D5ABB26-0587-4C30-8999-92F81FD0307C}</a:tableStyleId>
              </a:tblPr>
              <a:tblGrid>
                <a:gridCol w="640080"/>
                <a:gridCol w="640080"/>
                <a:gridCol w="640080"/>
                <a:gridCol w="640080"/>
                <a:gridCol w="640080"/>
              </a:tblGrid>
              <a:tr h="439850">
                <a:tc>
                  <a:txBody>
                    <a:bodyPr/>
                    <a:lstStyle/>
                    <a:p>
                      <a:pPr algn="ctr"/>
                      <a:r>
                        <a:rPr lang="en-US" dirty="0" smtClean="0">
                          <a:latin typeface="Cambria" panose="02040503050406030204" pitchFamily="18" charset="0"/>
                          <a:ea typeface="Cambria" panose="02040503050406030204" pitchFamily="18" charset="0"/>
                        </a:rPr>
                        <a:t>arr3</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solidFill>
                      <a:srgbClr val="99FF79"/>
                    </a:solidFill>
                  </a:tcPr>
                </a:tc>
                <a:tc>
                  <a:txBody>
                    <a:bodyPr/>
                    <a:lstStyle/>
                    <a:p>
                      <a:pPr algn="ctr"/>
                      <a:r>
                        <a:rPr lang="en-US" dirty="0" smtClean="0">
                          <a:latin typeface="Cambria" panose="02040503050406030204" pitchFamily="18" charset="0"/>
                          <a:ea typeface="Cambria" panose="02040503050406030204" pitchFamily="18" charset="0"/>
                        </a:rPr>
                        <a:t>11</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22</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15</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44</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Tree>
    <p:extLst>
      <p:ext uri="{BB962C8B-B14F-4D97-AF65-F5344CB8AC3E}">
        <p14:creationId xmlns:p14="http://schemas.microsoft.com/office/powerpoint/2010/main" val="3974434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p:cTn id="14" dur="500" fill="hold"/>
                                        <p:tgtEl>
                                          <p:spTgt spid="11"/>
                                        </p:tgtEl>
                                        <p:attrNameLst>
                                          <p:attrName>ppt_w</p:attrName>
                                        </p:attrNameLst>
                                      </p:cBhvr>
                                      <p:tavLst>
                                        <p:tav tm="0">
                                          <p:val>
                                            <p:fltVal val="0"/>
                                          </p:val>
                                        </p:tav>
                                        <p:tav tm="100000">
                                          <p:val>
                                            <p:strVal val="#ppt_w"/>
                                          </p:val>
                                        </p:tav>
                                      </p:tavLst>
                                    </p:anim>
                                    <p:anim calcmode="lin" valueType="num">
                                      <p:cBhvr>
                                        <p:cTn id="15" dur="500" fill="hold"/>
                                        <p:tgtEl>
                                          <p:spTgt spid="11"/>
                                        </p:tgtEl>
                                        <p:attrNameLst>
                                          <p:attrName>ppt_h</p:attrName>
                                        </p:attrNameLst>
                                      </p:cBhvr>
                                      <p:tavLst>
                                        <p:tav tm="0">
                                          <p:val>
                                            <p:fltVal val="0"/>
                                          </p:val>
                                        </p:tav>
                                        <p:tav tm="100000">
                                          <p:val>
                                            <p:strVal val="#ppt_h"/>
                                          </p:val>
                                        </p:tav>
                                      </p:tavLst>
                                    </p:anim>
                                    <p:animEffect transition="in" filter="fade">
                                      <p:cBhvr>
                                        <p:cTn id="16" dur="500"/>
                                        <p:tgtEl>
                                          <p:spTgt spid="11"/>
                                        </p:tgtEl>
                                      </p:cBhvr>
                                    </p:animEffect>
                                  </p:childTnLst>
                                </p:cTn>
                              </p:par>
                              <p:par>
                                <p:cTn id="17" presetID="2" presetClass="entr" presetSubtype="4"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500"/>
                                        <p:tgtEl>
                                          <p:spTgt spid="2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500"/>
                                        <p:tgtEl>
                                          <p:spTgt spid="2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fade">
                                      <p:cBhvr>
                                        <p:cTn id="35" dur="500"/>
                                        <p:tgtEl>
                                          <p:spTgt spid="2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7" grpId="0" animBg="1"/>
      <p:bldP spid="28" grpId="0" animBg="1"/>
    </p:bldLst>
  </p:timing>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77553790A8DEC42B7A1CCD43E5A3538" ma:contentTypeVersion="6" ma:contentTypeDescription="Create a new document." ma:contentTypeScope="" ma:versionID="ff5c1e379580635d17eef70ead38800a">
  <xsd:schema xmlns:xsd="http://www.w3.org/2001/XMLSchema" xmlns:xs="http://www.w3.org/2001/XMLSchema" xmlns:p="http://schemas.microsoft.com/office/2006/metadata/properties" xmlns:ns2="364996f5-ba29-4a91-a323-6c6875f41cf0" targetNamespace="http://schemas.microsoft.com/office/2006/metadata/properties" ma:root="true" ma:fieldsID="b971fab53dd0dae54ceda86c2b804db8" ns2:_="">
    <xsd:import namespace="364996f5-ba29-4a91-a323-6c6875f41cf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64996f5-ba29-4a91-a323-6c6875f41cf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33C9873-3D92-4B7B-ACBA-72368FB17597}"/>
</file>

<file path=customXml/itemProps2.xml><?xml version="1.0" encoding="utf-8"?>
<ds:datastoreItem xmlns:ds="http://schemas.openxmlformats.org/officeDocument/2006/customXml" ds:itemID="{3538113E-6A98-49B3-A016-57801E5B3F23}"/>
</file>

<file path=customXml/itemProps3.xml><?xml version="1.0" encoding="utf-8"?>
<ds:datastoreItem xmlns:ds="http://schemas.openxmlformats.org/officeDocument/2006/customXml" ds:itemID="{9875EB86-6B77-4FC8-B4FF-22710E646572}"/>
</file>

<file path=docProps/app.xml><?xml version="1.0" encoding="utf-8"?>
<Properties xmlns="http://schemas.openxmlformats.org/officeDocument/2006/extended-properties" xmlns:vt="http://schemas.openxmlformats.org/officeDocument/2006/docPropsVTypes">
  <Template>Spectrum.thmx</Template>
  <TotalTime>780</TotalTime>
  <Words>3208</Words>
  <Application>Microsoft Office PowerPoint</Application>
  <PresentationFormat>On-screen Show (4:3)</PresentationFormat>
  <Paragraphs>755</Paragraphs>
  <Slides>27</Slides>
  <Notes>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Cambria</vt:lpstr>
      <vt:lpstr>Corbel</vt:lpstr>
      <vt:lpstr>Wingdings</vt:lpstr>
      <vt:lpstr>Spectrum</vt:lpstr>
      <vt:lpstr>Array</vt:lpstr>
      <vt:lpstr>Lecture Outline</vt:lpstr>
      <vt:lpstr>Array</vt:lpstr>
      <vt:lpstr>Array</vt:lpstr>
      <vt:lpstr>Array</vt:lpstr>
      <vt:lpstr>Array</vt:lpstr>
      <vt:lpstr>Array</vt:lpstr>
      <vt:lpstr>Array</vt:lpstr>
      <vt:lpstr>Array</vt:lpstr>
      <vt:lpstr>Array</vt:lpstr>
      <vt:lpstr>Array</vt:lpstr>
      <vt:lpstr>Array</vt:lpstr>
      <vt:lpstr>Array</vt:lpstr>
      <vt:lpstr>Array</vt:lpstr>
      <vt:lpstr>Array</vt:lpstr>
      <vt:lpstr>Array</vt:lpstr>
      <vt:lpstr>Array</vt:lpstr>
      <vt:lpstr>Array</vt:lpstr>
      <vt:lpstr>Array</vt:lpstr>
      <vt:lpstr>Array</vt:lpstr>
      <vt:lpstr>Array</vt:lpstr>
      <vt:lpstr>Array</vt:lpstr>
      <vt:lpstr>Array</vt:lpstr>
      <vt:lpstr>Array</vt:lpstr>
      <vt:lpstr>Array</vt:lpstr>
      <vt:lpstr>PowerPoint Presentation</vt:lpstr>
      <vt:lpstr>PowerPoint Presentation</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Niloy</cp:lastModifiedBy>
  <cp:revision>126</cp:revision>
  <dcterms:created xsi:type="dcterms:W3CDTF">2018-12-10T17:20:29Z</dcterms:created>
  <dcterms:modified xsi:type="dcterms:W3CDTF">2020-04-28T17:05:54Z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0x010100277553790A8DEC42B7A1CCD43E5A3538</vt:lpwstr>
  </property>
</Properties>
</file>