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3" r:id="rId8"/>
    <p:sldId id="284" r:id="rId9"/>
    <p:sldId id="285" r:id="rId10"/>
    <p:sldId id="258" r:id="rId11"/>
    <p:sldId id="267" r:id="rId12"/>
    <p:sldId id="268" r:id="rId13"/>
    <p:sldId id="269" r:id="rId14"/>
    <p:sldId id="270" r:id="rId15"/>
    <p:sldId id="271" r:id="rId16"/>
    <p:sldId id="286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87ADE5B6-7DED-4E0D-9FC3-0643EB5B2197}" v="31" dt="2020-08-06T10:21:56.1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OMONA MAGDALENE SARKAR" userId="S::20-42186-1@student.aiub.edu::817a9ae5-ad83-4c76-8a9f-a9d53122f7b1" providerId="AD" clId="Web-{87ADE5B6-7DED-4E0D-9FC3-0643EB5B2197}"/>
    <pc:docChg chg="modSld">
      <pc:chgData name="ROMONA MAGDALENE SARKAR" userId="S::20-42186-1@student.aiub.edu::817a9ae5-ad83-4c76-8a9f-a9d53122f7b1" providerId="AD" clId="Web-{87ADE5B6-7DED-4E0D-9FC3-0643EB5B2197}" dt="2020-08-06T10:21:56.121" v="30" actId="20577"/>
      <pc:docMkLst>
        <pc:docMk/>
      </pc:docMkLst>
      <pc:sldChg chg="modSp">
        <pc:chgData name="ROMONA MAGDALENE SARKAR" userId="S::20-42186-1@student.aiub.edu::817a9ae5-ad83-4c76-8a9f-a9d53122f7b1" providerId="AD" clId="Web-{87ADE5B6-7DED-4E0D-9FC3-0643EB5B2197}" dt="2020-08-06T10:21:56.121" v="30" actId="20577"/>
        <pc:sldMkLst>
          <pc:docMk/>
          <pc:sldMk cId="1923382373" sldId="264"/>
        </pc:sldMkLst>
        <pc:spChg chg="mod">
          <ac:chgData name="ROMONA MAGDALENE SARKAR" userId="S::20-42186-1@student.aiub.edu::817a9ae5-ad83-4c76-8a9f-a9d53122f7b1" providerId="AD" clId="Web-{87ADE5B6-7DED-4E0D-9FC3-0643EB5B2197}" dt="2020-08-06T10:21:56.121" v="30" actId="20577"/>
          <ac:spMkLst>
            <pc:docMk/>
            <pc:sldMk cId="1923382373" sldId="264"/>
            <ac:spMk id="5" creationId="{F2944A7F-5AE5-EC49-82AF-722C8C8F62C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03481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4362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Classes use constructors to initialize instance variables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When a subclass object is created, its constructor is called.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is the responsibility of the subclass constructor to invoke the appropriate superclass constructors so that the instance variables defined in the superclass are properly initialized</a:t>
            </a:r>
          </a:p>
          <a:p>
            <a:pPr marL="171450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Superclass constructors can be called using the "super" keyword in a manner similar to "this"</a:t>
            </a:r>
          </a:p>
          <a:p>
            <a:pPr marL="742950" lvl="1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It must be the first line of code in the constructor</a:t>
            </a:r>
          </a:p>
          <a:p>
            <a:pPr marL="628650" lvl="1" indent="-171450">
              <a:spcBef>
                <a:spcPts val="275"/>
              </a:spcBef>
              <a:buClr>
                <a:srgbClr val="000000"/>
              </a:buClr>
              <a:buSzPct val="343000"/>
              <a:buFont typeface="Arial" panose="020B0604020202020204" pitchFamily="34" charset="0"/>
              <a:buChar char="•"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marL="285750" indent="-285750">
              <a:spcBef>
                <a:spcPts val="275"/>
              </a:spcBef>
              <a:buClr>
                <a:srgbClr val="000000"/>
              </a:buClr>
              <a:buSzPct val="59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If a call to super is not made, the system will automatically attempt to invoke the no-argument constructor of the superclass.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BB7D9B9-3B4C-4BA0-A5B4-88CBDFAE6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84" y="914400"/>
            <a:ext cx="4813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and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F253F-8239-4E0F-ACE8-24F17B4F3D27}"/>
              </a:ext>
            </a:extLst>
          </p:cNvPr>
          <p:cNvSpPr/>
          <p:nvPr/>
        </p:nvSpPr>
        <p:spPr>
          <a:xfrm>
            <a:off x="436098" y="1393389"/>
            <a:ext cx="7807570" cy="55938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String 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int 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BankAccount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accountNumber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ownersName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public class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 extends </a:t>
            </a:r>
            <a:r>
              <a:rPr lang="en-GB" altLang="en-US" sz="1200" dirty="0" err="1">
                <a:latin typeface="Courier" charset="0"/>
              </a:rPr>
              <a:t>BankAccount</a:t>
            </a: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private float 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public </a:t>
            </a:r>
            <a:r>
              <a:rPr lang="en-GB" altLang="en-US" sz="1200" dirty="0" err="1">
                <a:latin typeface="Courier" charset="0"/>
              </a:rPr>
              <a:t>OverdraftAccount</a:t>
            </a:r>
            <a:r>
              <a:rPr lang="en-GB" altLang="en-US" sz="1200" dirty="0">
                <a:latin typeface="Courier" charset="0"/>
              </a:rPr>
              <a:t>(int </a:t>
            </a:r>
            <a:r>
              <a:rPr lang="en-GB" altLang="en-US" sz="1200" dirty="0" err="1">
                <a:latin typeface="Courier" charset="0"/>
              </a:rPr>
              <a:t>anAccountNumber</a:t>
            </a:r>
            <a:r>
              <a:rPr lang="en-GB" altLang="en-US" sz="1200" dirty="0">
                <a:latin typeface="Courier" charset="0"/>
              </a:rPr>
              <a:t>, String </a:t>
            </a:r>
            <a:r>
              <a:rPr lang="en-GB" altLang="en-US" sz="1200" dirty="0" err="1">
                <a:latin typeface="Courier" charset="0"/>
              </a:rPr>
              <a:t>aName</a:t>
            </a:r>
            <a:r>
              <a:rPr lang="en-GB" altLang="en-US" sz="1200" dirty="0">
                <a:latin typeface="Courier" charset="0"/>
              </a:rPr>
              <a:t>, float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b="1" i="1" dirty="0">
                <a:latin typeface="Courier" charset="0"/>
              </a:rPr>
              <a:t>super(</a:t>
            </a:r>
            <a:r>
              <a:rPr lang="en-GB" altLang="en-US" sz="1200" b="1" i="1" dirty="0" err="1">
                <a:latin typeface="Courier" charset="0"/>
              </a:rPr>
              <a:t>anAccountNumber</a:t>
            </a:r>
            <a:r>
              <a:rPr lang="en-GB" altLang="en-US" sz="1200" b="1" i="1" dirty="0">
                <a:latin typeface="Courier" charset="0"/>
              </a:rPr>
              <a:t>, </a:t>
            </a:r>
            <a:r>
              <a:rPr lang="en-GB" altLang="en-US" sz="1200" b="1" i="1" dirty="0" err="1">
                <a:latin typeface="Courier" charset="0"/>
              </a:rPr>
              <a:t>aName</a:t>
            </a:r>
            <a:r>
              <a:rPr lang="en-GB" altLang="en-US" sz="1200" b="1" i="1" dirty="0">
                <a:latin typeface="Courier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	</a:t>
            </a:r>
            <a:r>
              <a:rPr lang="en-GB" altLang="en-US" sz="1200" dirty="0" err="1">
                <a:latin typeface="Courier" charset="0"/>
              </a:rPr>
              <a:t>overdraftLimit</a:t>
            </a:r>
            <a:r>
              <a:rPr lang="en-GB" altLang="en-US" sz="1200" dirty="0">
                <a:latin typeface="Courier" charset="0"/>
              </a:rPr>
              <a:t> = </a:t>
            </a:r>
            <a:r>
              <a:rPr lang="en-GB" altLang="en-US" sz="1200" dirty="0" err="1">
                <a:latin typeface="Courier" charset="0"/>
              </a:rPr>
              <a:t>aLimit</a:t>
            </a:r>
            <a:r>
              <a:rPr lang="en-GB" altLang="en-US" sz="12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charset="0"/>
              </a:rPr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31716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2" y="1224576"/>
            <a:ext cx="7821636" cy="5855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</a:t>
            </a:r>
            <a:r>
              <a:rPr lang="en-GB" altLang="en-US" sz="1400" dirty="0" err="1">
                <a:latin typeface="Courier" charset="0"/>
              </a:rPr>
              <a:t>ownersName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int </a:t>
            </a:r>
            <a:r>
              <a:rPr lang="en-GB" altLang="en-US" sz="1400" dirty="0" err="1">
                <a:latin typeface="Courier" charset="0"/>
              </a:rPr>
              <a:t>accountNumber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protected float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void deposit(float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if (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&gt;0.0)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	balance = balance + </a:t>
            </a:r>
            <a:r>
              <a:rPr lang="en-GB" altLang="en-US" sz="1400" dirty="0" err="1">
                <a:latin typeface="Courier" charset="0"/>
              </a:rPr>
              <a:t>anAmount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(balance&gt;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public float </a:t>
            </a:r>
            <a:r>
              <a:rPr lang="en-GB" altLang="en-US" sz="1400" dirty="0" err="1">
                <a:latin typeface="Courier" charset="0"/>
              </a:rPr>
              <a:t>getBalance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	return balance;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281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Method overriding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EAE00-F9C0-43C3-8177-17E4DC8229B3}"/>
              </a:ext>
            </a:extLst>
          </p:cNvPr>
          <p:cNvSpPr/>
          <p:nvPr/>
        </p:nvSpPr>
        <p:spPr>
          <a:xfrm>
            <a:off x="478301" y="1744928"/>
            <a:ext cx="8060787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</a:t>
            </a:r>
            <a:r>
              <a:rPr lang="en-GB" altLang="en-US" sz="1400" dirty="0" err="1">
                <a:latin typeface="Courier" charset="0"/>
              </a:rPr>
              <a:t>OverdraftAccount</a:t>
            </a:r>
            <a:r>
              <a:rPr lang="en-GB" altLang="en-US" sz="1400" dirty="0">
                <a:latin typeface="Courier" charset="0"/>
              </a:rPr>
              <a:t> extends </a:t>
            </a:r>
            <a:r>
              <a:rPr lang="en-GB" altLang="en-US" sz="1400" dirty="0" err="1">
                <a:latin typeface="Courier" charset="0"/>
              </a:rPr>
              <a:t>BankAccount</a:t>
            </a: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float limit;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public void withdraw(float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 // Overriding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if ((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&gt;0.0) &amp;&amp; (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getBalance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()+limit&gt;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))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		balance = balance - </a:t>
            </a:r>
            <a:r>
              <a:rPr lang="en-GB" altLang="en-US" sz="1400" b="1" i="1" dirty="0" err="1">
                <a:solidFill>
                  <a:srgbClr val="00B050"/>
                </a:solidFill>
                <a:latin typeface="Courier" charset="0"/>
              </a:rPr>
              <a:t>anAmount</a:t>
            </a: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b="1" i="1" dirty="0">
                <a:solidFill>
                  <a:srgbClr val="00B050"/>
                </a:solidFill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60199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  <a:endParaRPr lang="en-US"/>
          </a:p>
          <a:p>
            <a:endParaRPr lang="en-US" dirty="0">
              <a:cs typeface="Calibri"/>
            </a:endParaRPr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Inheritance definition and 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Different types of Inheritance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Constructor chaining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this and super keyword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 Method Overriding in inheritance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E4D9660-65B7-48A7-8013-902A0055AC6D}"/>
              </a:ext>
            </a:extLst>
          </p:cNvPr>
          <p:cNvSpPr txBox="1">
            <a:spLocks/>
          </p:cNvSpPr>
          <p:nvPr/>
        </p:nvSpPr>
        <p:spPr>
          <a:xfrm>
            <a:off x="2912012" y="2592625"/>
            <a:ext cx="8930799" cy="3834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Inheritance 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02EE4-7797-4DD3-A482-110A776CF8FA}"/>
              </a:ext>
            </a:extLst>
          </p:cNvPr>
          <p:cNvSpPr/>
          <p:nvPr/>
        </p:nvSpPr>
        <p:spPr>
          <a:xfrm>
            <a:off x="4536613" y="2157624"/>
            <a:ext cx="1997476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8FAAC8-C8DF-41B1-B38F-CB2C24111A95}"/>
              </a:ext>
            </a:extLst>
          </p:cNvPr>
          <p:cNvSpPr/>
          <p:nvPr/>
        </p:nvSpPr>
        <p:spPr>
          <a:xfrm>
            <a:off x="4583268" y="3729775"/>
            <a:ext cx="1917577" cy="665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F523BE-8C7A-4D29-958C-AB912AF1079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5535351" y="2823449"/>
            <a:ext cx="6706" cy="906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1C9DDE-0DB5-48A4-A31D-191340046A6E}"/>
              </a:ext>
            </a:extLst>
          </p:cNvPr>
          <p:cNvSpPr/>
          <p:nvPr/>
        </p:nvSpPr>
        <p:spPr>
          <a:xfrm>
            <a:off x="6950534" y="2299057"/>
            <a:ext cx="1591895" cy="4793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name,age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B714C7-799B-41E0-8AA7-7B5FD249113F}"/>
              </a:ext>
            </a:extLst>
          </p:cNvPr>
          <p:cNvSpPr/>
          <p:nvPr/>
        </p:nvSpPr>
        <p:spPr>
          <a:xfrm>
            <a:off x="6787694" y="3791174"/>
            <a:ext cx="1917577" cy="4257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id, </a:t>
            </a:r>
            <a:r>
              <a:rPr lang="en-US" dirty="0" err="1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2CDC81-C29A-4797-BE4E-2CDB14E2FBE3}"/>
              </a:ext>
            </a:extLst>
          </p:cNvPr>
          <p:cNvSpPr/>
          <p:nvPr/>
        </p:nvSpPr>
        <p:spPr>
          <a:xfrm>
            <a:off x="1287411" y="2128015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Super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Base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Parent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B020E-AF11-4D3D-8BB4-3CDD5C5697F8}"/>
              </a:ext>
            </a:extLst>
          </p:cNvPr>
          <p:cNvSpPr/>
          <p:nvPr/>
        </p:nvSpPr>
        <p:spPr>
          <a:xfrm>
            <a:off x="1411550" y="3487854"/>
            <a:ext cx="1624601" cy="8345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Derived class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Child class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BFF9A0-7278-493F-8F9F-1C8C242A2A0D}"/>
              </a:ext>
            </a:extLst>
          </p:cNvPr>
          <p:cNvSpPr/>
          <p:nvPr/>
        </p:nvSpPr>
        <p:spPr>
          <a:xfrm>
            <a:off x="349371" y="5162365"/>
            <a:ext cx="8355900" cy="1028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the process where one class posses the properties of another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Inheritance is used for code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implement parent-child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A class can be defined as a "subclass" of another class.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59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data attributes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methods of its superclass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Wingdings" panose="05000000000000000000" pitchFamily="2" charset="2"/>
              <a:buChar char="§"/>
            </a:pPr>
            <a:r>
              <a:rPr lang="en-GB" altLang="en-US" sz="2000" dirty="0">
                <a:latin typeface="Helvetica" panose="020B0604020202020204" pitchFamily="34" charset="0"/>
              </a:rPr>
              <a:t>The subclass inherits all associations of its superclass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  The subclass can: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Add new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Use inherited functionality</a:t>
            </a:r>
          </a:p>
          <a:p>
            <a:pPr marL="800100" lvl="1" indent="-342900">
              <a:spcBef>
                <a:spcPts val="275"/>
              </a:spcBef>
              <a:buClr>
                <a:srgbClr val="000000"/>
              </a:buClr>
              <a:buSzPct val="8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Override inherited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DCEE94C1-647B-4C83-A152-64AF475C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7" y="2236372"/>
            <a:ext cx="8564563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When an object is created using new, the system must allocate enough memory to hold all its instance variables.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This includes any inherited instance variables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 this example, we can say that an Employee "is a kind of" Person.  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Employee object inherits all of the attributes, methods and associations of Person</a:t>
            </a:r>
          </a:p>
        </p:txBody>
      </p:sp>
    </p:spTree>
    <p:extLst>
      <p:ext uri="{BB962C8B-B14F-4D97-AF65-F5344CB8AC3E}">
        <p14:creationId xmlns:p14="http://schemas.microsoft.com/office/powerpoint/2010/main" val="351711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Inheritance </a:t>
            </a:r>
            <a:endParaRPr lang="x-none" dirty="0"/>
          </a:p>
          <a:p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386E1-9C1E-4D6D-854A-93BA3F84C2FA}"/>
              </a:ext>
            </a:extLst>
          </p:cNvPr>
          <p:cNvSpPr/>
          <p:nvPr/>
        </p:nvSpPr>
        <p:spPr>
          <a:xfrm>
            <a:off x="710417" y="2217099"/>
            <a:ext cx="8095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23F27EB3-0AF7-4020-ABA2-BEA874EE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479425"/>
            <a:ext cx="3676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>
                <a:latin typeface="Helvetica" panose="020B0604020202020204" pitchFamily="34" charset="0"/>
              </a:rPr>
              <a:t>What really happens?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A81C03FB-16E3-4221-B0E8-F4EEC1809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2510724"/>
            <a:ext cx="1939925" cy="1179513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 dirty="0"/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77B578E3-7109-4439-B736-9F12DB4AA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51013" y="3710874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1384F570-42B6-4745-A954-8EDD41C5A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288" y="4164899"/>
            <a:ext cx="1939925" cy="1125538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employeeID</a:t>
            </a:r>
            <a:r>
              <a:rPr lang="en-GB" sz="1600" dirty="0"/>
              <a:t>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salary: </a:t>
            </a:r>
            <a:r>
              <a:rPr lang="en-GB" sz="1600" dirty="0" err="1"/>
              <a:t>int</a:t>
            </a:r>
            <a:endParaRPr lang="en-GB" sz="1600" dirty="0"/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 dirty="0"/>
              <a:t>- </a:t>
            </a:r>
            <a:r>
              <a:rPr lang="en-GB" sz="1600" dirty="0" err="1"/>
              <a:t>startDate</a:t>
            </a:r>
            <a:r>
              <a:rPr lang="en-GB" sz="1600" dirty="0"/>
              <a:t>: Date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8F4AC12-B685-471B-9BD3-498731B87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0251" y="2485324"/>
            <a:ext cx="2538412" cy="100965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"John Smith"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Jan 13, 1954</a:t>
            </a:r>
          </a:p>
        </p:txBody>
      </p:sp>
      <p:sp>
        <p:nvSpPr>
          <p:cNvPr id="14" name="Oval 8">
            <a:extLst>
              <a:ext uri="{FF2B5EF4-FFF2-40B4-BE49-F238E27FC236}">
                <a16:creationId xmlns:a16="http://schemas.microsoft.com/office/drawing/2014/main" id="{35A6E1E9-CBEB-4D4C-BD39-B06B29480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38" y="3175887"/>
            <a:ext cx="2778125" cy="2271712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name = "Sally Halls"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dob = Mar 15, 1968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employeeID = 37518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salary = 65000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  <a:tab pos="2171700" algn="l"/>
              </a:tabLst>
              <a:defRPr/>
            </a:pPr>
            <a:r>
              <a:rPr lang="en-GB" sz="1600"/>
              <a:t>startDate = Dec 15, 2000</a:t>
            </a:r>
          </a:p>
        </p:txBody>
      </p:sp>
      <p:sp>
        <p:nvSpPr>
          <p:cNvPr id="15" name="Text Box 9">
            <a:extLst>
              <a:ext uri="{FF2B5EF4-FFF2-40B4-BE49-F238E27FC236}">
                <a16:creationId xmlns:a16="http://schemas.microsoft.com/office/drawing/2014/main" id="{ABD47C62-6385-4462-A4CE-23B7EA7CB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01" y="3841049"/>
            <a:ext cx="922337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0"/>
              <a:buNone/>
            </a:pPr>
            <a:r>
              <a:rPr lang="en-GB" altLang="en-US" sz="1600">
                <a:latin typeface="Times" panose="02020603050405020304" pitchFamily="18" charset="0"/>
              </a:rPr>
              <a:t>is a kind of</a:t>
            </a:r>
          </a:p>
        </p:txBody>
      </p:sp>
    </p:spTree>
    <p:extLst>
      <p:ext uri="{BB962C8B-B14F-4D97-AF65-F5344CB8AC3E}">
        <p14:creationId xmlns:p14="http://schemas.microsoft.com/office/powerpoint/2010/main" val="60293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Inheritance</a:t>
            </a:r>
            <a:endParaRPr lang="x-none" sz="2800" dirty="0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78981B62-9451-4835-AC78-98A87BB8A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1327150"/>
            <a:ext cx="85645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Inheritance is declared using the "extends" keyword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inheritance is not defined, the class extends a class called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dirty="0">
              <a:latin typeface="Helvetica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18495898-5AAE-4D53-881D-173FFDDE7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2557463"/>
            <a:ext cx="1939925" cy="1179512"/>
          </a:xfrm>
          <a:prstGeom prst="roundRect">
            <a:avLst>
              <a:gd name="adj" fmla="val 13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Person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name: String          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dob: Date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endParaRPr lang="en-GB" sz="1600"/>
          </a:p>
        </p:txBody>
      </p:sp>
      <p:sp>
        <p:nvSpPr>
          <p:cNvPr id="15" name="Line 5">
            <a:extLst>
              <a:ext uri="{FF2B5EF4-FFF2-40B4-BE49-F238E27FC236}">
                <a16:creationId xmlns:a16="http://schemas.microsoft.com/office/drawing/2014/main" id="{BF94843B-1885-4B08-96F4-47C0B574E1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40675" y="3757613"/>
            <a:ext cx="0" cy="822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251A78F9-C6BA-4021-9A8B-D433411378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950" y="4427538"/>
            <a:ext cx="1939925" cy="1125537"/>
          </a:xfrm>
          <a:prstGeom prst="roundRect">
            <a:avLst>
              <a:gd name="adj" fmla="val 139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Employee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employeeID: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salary: int</a:t>
            </a:r>
          </a:p>
          <a:p>
            <a:pPr>
              <a:buClr>
                <a:srgbClr val="000000"/>
              </a:buClr>
              <a:buSzPct val="67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 sz="1600"/>
              <a:t>- startDate: Date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6A15F07E-4F84-4960-9B0F-81E2D233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2316163"/>
            <a:ext cx="3300413" cy="1622425"/>
          </a:xfrm>
          <a:prstGeom prst="roundRect">
            <a:avLst>
              <a:gd name="adj" fmla="val 9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A5E81BD5-48F9-44B9-9082-50A10129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2535238"/>
            <a:ext cx="2919412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private Date dob;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[...]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F9A57E4E-B5BB-4418-A588-5EA78775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4095750"/>
            <a:ext cx="4779963" cy="1787525"/>
          </a:xfrm>
          <a:prstGeom prst="roundRect">
            <a:avLst>
              <a:gd name="adj" fmla="val 8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F90C80C2-0F37-471C-863D-E813FF424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4314825"/>
            <a:ext cx="403225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public class Employee extends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employeID;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int salary;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private Date startDate;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charset="0"/>
              </a:rPr>
              <a:t>	[...]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32742B82-E12F-4CA4-9C7F-4F9C0C617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625" y="6005513"/>
            <a:ext cx="4779963" cy="568325"/>
          </a:xfrm>
          <a:prstGeom prst="roundRect">
            <a:avLst>
              <a:gd name="adj" fmla="val 278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marL="211138" indent="-211138">
              <a:spcBef>
                <a:spcPts val="275"/>
              </a:spcBef>
              <a:buClr>
                <a:srgbClr val="000000"/>
              </a:buClr>
              <a:buSzPct val="174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/>
            </a:pPr>
            <a:r>
              <a:rPr lang="en-GB" sz="1600" dirty="0">
                <a:latin typeface="Courier" charset="0"/>
              </a:rPr>
              <a:t>Employee </a:t>
            </a:r>
            <a:r>
              <a:rPr lang="en-GB" sz="1600" dirty="0" err="1">
                <a:latin typeface="Courier" charset="0"/>
              </a:rPr>
              <a:t>anEmployee</a:t>
            </a:r>
            <a:r>
              <a:rPr lang="en-GB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US" dirty="0"/>
              <a:t>Inheritance</a:t>
            </a:r>
            <a:endParaRPr lang="x-none" dirty="0"/>
          </a:p>
          <a:p>
            <a:endParaRPr lang="x-none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A473AE7A-BFB6-434D-A6AE-919F403E0BC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355" y="2437193"/>
            <a:ext cx="4611811" cy="3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Types of </a:t>
            </a:r>
            <a:r>
              <a:rPr lang="en-US" sz="2800" dirty="0"/>
              <a:t>Inheritance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6EE548-DCD9-41CC-A3E1-BD3CB0272AA9}"/>
              </a:ext>
            </a:extLst>
          </p:cNvPr>
          <p:cNvSpPr/>
          <p:nvPr/>
        </p:nvSpPr>
        <p:spPr>
          <a:xfrm>
            <a:off x="506437" y="1645920"/>
            <a:ext cx="7132320" cy="4101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number of subclasses a class can have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4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There is no limit to the depth of the class tree.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Each Java class has one (and only one) superclass.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800" dirty="0">
                <a:latin typeface="Helvetica" panose="020B0604020202020204" pitchFamily="34" charset="0"/>
              </a:rPr>
              <a:t>C++ allows for multiple inheritance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7553790A8DEC42B7A1CCD43E5A3538" ma:contentTypeVersion="6" ma:contentTypeDescription="Create a new document." ma:contentTypeScope="" ma:versionID="ff5c1e379580635d17eef70ead38800a">
  <xsd:schema xmlns:xsd="http://www.w3.org/2001/XMLSchema" xmlns:xs="http://www.w3.org/2001/XMLSchema" xmlns:p="http://schemas.microsoft.com/office/2006/metadata/properties" xmlns:ns2="364996f5-ba29-4a91-a323-6c6875f41cf0" targetNamespace="http://schemas.microsoft.com/office/2006/metadata/properties" ma:root="true" ma:fieldsID="b971fab53dd0dae54ceda86c2b804db8" ns2:_="">
    <xsd:import namespace="364996f5-ba29-4a91-a323-6c6875f41c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4996f5-ba29-4a91-a323-6c6875f41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BCD301-EAD9-4903-A7BC-925E38E087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435BCB-C09A-4F19-AD46-7232701506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7A2455-0C2A-4A2C-B243-F725E31079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4996f5-ba29-4a91-a323-6c6875f41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220</TotalTime>
  <Words>694</Words>
  <Application>Microsoft Office PowerPoint</Application>
  <PresentationFormat>On-screen Show (4:3)</PresentationFormat>
  <Paragraphs>189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Spectrum</vt:lpstr>
      <vt:lpstr>Inheritance </vt:lpstr>
      <vt:lpstr>Lecture Outline</vt:lpstr>
      <vt:lpstr>Inheritance</vt:lpstr>
      <vt:lpstr>Inheritance</vt:lpstr>
      <vt:lpstr>Inheritance</vt:lpstr>
      <vt:lpstr>Inheritance</vt:lpstr>
      <vt:lpstr>PowerPoint Presentation</vt:lpstr>
      <vt:lpstr>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50</cp:revision>
  <dcterms:created xsi:type="dcterms:W3CDTF">2018-12-10T17:20:29Z</dcterms:created>
  <dcterms:modified xsi:type="dcterms:W3CDTF">2020-08-06T10:21:56Z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0x010100277553790A8DEC42B7A1CCD43E5A3538</vt:lpwstr>
  </property>
</Properties>
</file>