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86" r:id="rId6"/>
    <p:sldId id="276" r:id="rId7"/>
    <p:sldId id="283" r:id="rId8"/>
    <p:sldId id="284"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5" r:id="rId22"/>
    <p:sldId id="272" r:id="rId23"/>
    <p:sldId id="273" r:id="rId24"/>
    <p:sldId id="274" r:id="rId25"/>
    <p:sldId id="285" r:id="rId26"/>
    <p:sldId id="278"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68" d="100"/>
          <a:sy n="68" d="100"/>
        </p:scale>
        <p:origin x="8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A85E-CB90-4202-9AE1-033A09535A5D}"/>
              </a:ext>
            </a:extLst>
          </p:cNvPr>
          <p:cNvSpPr>
            <a:spLocks noGrp="1"/>
          </p:cNvSpPr>
          <p:nvPr>
            <p:ph type="ctrTitle"/>
          </p:nvPr>
        </p:nvSpPr>
        <p:spPr/>
        <p:txBody>
          <a:bodyPr/>
          <a:lstStyle/>
          <a:p>
            <a:r>
              <a:rPr lang="en-US" dirty="0"/>
              <a:t>GHARPAR</a:t>
            </a:r>
          </a:p>
        </p:txBody>
      </p:sp>
      <p:sp>
        <p:nvSpPr>
          <p:cNvPr id="3" name="Subtitle 2">
            <a:extLst>
              <a:ext uri="{FF2B5EF4-FFF2-40B4-BE49-F238E27FC236}">
                <a16:creationId xmlns:a16="http://schemas.microsoft.com/office/drawing/2014/main" id="{0DA05D68-EC3C-4702-85E7-5635507AF89F}"/>
              </a:ext>
            </a:extLst>
          </p:cNvPr>
          <p:cNvSpPr>
            <a:spLocks noGrp="1"/>
          </p:cNvSpPr>
          <p:nvPr>
            <p:ph type="subTitle" idx="1"/>
          </p:nvPr>
        </p:nvSpPr>
        <p:spPr>
          <a:xfrm>
            <a:off x="3998343" y="3886680"/>
            <a:ext cx="6831673" cy="1086237"/>
          </a:xfrm>
        </p:spPr>
        <p:txBody>
          <a:bodyPr/>
          <a:lstStyle/>
          <a:p>
            <a:r>
              <a:rPr lang="en-US" dirty="0"/>
              <a:t>BY MUNNAZZAH ASLAM(SE-007)</a:t>
            </a:r>
          </a:p>
        </p:txBody>
      </p:sp>
      <p:pic>
        <p:nvPicPr>
          <p:cNvPr id="5" name="Picture 4">
            <a:extLst>
              <a:ext uri="{FF2B5EF4-FFF2-40B4-BE49-F238E27FC236}">
                <a16:creationId xmlns:a16="http://schemas.microsoft.com/office/drawing/2014/main" id="{059583AA-449A-4AB4-A033-CBF46E8F82A6}"/>
              </a:ext>
            </a:extLst>
          </p:cNvPr>
          <p:cNvPicPr>
            <a:picLocks noChangeAspect="1"/>
          </p:cNvPicPr>
          <p:nvPr/>
        </p:nvPicPr>
        <p:blipFill>
          <a:blip r:embed="rId2"/>
          <a:stretch>
            <a:fillRect/>
          </a:stretch>
        </p:blipFill>
        <p:spPr>
          <a:xfrm>
            <a:off x="1608343" y="1443037"/>
            <a:ext cx="2143125" cy="2143125"/>
          </a:xfrm>
          <a:prstGeom prst="rect">
            <a:avLst/>
          </a:prstGeom>
        </p:spPr>
      </p:pic>
    </p:spTree>
    <p:extLst>
      <p:ext uri="{BB962C8B-B14F-4D97-AF65-F5344CB8AC3E}">
        <p14:creationId xmlns:p14="http://schemas.microsoft.com/office/powerpoint/2010/main" val="3618677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C9B4-AC1A-4122-9554-91256475E03F}"/>
              </a:ext>
            </a:extLst>
          </p:cNvPr>
          <p:cNvSpPr>
            <a:spLocks noGrp="1"/>
          </p:cNvSpPr>
          <p:nvPr>
            <p:ph type="title"/>
          </p:nvPr>
        </p:nvSpPr>
        <p:spPr>
          <a:xfrm>
            <a:off x="1371600" y="697832"/>
            <a:ext cx="9601200" cy="1485900"/>
          </a:xfrm>
        </p:spPr>
        <p:txBody>
          <a:bodyPr/>
          <a:lstStyle/>
          <a:p>
            <a:r>
              <a:rPr lang="en-US" dirty="0"/>
              <a:t>APPLICATION HOME PAGE:</a:t>
            </a:r>
          </a:p>
        </p:txBody>
      </p:sp>
      <p:pic>
        <p:nvPicPr>
          <p:cNvPr id="4" name="Content Placeholder 3">
            <a:extLst>
              <a:ext uri="{FF2B5EF4-FFF2-40B4-BE49-F238E27FC236}">
                <a16:creationId xmlns:a16="http://schemas.microsoft.com/office/drawing/2014/main" id="{29644B6C-DEFA-4F75-B71E-8F9A116AAEA9}"/>
              </a:ext>
            </a:extLst>
          </p:cNvPr>
          <p:cNvPicPr>
            <a:picLocks noGrp="1" noChangeAspect="1"/>
          </p:cNvPicPr>
          <p:nvPr>
            <p:ph idx="1"/>
          </p:nvPr>
        </p:nvPicPr>
        <p:blipFill>
          <a:blip r:embed="rId2"/>
          <a:stretch>
            <a:fillRect/>
          </a:stretch>
        </p:blipFill>
        <p:spPr>
          <a:xfrm>
            <a:off x="3296093" y="1509823"/>
            <a:ext cx="5996763" cy="4357577"/>
          </a:xfrm>
          <a:prstGeom prst="rect">
            <a:avLst/>
          </a:prstGeom>
        </p:spPr>
      </p:pic>
    </p:spTree>
    <p:extLst>
      <p:ext uri="{BB962C8B-B14F-4D97-AF65-F5344CB8AC3E}">
        <p14:creationId xmlns:p14="http://schemas.microsoft.com/office/powerpoint/2010/main" val="781893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5113B6E-6D58-450A-8FDD-4DBB4A739A57}"/>
              </a:ext>
            </a:extLst>
          </p:cNvPr>
          <p:cNvPicPr>
            <a:picLocks noGrp="1" noChangeAspect="1"/>
          </p:cNvPicPr>
          <p:nvPr>
            <p:ph idx="1"/>
          </p:nvPr>
        </p:nvPicPr>
        <p:blipFill>
          <a:blip r:embed="rId2"/>
          <a:stretch>
            <a:fillRect/>
          </a:stretch>
        </p:blipFill>
        <p:spPr>
          <a:xfrm>
            <a:off x="3083443" y="1254643"/>
            <a:ext cx="6124352" cy="4917558"/>
          </a:xfrm>
          <a:prstGeom prst="rect">
            <a:avLst/>
          </a:prstGeom>
        </p:spPr>
      </p:pic>
    </p:spTree>
    <p:extLst>
      <p:ext uri="{BB962C8B-B14F-4D97-AF65-F5344CB8AC3E}">
        <p14:creationId xmlns:p14="http://schemas.microsoft.com/office/powerpoint/2010/main" val="211747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034FB68-555B-48EA-981E-757FDF95036C}"/>
              </a:ext>
            </a:extLst>
          </p:cNvPr>
          <p:cNvPicPr>
            <a:picLocks noGrp="1" noChangeAspect="1"/>
          </p:cNvPicPr>
          <p:nvPr>
            <p:ph idx="1"/>
          </p:nvPr>
        </p:nvPicPr>
        <p:blipFill>
          <a:blip r:embed="rId2"/>
          <a:stretch>
            <a:fillRect/>
          </a:stretch>
        </p:blipFill>
        <p:spPr>
          <a:xfrm>
            <a:off x="2636874" y="1297171"/>
            <a:ext cx="7719238" cy="5039833"/>
          </a:xfrm>
          <a:prstGeom prst="rect">
            <a:avLst/>
          </a:prstGeom>
        </p:spPr>
      </p:pic>
    </p:spTree>
    <p:extLst>
      <p:ext uri="{BB962C8B-B14F-4D97-AF65-F5344CB8AC3E}">
        <p14:creationId xmlns:p14="http://schemas.microsoft.com/office/powerpoint/2010/main" val="938689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82BFD04-C634-4997-A2BA-CDB7372411C8}"/>
              </a:ext>
            </a:extLst>
          </p:cNvPr>
          <p:cNvPicPr>
            <a:picLocks noGrp="1" noChangeAspect="1"/>
          </p:cNvPicPr>
          <p:nvPr>
            <p:ph idx="1"/>
          </p:nvPr>
        </p:nvPicPr>
        <p:blipFill>
          <a:blip r:embed="rId2"/>
          <a:stretch>
            <a:fillRect/>
          </a:stretch>
        </p:blipFill>
        <p:spPr>
          <a:xfrm>
            <a:off x="3083442" y="1190847"/>
            <a:ext cx="6443330" cy="4981353"/>
          </a:xfrm>
          <a:prstGeom prst="rect">
            <a:avLst/>
          </a:prstGeom>
        </p:spPr>
      </p:pic>
    </p:spTree>
    <p:extLst>
      <p:ext uri="{BB962C8B-B14F-4D97-AF65-F5344CB8AC3E}">
        <p14:creationId xmlns:p14="http://schemas.microsoft.com/office/powerpoint/2010/main" val="56841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E318863-329F-489B-8817-6C4D963450B8}"/>
              </a:ext>
            </a:extLst>
          </p:cNvPr>
          <p:cNvPicPr>
            <a:picLocks noGrp="1" noChangeAspect="1"/>
          </p:cNvPicPr>
          <p:nvPr>
            <p:ph idx="1"/>
          </p:nvPr>
        </p:nvPicPr>
        <p:blipFill>
          <a:blip r:embed="rId2"/>
          <a:stretch>
            <a:fillRect/>
          </a:stretch>
        </p:blipFill>
        <p:spPr>
          <a:xfrm>
            <a:off x="3381153" y="1509823"/>
            <a:ext cx="6060559" cy="4662377"/>
          </a:xfrm>
          <a:prstGeom prst="rect">
            <a:avLst/>
          </a:prstGeom>
        </p:spPr>
      </p:pic>
    </p:spTree>
    <p:extLst>
      <p:ext uri="{BB962C8B-B14F-4D97-AF65-F5344CB8AC3E}">
        <p14:creationId xmlns:p14="http://schemas.microsoft.com/office/powerpoint/2010/main" val="642346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C5F1320-A7A5-4931-B168-D6BFE6769204}"/>
              </a:ext>
            </a:extLst>
          </p:cNvPr>
          <p:cNvPicPr>
            <a:picLocks noGrp="1" noChangeAspect="1"/>
          </p:cNvPicPr>
          <p:nvPr>
            <p:ph idx="1"/>
          </p:nvPr>
        </p:nvPicPr>
        <p:blipFill>
          <a:blip r:embed="rId2"/>
          <a:stretch>
            <a:fillRect/>
          </a:stretch>
        </p:blipFill>
        <p:spPr>
          <a:xfrm>
            <a:off x="3104707" y="1297172"/>
            <a:ext cx="6081823" cy="4875028"/>
          </a:xfrm>
          <a:prstGeom prst="rect">
            <a:avLst/>
          </a:prstGeom>
        </p:spPr>
      </p:pic>
    </p:spTree>
    <p:extLst>
      <p:ext uri="{BB962C8B-B14F-4D97-AF65-F5344CB8AC3E}">
        <p14:creationId xmlns:p14="http://schemas.microsoft.com/office/powerpoint/2010/main" val="4178156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2A2ABB4-C0FC-40D8-B74B-6DCCE9180906}"/>
              </a:ext>
            </a:extLst>
          </p:cNvPr>
          <p:cNvPicPr>
            <a:picLocks noGrp="1" noChangeAspect="1"/>
          </p:cNvPicPr>
          <p:nvPr>
            <p:ph idx="1"/>
          </p:nvPr>
        </p:nvPicPr>
        <p:blipFill>
          <a:blip r:embed="rId2"/>
          <a:stretch>
            <a:fillRect/>
          </a:stretch>
        </p:blipFill>
        <p:spPr>
          <a:xfrm>
            <a:off x="3253564" y="1360967"/>
            <a:ext cx="5656520" cy="4811233"/>
          </a:xfrm>
          <a:prstGeom prst="rect">
            <a:avLst/>
          </a:prstGeom>
        </p:spPr>
      </p:pic>
    </p:spTree>
    <p:extLst>
      <p:ext uri="{BB962C8B-B14F-4D97-AF65-F5344CB8AC3E}">
        <p14:creationId xmlns:p14="http://schemas.microsoft.com/office/powerpoint/2010/main" val="3855963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38F9FD1-B520-4838-A0F0-5BA2E51EC317}"/>
              </a:ext>
            </a:extLst>
          </p:cNvPr>
          <p:cNvPicPr>
            <a:picLocks noGrp="1" noChangeAspect="1"/>
          </p:cNvPicPr>
          <p:nvPr>
            <p:ph idx="1"/>
          </p:nvPr>
        </p:nvPicPr>
        <p:blipFill>
          <a:blip r:embed="rId2"/>
          <a:stretch>
            <a:fillRect/>
          </a:stretch>
        </p:blipFill>
        <p:spPr>
          <a:xfrm>
            <a:off x="2977116" y="1424762"/>
            <a:ext cx="6570921" cy="4747437"/>
          </a:xfrm>
          <a:prstGeom prst="rect">
            <a:avLst/>
          </a:prstGeom>
        </p:spPr>
      </p:pic>
    </p:spTree>
    <p:extLst>
      <p:ext uri="{BB962C8B-B14F-4D97-AF65-F5344CB8AC3E}">
        <p14:creationId xmlns:p14="http://schemas.microsoft.com/office/powerpoint/2010/main" val="245914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65EA2C-221C-4FA6-8AE6-C058B68FF70C}"/>
              </a:ext>
            </a:extLst>
          </p:cNvPr>
          <p:cNvPicPr>
            <a:picLocks noGrp="1" noChangeAspect="1"/>
          </p:cNvPicPr>
          <p:nvPr>
            <p:ph idx="1"/>
          </p:nvPr>
        </p:nvPicPr>
        <p:blipFill>
          <a:blip r:embed="rId2"/>
          <a:stretch>
            <a:fillRect/>
          </a:stretch>
        </p:blipFill>
        <p:spPr>
          <a:xfrm>
            <a:off x="3173818" y="1428750"/>
            <a:ext cx="5996764" cy="5092110"/>
          </a:xfrm>
          <a:prstGeom prst="rect">
            <a:avLst/>
          </a:prstGeom>
        </p:spPr>
      </p:pic>
    </p:spTree>
    <p:extLst>
      <p:ext uri="{BB962C8B-B14F-4D97-AF65-F5344CB8AC3E}">
        <p14:creationId xmlns:p14="http://schemas.microsoft.com/office/powerpoint/2010/main" val="1045535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40C99A9-D7B1-481E-A4C7-CBA6D183DCD9}"/>
              </a:ext>
            </a:extLst>
          </p:cNvPr>
          <p:cNvPicPr>
            <a:picLocks noGrp="1" noChangeAspect="1"/>
          </p:cNvPicPr>
          <p:nvPr>
            <p:ph idx="1"/>
          </p:nvPr>
        </p:nvPicPr>
        <p:blipFill>
          <a:blip r:embed="rId2"/>
          <a:stretch>
            <a:fillRect/>
          </a:stretch>
        </p:blipFill>
        <p:spPr>
          <a:xfrm>
            <a:off x="3019646" y="1382233"/>
            <a:ext cx="5890437" cy="4485167"/>
          </a:xfrm>
          <a:prstGeom prst="rect">
            <a:avLst/>
          </a:prstGeom>
        </p:spPr>
      </p:pic>
    </p:spTree>
    <p:extLst>
      <p:ext uri="{BB962C8B-B14F-4D97-AF65-F5344CB8AC3E}">
        <p14:creationId xmlns:p14="http://schemas.microsoft.com/office/powerpoint/2010/main" val="52886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C9B4-AC1A-4122-9554-91256475E03F}"/>
              </a:ext>
            </a:extLst>
          </p:cNvPr>
          <p:cNvSpPr>
            <a:spLocks noGrp="1"/>
          </p:cNvSpPr>
          <p:nvPr>
            <p:ph type="title"/>
          </p:nvPr>
        </p:nvSpPr>
        <p:spPr/>
        <p:txBody>
          <a:bodyPr>
            <a:normAutofit/>
          </a:bodyPr>
          <a:lstStyle/>
          <a:p>
            <a:r>
              <a:rPr lang="en-US" sz="6600" dirty="0"/>
              <a:t>OBJECTIVE:</a:t>
            </a:r>
          </a:p>
        </p:txBody>
      </p:sp>
      <p:sp>
        <p:nvSpPr>
          <p:cNvPr id="3" name="Content Placeholder 2">
            <a:extLst>
              <a:ext uri="{FF2B5EF4-FFF2-40B4-BE49-F238E27FC236}">
                <a16:creationId xmlns:a16="http://schemas.microsoft.com/office/drawing/2014/main" id="{7CAABACF-D522-4632-810E-6B7AF1EC5BD4}"/>
              </a:ext>
            </a:extLst>
          </p:cNvPr>
          <p:cNvSpPr>
            <a:spLocks noGrp="1"/>
          </p:cNvSpPr>
          <p:nvPr>
            <p:ph idx="1"/>
          </p:nvPr>
        </p:nvSpPr>
        <p:spPr>
          <a:xfrm>
            <a:off x="1371600" y="1638300"/>
            <a:ext cx="9601200" cy="3581400"/>
          </a:xfrm>
        </p:spPr>
        <p:txBody>
          <a:bodyPr>
            <a:normAutofit fontScale="92500" lnSpcReduction="10000"/>
          </a:bodyPr>
          <a:lstStyle/>
          <a:p>
            <a:pPr marL="0" indent="0">
              <a:buNone/>
            </a:pPr>
            <a:r>
              <a:rPr lang="en-US" sz="3000" dirty="0"/>
              <a:t>GHARPAR is designed to establish a solution, connecting customers ad service providers.</a:t>
            </a:r>
          </a:p>
          <a:p>
            <a:pPr marL="0" indent="0">
              <a:buNone/>
            </a:pPr>
            <a:r>
              <a:rPr lang="en-US" sz="3000" dirty="0"/>
              <a:t>Our aim is to simplify the process of getting a job done.</a:t>
            </a:r>
          </a:p>
          <a:p>
            <a:pPr marL="0" indent="0">
              <a:buNone/>
            </a:pPr>
            <a:r>
              <a:rPr lang="en-US" sz="3000" dirty="0"/>
              <a:t>The ultimate in comfortable, convenient, and professional beauty services at home. </a:t>
            </a:r>
          </a:p>
          <a:p>
            <a:pPr marL="0" indent="0">
              <a:buNone/>
            </a:pPr>
            <a:r>
              <a:rPr lang="en-US" sz="3000" dirty="0"/>
              <a:t>GHARPAR is a desktop based app solution for providing you with high quality, hygienic, and timely at-home cooking, beauty, home services.</a:t>
            </a:r>
          </a:p>
          <a:p>
            <a:pPr marL="0" indent="0">
              <a:buNone/>
            </a:pPr>
            <a:endParaRPr lang="en-US" sz="2800" dirty="0"/>
          </a:p>
        </p:txBody>
      </p:sp>
    </p:spTree>
    <p:extLst>
      <p:ext uri="{BB962C8B-B14F-4D97-AF65-F5344CB8AC3E}">
        <p14:creationId xmlns:p14="http://schemas.microsoft.com/office/powerpoint/2010/main" val="27242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6A4A8F5-F042-423B-95F1-30C20F8C066C}"/>
              </a:ext>
            </a:extLst>
          </p:cNvPr>
          <p:cNvPicPr>
            <a:picLocks noGrp="1" noChangeAspect="1"/>
          </p:cNvPicPr>
          <p:nvPr>
            <p:ph idx="1"/>
          </p:nvPr>
        </p:nvPicPr>
        <p:blipFill>
          <a:blip r:embed="rId2"/>
          <a:stretch>
            <a:fillRect/>
          </a:stretch>
        </p:blipFill>
        <p:spPr>
          <a:xfrm>
            <a:off x="3253563" y="1467293"/>
            <a:ext cx="5443869" cy="4400107"/>
          </a:xfrm>
          <a:prstGeom prst="rect">
            <a:avLst/>
          </a:prstGeom>
        </p:spPr>
      </p:pic>
    </p:spTree>
    <p:extLst>
      <p:ext uri="{BB962C8B-B14F-4D97-AF65-F5344CB8AC3E}">
        <p14:creationId xmlns:p14="http://schemas.microsoft.com/office/powerpoint/2010/main" val="1612107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B230826-559C-48B9-B368-F22DB93DC2D3}"/>
              </a:ext>
            </a:extLst>
          </p:cNvPr>
          <p:cNvPicPr>
            <a:picLocks noGrp="1" noChangeAspect="1"/>
          </p:cNvPicPr>
          <p:nvPr>
            <p:ph idx="1"/>
          </p:nvPr>
        </p:nvPicPr>
        <p:blipFill>
          <a:blip r:embed="rId2"/>
          <a:stretch>
            <a:fillRect/>
          </a:stretch>
        </p:blipFill>
        <p:spPr>
          <a:xfrm>
            <a:off x="3274828" y="1573619"/>
            <a:ext cx="5358809" cy="4598581"/>
          </a:xfrm>
          <a:prstGeom prst="rect">
            <a:avLst/>
          </a:prstGeom>
        </p:spPr>
      </p:pic>
    </p:spTree>
    <p:extLst>
      <p:ext uri="{BB962C8B-B14F-4D97-AF65-F5344CB8AC3E}">
        <p14:creationId xmlns:p14="http://schemas.microsoft.com/office/powerpoint/2010/main" val="380084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E7EF7C0-8B81-4716-9DA7-13BECACEC343}"/>
              </a:ext>
            </a:extLst>
          </p:cNvPr>
          <p:cNvPicPr>
            <a:picLocks noGrp="1" noChangeAspect="1"/>
          </p:cNvPicPr>
          <p:nvPr>
            <p:ph idx="1"/>
          </p:nvPr>
        </p:nvPicPr>
        <p:blipFill>
          <a:blip r:embed="rId2"/>
          <a:stretch>
            <a:fillRect/>
          </a:stretch>
        </p:blipFill>
        <p:spPr>
          <a:xfrm>
            <a:off x="3381153" y="1509823"/>
            <a:ext cx="5784112" cy="4954772"/>
          </a:xfrm>
          <a:prstGeom prst="rect">
            <a:avLst/>
          </a:prstGeom>
        </p:spPr>
      </p:pic>
    </p:spTree>
    <p:extLst>
      <p:ext uri="{BB962C8B-B14F-4D97-AF65-F5344CB8AC3E}">
        <p14:creationId xmlns:p14="http://schemas.microsoft.com/office/powerpoint/2010/main" val="3362786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F76D48C-CF98-437E-944C-AA31C9116E9A}"/>
              </a:ext>
            </a:extLst>
          </p:cNvPr>
          <p:cNvPicPr>
            <a:picLocks noGrp="1" noChangeAspect="1"/>
          </p:cNvPicPr>
          <p:nvPr>
            <p:ph idx="1"/>
          </p:nvPr>
        </p:nvPicPr>
        <p:blipFill>
          <a:blip r:embed="rId2"/>
          <a:stretch>
            <a:fillRect/>
          </a:stretch>
        </p:blipFill>
        <p:spPr>
          <a:xfrm>
            <a:off x="2955850" y="1424763"/>
            <a:ext cx="6337005" cy="4933507"/>
          </a:xfrm>
          <a:prstGeom prst="rect">
            <a:avLst/>
          </a:prstGeom>
        </p:spPr>
      </p:pic>
    </p:spTree>
    <p:extLst>
      <p:ext uri="{BB962C8B-B14F-4D97-AF65-F5344CB8AC3E}">
        <p14:creationId xmlns:p14="http://schemas.microsoft.com/office/powerpoint/2010/main" val="2122955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35FFF3A-342B-46E3-80D2-C1ED3A2E994C}"/>
              </a:ext>
            </a:extLst>
          </p:cNvPr>
          <p:cNvPicPr>
            <a:picLocks noGrp="1" noChangeAspect="1"/>
          </p:cNvPicPr>
          <p:nvPr>
            <p:ph idx="1"/>
          </p:nvPr>
        </p:nvPicPr>
        <p:blipFill>
          <a:blip r:embed="rId2"/>
          <a:stretch>
            <a:fillRect/>
          </a:stretch>
        </p:blipFill>
        <p:spPr>
          <a:xfrm>
            <a:off x="3048222" y="1331728"/>
            <a:ext cx="5762846" cy="4726172"/>
          </a:xfrm>
          <a:prstGeom prst="rect">
            <a:avLst/>
          </a:prstGeom>
        </p:spPr>
      </p:pic>
    </p:spTree>
    <p:extLst>
      <p:ext uri="{BB962C8B-B14F-4D97-AF65-F5344CB8AC3E}">
        <p14:creationId xmlns:p14="http://schemas.microsoft.com/office/powerpoint/2010/main" val="3816690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2899-63CC-43DC-B6F6-8D6D45A36331}"/>
              </a:ext>
            </a:extLst>
          </p:cNvPr>
          <p:cNvSpPr>
            <a:spLocks noGrp="1"/>
          </p:cNvSpPr>
          <p:nvPr>
            <p:ph type="title"/>
          </p:nvPr>
        </p:nvSpPr>
        <p:spPr>
          <a:xfrm>
            <a:off x="1371600" y="685800"/>
            <a:ext cx="9601200" cy="704850"/>
          </a:xfrm>
        </p:spPr>
        <p:txBody>
          <a:bodyPr/>
          <a:lstStyle/>
          <a:p>
            <a:r>
              <a:rPr lang="en-US" dirty="0"/>
              <a:t>NON-FUNCTIONAL REQUIREMENTS:</a:t>
            </a:r>
          </a:p>
        </p:txBody>
      </p:sp>
      <p:sp>
        <p:nvSpPr>
          <p:cNvPr id="3" name="Content Placeholder 2">
            <a:extLst>
              <a:ext uri="{FF2B5EF4-FFF2-40B4-BE49-F238E27FC236}">
                <a16:creationId xmlns:a16="http://schemas.microsoft.com/office/drawing/2014/main" id="{D7829EBF-4EC1-4447-BD2F-0C941A10FC65}"/>
              </a:ext>
            </a:extLst>
          </p:cNvPr>
          <p:cNvSpPr>
            <a:spLocks noGrp="1"/>
          </p:cNvSpPr>
          <p:nvPr>
            <p:ph idx="1"/>
          </p:nvPr>
        </p:nvSpPr>
        <p:spPr>
          <a:xfrm>
            <a:off x="1295400" y="1390649"/>
            <a:ext cx="9601200" cy="4219576"/>
          </a:xfrm>
        </p:spPr>
        <p:txBody>
          <a:bodyPr>
            <a:normAutofit fontScale="55000" lnSpcReduction="20000"/>
          </a:bodyPr>
          <a:lstStyle/>
          <a:p>
            <a:pPr marL="0" indent="0">
              <a:buNone/>
            </a:pPr>
            <a:r>
              <a:rPr lang="en-US" sz="2500" b="1" u="sng" dirty="0"/>
              <a:t>1) Security:</a:t>
            </a:r>
          </a:p>
          <a:p>
            <a:pPr marL="0" indent="0">
              <a:buNone/>
            </a:pPr>
            <a:r>
              <a:rPr lang="en-US" dirty="0"/>
              <a:t>system must automatically log out all customers after a period of inactivity.</a:t>
            </a:r>
          </a:p>
          <a:p>
            <a:pPr marL="0" indent="0">
              <a:buNone/>
            </a:pPr>
            <a:r>
              <a:rPr lang="en-US" dirty="0"/>
              <a:t>The system should not leave any cookies on the customer’s computer containing the user’s password.</a:t>
            </a:r>
          </a:p>
          <a:p>
            <a:pPr marL="0" indent="0">
              <a:buNone/>
            </a:pPr>
            <a:r>
              <a:rPr lang="en-US" dirty="0"/>
              <a:t>Sensitive data will be encrypted before being sent over insecure connections like the internet.</a:t>
            </a:r>
          </a:p>
          <a:p>
            <a:pPr marL="0" indent="0">
              <a:buNone/>
            </a:pPr>
            <a:r>
              <a:rPr lang="en-US" sz="2500" b="1" u="sng" dirty="0"/>
              <a:t>2) Reliability:</a:t>
            </a:r>
          </a:p>
          <a:p>
            <a:pPr marL="0" indent="0">
              <a:buNone/>
            </a:pPr>
            <a:r>
              <a:rPr lang="en-US" dirty="0"/>
              <a:t>The system provides storage of all databases.</a:t>
            </a:r>
          </a:p>
          <a:p>
            <a:pPr marL="0" indent="0">
              <a:buNone/>
            </a:pPr>
            <a:r>
              <a:rPr lang="en-US" dirty="0"/>
              <a:t>The reliability of the overall program depends on the reliability of the separate components. The main pillar of reliability of the system is the backup of the database which is continuously maintained and updated to reflect the most recent changes.</a:t>
            </a:r>
          </a:p>
          <a:p>
            <a:pPr marL="0" indent="0">
              <a:buNone/>
            </a:pPr>
            <a:r>
              <a:rPr lang="en-US" dirty="0"/>
              <a:t>Thus the overall stability of the system depends on the stability of container and its underlying operating system.</a:t>
            </a:r>
          </a:p>
          <a:p>
            <a:pPr marL="0" indent="0">
              <a:buNone/>
            </a:pPr>
            <a:r>
              <a:rPr lang="en-US" sz="2500" b="1" u="sng" dirty="0"/>
              <a:t>3) Availability:</a:t>
            </a:r>
          </a:p>
          <a:p>
            <a:pPr marL="0" indent="0">
              <a:buNone/>
            </a:pPr>
            <a:r>
              <a:rPr lang="en-US" dirty="0"/>
              <a:t>The system should be available at all times .That is , it should be available 24 X 7.</a:t>
            </a:r>
          </a:p>
          <a:p>
            <a:pPr marL="0" indent="0">
              <a:buNone/>
            </a:pPr>
            <a:r>
              <a:rPr lang="en-US" sz="2500" b="1" u="sng" dirty="0"/>
              <a:t>4) Maintainability:</a:t>
            </a:r>
          </a:p>
          <a:p>
            <a:pPr marL="0" indent="0">
              <a:buNone/>
            </a:pPr>
            <a:r>
              <a:rPr lang="en-US" dirty="0"/>
              <a:t>A commercial database is used for maintaining the database and the application server takes care of the application.</a:t>
            </a:r>
          </a:p>
          <a:p>
            <a:pPr marL="0" indent="0">
              <a:buNone/>
            </a:pPr>
            <a:r>
              <a:rPr lang="en-US" dirty="0"/>
              <a:t> </a:t>
            </a:r>
            <a:r>
              <a:rPr lang="en-US" sz="2500" b="1" u="sng" dirty="0"/>
              <a:t>5) Portability:</a:t>
            </a:r>
          </a:p>
          <a:p>
            <a:pPr marL="0" indent="0">
              <a:buNone/>
            </a:pPr>
            <a:r>
              <a:rPr lang="en-US" dirty="0"/>
              <a:t>The system shall run on PC, Laptops, and PDA etc.</a:t>
            </a:r>
          </a:p>
          <a:p>
            <a:endParaRPr lang="en-US" dirty="0"/>
          </a:p>
        </p:txBody>
      </p:sp>
    </p:spTree>
    <p:extLst>
      <p:ext uri="{BB962C8B-B14F-4D97-AF65-F5344CB8AC3E}">
        <p14:creationId xmlns:p14="http://schemas.microsoft.com/office/powerpoint/2010/main" val="4085364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86ED-B3D9-4FCA-BA8B-E6CC598509C2}"/>
              </a:ext>
            </a:extLst>
          </p:cNvPr>
          <p:cNvSpPr>
            <a:spLocks noGrp="1"/>
          </p:cNvSpPr>
          <p:nvPr>
            <p:ph type="title"/>
          </p:nvPr>
        </p:nvSpPr>
        <p:spPr>
          <a:xfrm>
            <a:off x="1371600" y="685800"/>
            <a:ext cx="9601200" cy="3092116"/>
          </a:xfrm>
        </p:spPr>
        <p:txBody>
          <a:bodyPr>
            <a:noAutofit/>
          </a:bodyPr>
          <a:lstStyle/>
          <a:p>
            <a:r>
              <a:rPr lang="en-US" sz="6000" dirty="0"/>
              <a:t>BUSINESS REQUIREMENTS:</a:t>
            </a:r>
            <a:br>
              <a:rPr lang="en-US" sz="2000" dirty="0"/>
            </a:br>
            <a:br>
              <a:rPr lang="en-US" sz="2000" dirty="0"/>
            </a:br>
            <a:r>
              <a:rPr lang="en-US" sz="2000" dirty="0"/>
              <a:t>1)Data should be consistent.</a:t>
            </a:r>
            <a:br>
              <a:rPr lang="en-US" sz="2000" dirty="0"/>
            </a:br>
            <a:br>
              <a:rPr lang="en-US" sz="2000" dirty="0"/>
            </a:br>
            <a:r>
              <a:rPr lang="en-US" sz="2000" dirty="0"/>
              <a:t>2)A screen should be there for entering customer contacts.</a:t>
            </a:r>
            <a:br>
              <a:rPr lang="en-US" sz="2000" dirty="0"/>
            </a:br>
            <a:br>
              <a:rPr lang="en-US" sz="2000" dirty="0"/>
            </a:br>
            <a:r>
              <a:rPr lang="en-US" sz="2000" dirty="0"/>
              <a:t>3) When customers cancel their order we need to ask them why (optional survey).</a:t>
            </a:r>
            <a:br>
              <a:rPr lang="en-US" sz="2000" dirty="0"/>
            </a:br>
            <a:br>
              <a:rPr lang="en-US" sz="2000" dirty="0"/>
            </a:br>
            <a:r>
              <a:rPr lang="en-US" sz="2000" dirty="0"/>
              <a:t>4) A screen to view reviews of the customer should be there.</a:t>
            </a:r>
            <a:br>
              <a:rPr lang="en-US" sz="2000" dirty="0"/>
            </a:br>
            <a:br>
              <a:rPr lang="en-US" sz="2000" dirty="0"/>
            </a:br>
            <a:r>
              <a:rPr lang="en-US" sz="2000" dirty="0"/>
              <a:t>5)We need to generate a monthly report that indicates why lost customers uninstall our application.</a:t>
            </a:r>
          </a:p>
        </p:txBody>
      </p:sp>
    </p:spTree>
    <p:extLst>
      <p:ext uri="{BB962C8B-B14F-4D97-AF65-F5344CB8AC3E}">
        <p14:creationId xmlns:p14="http://schemas.microsoft.com/office/powerpoint/2010/main" val="2714581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86ED-B3D9-4FCA-BA8B-E6CC598509C2}"/>
              </a:ext>
            </a:extLst>
          </p:cNvPr>
          <p:cNvSpPr>
            <a:spLocks noGrp="1"/>
          </p:cNvSpPr>
          <p:nvPr>
            <p:ph type="title"/>
          </p:nvPr>
        </p:nvSpPr>
        <p:spPr/>
        <p:txBody>
          <a:bodyPr>
            <a:normAutofit fontScale="90000"/>
          </a:bodyPr>
          <a:lstStyle/>
          <a:p>
            <a:pPr algn="just"/>
            <a:r>
              <a:rPr lang="en-US" sz="6600" dirty="0"/>
              <a:t>CONCLUSION:</a:t>
            </a:r>
            <a:br>
              <a:rPr lang="en-US" sz="6600" dirty="0"/>
            </a:br>
            <a:br>
              <a:rPr lang="en-US" sz="2700" dirty="0"/>
            </a:br>
            <a:r>
              <a:rPr lang="en-US" sz="2700" dirty="0"/>
              <a:t>This application is basically designed for people who find it hard to their work by themselves or people who do not have the time to do the work such as: cleaning home, cooking, doing makeup or other beauty services. GHARPAR provides them all the services at their home to ease their problems.</a:t>
            </a:r>
          </a:p>
        </p:txBody>
      </p:sp>
    </p:spTree>
    <p:extLst>
      <p:ext uri="{BB962C8B-B14F-4D97-AF65-F5344CB8AC3E}">
        <p14:creationId xmlns:p14="http://schemas.microsoft.com/office/powerpoint/2010/main" val="350615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C9B4-AC1A-4122-9554-91256475E03F}"/>
              </a:ext>
            </a:extLst>
          </p:cNvPr>
          <p:cNvSpPr>
            <a:spLocks noGrp="1"/>
          </p:cNvSpPr>
          <p:nvPr>
            <p:ph type="title"/>
          </p:nvPr>
        </p:nvSpPr>
        <p:spPr/>
        <p:txBody>
          <a:bodyPr>
            <a:normAutofit/>
          </a:bodyPr>
          <a:lstStyle/>
          <a:p>
            <a:r>
              <a:rPr lang="en-US" sz="6600" dirty="0"/>
              <a:t>INTRODUCTION:</a:t>
            </a:r>
          </a:p>
        </p:txBody>
      </p:sp>
      <p:sp>
        <p:nvSpPr>
          <p:cNvPr id="3" name="Content Placeholder 2">
            <a:extLst>
              <a:ext uri="{FF2B5EF4-FFF2-40B4-BE49-F238E27FC236}">
                <a16:creationId xmlns:a16="http://schemas.microsoft.com/office/drawing/2014/main" id="{7CAABACF-D522-4632-810E-6B7AF1EC5BD4}"/>
              </a:ext>
            </a:extLst>
          </p:cNvPr>
          <p:cNvSpPr>
            <a:spLocks noGrp="1"/>
          </p:cNvSpPr>
          <p:nvPr>
            <p:ph idx="1"/>
          </p:nvPr>
        </p:nvSpPr>
        <p:spPr>
          <a:xfrm>
            <a:off x="1371600" y="1828800"/>
            <a:ext cx="9601200" cy="4038600"/>
          </a:xfrm>
        </p:spPr>
        <p:txBody>
          <a:bodyPr>
            <a:normAutofit/>
          </a:bodyPr>
          <a:lstStyle/>
          <a:p>
            <a:pPr marL="0" indent="0">
              <a:buNone/>
            </a:pPr>
            <a:r>
              <a:rPr lang="en-US" sz="2400" dirty="0"/>
              <a:t>Project title “GHARPAR” not only keeps the record of various people like customers,  employees, services etc. but as well as it reduce the extensive tension and stress in the present system. It wills maker the system more versatile and user friendly. It also calculates the proper billing slip of customers. This project is based on description about the structure of Online Services At-Home. The project contains:</a:t>
            </a:r>
          </a:p>
          <a:p>
            <a:r>
              <a:rPr lang="en-US" sz="2400" dirty="0"/>
              <a:t>Keeping the record of all persons like customers, employees, services etc.</a:t>
            </a:r>
          </a:p>
          <a:p>
            <a:r>
              <a:rPr lang="en-US" sz="2400" dirty="0"/>
              <a:t>Maintains proper list of all persons.</a:t>
            </a:r>
          </a:p>
          <a:p>
            <a:r>
              <a:rPr lang="en-US" sz="2400" dirty="0"/>
              <a:t>Generating proper bill slip.</a:t>
            </a:r>
          </a:p>
          <a:p>
            <a:pPr marL="0" indent="0">
              <a:buNone/>
            </a:pPr>
            <a:endParaRPr lang="en-US" dirty="0"/>
          </a:p>
        </p:txBody>
      </p:sp>
    </p:spTree>
    <p:extLst>
      <p:ext uri="{BB962C8B-B14F-4D97-AF65-F5344CB8AC3E}">
        <p14:creationId xmlns:p14="http://schemas.microsoft.com/office/powerpoint/2010/main" val="205598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C9B4-AC1A-4122-9554-91256475E03F}"/>
              </a:ext>
            </a:extLst>
          </p:cNvPr>
          <p:cNvSpPr>
            <a:spLocks noGrp="1"/>
          </p:cNvSpPr>
          <p:nvPr>
            <p:ph type="title"/>
          </p:nvPr>
        </p:nvSpPr>
        <p:spPr/>
        <p:txBody>
          <a:bodyPr>
            <a:normAutofit/>
          </a:bodyPr>
          <a:lstStyle/>
          <a:p>
            <a:r>
              <a:rPr lang="en-US" sz="6600" dirty="0"/>
              <a:t>HOW IT WORKS:</a:t>
            </a:r>
          </a:p>
        </p:txBody>
      </p:sp>
      <p:sp>
        <p:nvSpPr>
          <p:cNvPr id="3" name="Content Placeholder 2">
            <a:extLst>
              <a:ext uri="{FF2B5EF4-FFF2-40B4-BE49-F238E27FC236}">
                <a16:creationId xmlns:a16="http://schemas.microsoft.com/office/drawing/2014/main" id="{7CAABACF-D522-4632-810E-6B7AF1EC5BD4}"/>
              </a:ext>
            </a:extLst>
          </p:cNvPr>
          <p:cNvSpPr>
            <a:spLocks noGrp="1"/>
          </p:cNvSpPr>
          <p:nvPr>
            <p:ph idx="1"/>
          </p:nvPr>
        </p:nvSpPr>
        <p:spPr>
          <a:xfrm>
            <a:off x="1371600" y="1638300"/>
            <a:ext cx="9601200" cy="3581400"/>
          </a:xfrm>
        </p:spPr>
        <p:txBody>
          <a:bodyPr/>
          <a:lstStyle/>
          <a:p>
            <a:pPr marL="0" indent="0">
              <a:buNone/>
            </a:pPr>
            <a:endParaRPr lang="en-US" b="1" cap="all" dirty="0"/>
          </a:p>
          <a:p>
            <a:r>
              <a:rPr lang="en-US" sz="2400" dirty="0"/>
              <a:t>Tell us what you need to get done whether online or you can talk to us over the phone.</a:t>
            </a:r>
          </a:p>
          <a:p>
            <a:r>
              <a:rPr lang="en-US" sz="2400" dirty="0"/>
              <a:t>We will shortlist the best employee options for you, depending upon the criteria you specify.</a:t>
            </a:r>
          </a:p>
          <a:p>
            <a:r>
              <a:rPr lang="en-US" sz="2400" dirty="0"/>
              <a:t>We will shortlist the best employee options for you, depending upon the criteria you specify.</a:t>
            </a:r>
          </a:p>
        </p:txBody>
      </p:sp>
    </p:spTree>
    <p:extLst>
      <p:ext uri="{BB962C8B-B14F-4D97-AF65-F5344CB8AC3E}">
        <p14:creationId xmlns:p14="http://schemas.microsoft.com/office/powerpoint/2010/main" val="324994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27A4-E608-4B34-B0F2-6D0428F6AD2D}"/>
              </a:ext>
            </a:extLst>
          </p:cNvPr>
          <p:cNvSpPr>
            <a:spLocks noGrp="1"/>
          </p:cNvSpPr>
          <p:nvPr>
            <p:ph type="title"/>
          </p:nvPr>
        </p:nvSpPr>
        <p:spPr/>
        <p:txBody>
          <a:bodyPr/>
          <a:lstStyle/>
          <a:p>
            <a:r>
              <a:rPr lang="en-US" dirty="0"/>
              <a:t>PROCESS MODEL:</a:t>
            </a:r>
            <a:br>
              <a:rPr lang="en-US" dirty="0"/>
            </a:br>
            <a:endParaRPr lang="en-US" dirty="0"/>
          </a:p>
        </p:txBody>
      </p:sp>
      <p:sp>
        <p:nvSpPr>
          <p:cNvPr id="3" name="Content Placeholder 2">
            <a:extLst>
              <a:ext uri="{FF2B5EF4-FFF2-40B4-BE49-F238E27FC236}">
                <a16:creationId xmlns:a16="http://schemas.microsoft.com/office/drawing/2014/main" id="{3051BB19-D82D-438D-926E-87FA91547B7C}"/>
              </a:ext>
            </a:extLst>
          </p:cNvPr>
          <p:cNvSpPr>
            <a:spLocks noGrp="1"/>
          </p:cNvSpPr>
          <p:nvPr>
            <p:ph idx="1"/>
          </p:nvPr>
        </p:nvSpPr>
        <p:spPr>
          <a:xfrm>
            <a:off x="1371600" y="1638300"/>
            <a:ext cx="9601200" cy="3581400"/>
          </a:xfrm>
        </p:spPr>
        <p:txBody>
          <a:bodyPr>
            <a:normAutofit/>
          </a:bodyPr>
          <a:lstStyle/>
          <a:p>
            <a:pPr marL="0" indent="0">
              <a:buNone/>
            </a:pPr>
            <a:r>
              <a:rPr lang="en-US" sz="2400" dirty="0"/>
              <a:t>1) The process model used in GHARPAR is “ITERATIVE MODEL.”</a:t>
            </a:r>
          </a:p>
          <a:p>
            <a:pPr marL="0" indent="0">
              <a:buNone/>
            </a:pPr>
            <a:r>
              <a:rPr lang="en-US" sz="2400" dirty="0"/>
              <a:t>2) It is a constant loop of communication, planning, construction and development.</a:t>
            </a:r>
          </a:p>
          <a:p>
            <a:pPr marL="0" indent="0">
              <a:buNone/>
            </a:pPr>
            <a:r>
              <a:rPr lang="en-US" sz="2400" dirty="0"/>
              <a:t>3) Changes can be made.</a:t>
            </a:r>
          </a:p>
          <a:p>
            <a:pPr marL="0" indent="0">
              <a:buNone/>
            </a:pPr>
            <a:r>
              <a:rPr lang="en-US" sz="2400" dirty="0"/>
              <a:t>4) User’s feedback is taken.</a:t>
            </a:r>
          </a:p>
          <a:p>
            <a:pPr marL="0" indent="0">
              <a:buNone/>
            </a:pPr>
            <a:r>
              <a:rPr lang="en-US" sz="2400" dirty="0"/>
              <a:t>5) Construction is based on user requirements.</a:t>
            </a:r>
          </a:p>
        </p:txBody>
      </p:sp>
    </p:spTree>
    <p:extLst>
      <p:ext uri="{BB962C8B-B14F-4D97-AF65-F5344CB8AC3E}">
        <p14:creationId xmlns:p14="http://schemas.microsoft.com/office/powerpoint/2010/main" val="17537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C9B4-AC1A-4122-9554-91256475E03F}"/>
              </a:ext>
            </a:extLst>
          </p:cNvPr>
          <p:cNvSpPr>
            <a:spLocks noGrp="1"/>
          </p:cNvSpPr>
          <p:nvPr>
            <p:ph type="title"/>
          </p:nvPr>
        </p:nvSpPr>
        <p:spPr/>
        <p:txBody>
          <a:bodyPr>
            <a:normAutofit/>
          </a:bodyPr>
          <a:lstStyle/>
          <a:p>
            <a:r>
              <a:rPr lang="en-US" sz="6600"/>
              <a:t>ER </a:t>
            </a:r>
            <a:r>
              <a:rPr lang="en-US" sz="6600" dirty="0"/>
              <a:t>DIAGRAM:</a:t>
            </a:r>
          </a:p>
        </p:txBody>
      </p:sp>
      <p:pic>
        <p:nvPicPr>
          <p:cNvPr id="4" name="Content Placeholder 3">
            <a:extLst>
              <a:ext uri="{FF2B5EF4-FFF2-40B4-BE49-F238E27FC236}">
                <a16:creationId xmlns:a16="http://schemas.microsoft.com/office/drawing/2014/main" id="{43A8E245-5132-42BB-988B-E105CD17C2F4}"/>
              </a:ext>
            </a:extLst>
          </p:cNvPr>
          <p:cNvPicPr>
            <a:picLocks noGrp="1" noChangeAspect="1"/>
          </p:cNvPicPr>
          <p:nvPr>
            <p:ph idx="1"/>
          </p:nvPr>
        </p:nvPicPr>
        <p:blipFill>
          <a:blip r:embed="rId2"/>
          <a:stretch>
            <a:fillRect/>
          </a:stretch>
        </p:blipFill>
        <p:spPr>
          <a:xfrm>
            <a:off x="3694814" y="1775637"/>
            <a:ext cx="4954772" cy="4221126"/>
          </a:xfrm>
          <a:prstGeom prst="rect">
            <a:avLst/>
          </a:prstGeom>
        </p:spPr>
      </p:pic>
    </p:spTree>
    <p:extLst>
      <p:ext uri="{BB962C8B-B14F-4D97-AF65-F5344CB8AC3E}">
        <p14:creationId xmlns:p14="http://schemas.microsoft.com/office/powerpoint/2010/main" val="40104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C9B4-AC1A-4122-9554-91256475E03F}"/>
              </a:ext>
            </a:extLst>
          </p:cNvPr>
          <p:cNvSpPr>
            <a:spLocks noGrp="1"/>
          </p:cNvSpPr>
          <p:nvPr>
            <p:ph type="title"/>
          </p:nvPr>
        </p:nvSpPr>
        <p:spPr>
          <a:xfrm>
            <a:off x="1295400" y="800100"/>
            <a:ext cx="9601200" cy="1485900"/>
          </a:xfrm>
        </p:spPr>
        <p:txBody>
          <a:bodyPr/>
          <a:lstStyle/>
          <a:p>
            <a:r>
              <a:rPr lang="en-US" dirty="0"/>
              <a:t>USER REQUIREMENTS:</a:t>
            </a:r>
          </a:p>
        </p:txBody>
      </p:sp>
      <p:sp>
        <p:nvSpPr>
          <p:cNvPr id="5" name="Content Placeholder 4">
            <a:extLst>
              <a:ext uri="{FF2B5EF4-FFF2-40B4-BE49-F238E27FC236}">
                <a16:creationId xmlns:a16="http://schemas.microsoft.com/office/drawing/2014/main" id="{071E1E81-9C38-4C36-86A7-F79F582F607E}"/>
              </a:ext>
            </a:extLst>
          </p:cNvPr>
          <p:cNvSpPr>
            <a:spLocks noGrp="1"/>
          </p:cNvSpPr>
          <p:nvPr>
            <p:ph idx="1"/>
          </p:nvPr>
        </p:nvSpPr>
        <p:spPr>
          <a:xfrm>
            <a:off x="1295400" y="1638300"/>
            <a:ext cx="9601200" cy="3581400"/>
          </a:xfrm>
        </p:spPr>
        <p:txBody>
          <a:bodyPr>
            <a:normAutofit fontScale="85000" lnSpcReduction="20000"/>
          </a:bodyPr>
          <a:lstStyle/>
          <a:p>
            <a:r>
              <a:rPr lang="en-US" dirty="0"/>
              <a:t>Users new to the application should be able to register by themselves. Users will be differentiated by unique user identifiers.</a:t>
            </a:r>
          </a:p>
          <a:p>
            <a:r>
              <a:rPr lang="en-US" dirty="0"/>
              <a:t>Transactions should be secure. That is, user’s personal details should not be leaked at any cost.</a:t>
            </a:r>
          </a:p>
          <a:p>
            <a:r>
              <a:rPr lang="en-US" dirty="0"/>
              <a:t>Users should be able to view a complete list of specified services available in the application.</a:t>
            </a:r>
          </a:p>
          <a:p>
            <a:r>
              <a:rPr lang="en-US" dirty="0"/>
              <a:t>Users should be able to search for items by related attributes. </a:t>
            </a:r>
          </a:p>
          <a:p>
            <a:r>
              <a:rPr lang="en-US" dirty="0"/>
              <a:t>Users should be able to select items of interest and add them to their carts for future purchase.</a:t>
            </a:r>
          </a:p>
          <a:p>
            <a:r>
              <a:rPr lang="en-US" dirty="0"/>
              <a:t>All selected services should be provided to the user following on time.</a:t>
            </a:r>
          </a:p>
          <a:p>
            <a:r>
              <a:rPr lang="en-US" dirty="0"/>
              <a:t>Users should be able to view the status of services they have ordered.</a:t>
            </a:r>
          </a:p>
          <a:p>
            <a:r>
              <a:rPr lang="en-US" dirty="0"/>
              <a:t>Large numbers of users should be able to use the application simultaneously.</a:t>
            </a:r>
          </a:p>
          <a:p>
            <a:r>
              <a:rPr lang="en-US" dirty="0"/>
              <a:t>The performance of the application should not degrade with an increase in the number of goods or services offered.</a:t>
            </a:r>
          </a:p>
        </p:txBody>
      </p:sp>
    </p:spTree>
    <p:extLst>
      <p:ext uri="{BB962C8B-B14F-4D97-AF65-F5344CB8AC3E}">
        <p14:creationId xmlns:p14="http://schemas.microsoft.com/office/powerpoint/2010/main" val="340245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6D45-7CF3-439B-AC7E-CF748E84FD2E}"/>
              </a:ext>
            </a:extLst>
          </p:cNvPr>
          <p:cNvSpPr>
            <a:spLocks noGrp="1"/>
          </p:cNvSpPr>
          <p:nvPr>
            <p:ph type="title"/>
          </p:nvPr>
        </p:nvSpPr>
        <p:spPr/>
        <p:txBody>
          <a:bodyPr>
            <a:normAutofit/>
          </a:bodyPr>
          <a:lstStyle/>
          <a:p>
            <a:r>
              <a:rPr lang="en-US" sz="4800" dirty="0"/>
              <a:t>ADMINISTRATOR REQUIREMENTS:</a:t>
            </a:r>
          </a:p>
        </p:txBody>
      </p:sp>
      <p:sp>
        <p:nvSpPr>
          <p:cNvPr id="3" name="Content Placeholder 2">
            <a:extLst>
              <a:ext uri="{FF2B5EF4-FFF2-40B4-BE49-F238E27FC236}">
                <a16:creationId xmlns:a16="http://schemas.microsoft.com/office/drawing/2014/main" id="{49D7055D-BCF2-46CC-90BB-22211BE70E25}"/>
              </a:ext>
            </a:extLst>
          </p:cNvPr>
          <p:cNvSpPr>
            <a:spLocks noGrp="1"/>
          </p:cNvSpPr>
          <p:nvPr>
            <p:ph idx="1"/>
          </p:nvPr>
        </p:nvSpPr>
        <p:spPr>
          <a:xfrm>
            <a:off x="1371600" y="1638300"/>
            <a:ext cx="9601200" cy="3581400"/>
          </a:xfrm>
        </p:spPr>
        <p:txBody>
          <a:bodyPr/>
          <a:lstStyle/>
          <a:p>
            <a:r>
              <a:rPr lang="en-US" dirty="0"/>
              <a:t>Administrators should be able to manage applications.</a:t>
            </a:r>
          </a:p>
          <a:p>
            <a:r>
              <a:rPr lang="en-US" dirty="0"/>
              <a:t>Data managers should be able to delete users.</a:t>
            </a:r>
          </a:p>
          <a:p>
            <a:r>
              <a:rPr lang="en-US" dirty="0"/>
              <a:t>Site administrators should be able to change the status of goods purchased by users after items have been shipped.</a:t>
            </a:r>
          </a:p>
          <a:p>
            <a:r>
              <a:rPr lang="en-US" dirty="0"/>
              <a:t>Administrators should be able to view all user transactions.</a:t>
            </a:r>
          </a:p>
          <a:p>
            <a:r>
              <a:rPr lang="en-US" dirty="0"/>
              <a:t>Site managers should be able to view all orders for the day.</a:t>
            </a:r>
          </a:p>
          <a:p>
            <a:endParaRPr lang="en-US" dirty="0"/>
          </a:p>
        </p:txBody>
      </p:sp>
    </p:spTree>
    <p:extLst>
      <p:ext uri="{BB962C8B-B14F-4D97-AF65-F5344CB8AC3E}">
        <p14:creationId xmlns:p14="http://schemas.microsoft.com/office/powerpoint/2010/main" val="31626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C9B4-AC1A-4122-9554-91256475E03F}"/>
              </a:ext>
            </a:extLst>
          </p:cNvPr>
          <p:cNvSpPr>
            <a:spLocks noGrp="1"/>
          </p:cNvSpPr>
          <p:nvPr>
            <p:ph type="title"/>
          </p:nvPr>
        </p:nvSpPr>
        <p:spPr/>
        <p:txBody>
          <a:bodyPr>
            <a:normAutofit fontScale="90000"/>
          </a:bodyPr>
          <a:lstStyle/>
          <a:p>
            <a:r>
              <a:rPr lang="en-US" sz="6600" dirty="0"/>
              <a:t>FEATURES:</a:t>
            </a:r>
            <a:br>
              <a:rPr lang="en-US" sz="6600" dirty="0"/>
            </a:br>
            <a:r>
              <a:rPr lang="en-US" sz="2200" b="1" dirty="0"/>
              <a:t>Functional Requirements:</a:t>
            </a:r>
            <a:br>
              <a:rPr lang="en-US" sz="1800" dirty="0"/>
            </a:br>
            <a:r>
              <a:rPr lang="en-US" sz="1800" dirty="0"/>
              <a:t>This section provides requirement overview of the system. Various functional modules that can be implemented by the system will be:</a:t>
            </a:r>
            <a:br>
              <a:rPr lang="en-US" dirty="0"/>
            </a:br>
            <a:endParaRPr lang="en-US" sz="6600" dirty="0"/>
          </a:p>
        </p:txBody>
      </p:sp>
      <p:pic>
        <p:nvPicPr>
          <p:cNvPr id="4" name="Content Placeholder 3">
            <a:extLst>
              <a:ext uri="{FF2B5EF4-FFF2-40B4-BE49-F238E27FC236}">
                <a16:creationId xmlns:a16="http://schemas.microsoft.com/office/drawing/2014/main" id="{1DA7B2E8-5199-4F44-B62C-A6986F9A1B66}"/>
              </a:ext>
            </a:extLst>
          </p:cNvPr>
          <p:cNvPicPr>
            <a:picLocks noGrp="1" noChangeAspect="1"/>
          </p:cNvPicPr>
          <p:nvPr>
            <p:ph idx="1"/>
          </p:nvPr>
        </p:nvPicPr>
        <p:blipFill>
          <a:blip r:embed="rId2"/>
          <a:stretch>
            <a:fillRect/>
          </a:stretch>
        </p:blipFill>
        <p:spPr>
          <a:xfrm>
            <a:off x="2806995" y="2345403"/>
            <a:ext cx="7145079" cy="3826797"/>
          </a:xfrm>
          <a:prstGeom prst="rect">
            <a:avLst/>
          </a:prstGeom>
        </p:spPr>
      </p:pic>
    </p:spTree>
    <p:extLst>
      <p:ext uri="{BB962C8B-B14F-4D97-AF65-F5344CB8AC3E}">
        <p14:creationId xmlns:p14="http://schemas.microsoft.com/office/powerpoint/2010/main" val="34919782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259</TotalTime>
  <Words>531</Words>
  <Application>Microsoft Office PowerPoint</Application>
  <PresentationFormat>Widescreen</PresentationFormat>
  <Paragraphs>59</Paragraphs>
  <Slides>27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Franklin Gothic Book</vt:lpstr>
      <vt:lpstr>Crop</vt:lpstr>
      <vt:lpstr>GHARPAR</vt:lpstr>
      <vt:lpstr>OBJECTIVE:</vt:lpstr>
      <vt:lpstr>INTRODUCTION:</vt:lpstr>
      <vt:lpstr>HOW IT WORKS:</vt:lpstr>
      <vt:lpstr>PROCESS MODEL: </vt:lpstr>
      <vt:lpstr>ER DIAGRAM:</vt:lpstr>
      <vt:lpstr>USER REQUIREMENTS:</vt:lpstr>
      <vt:lpstr>ADMINISTRATOR REQUIREMENTS:</vt:lpstr>
      <vt:lpstr>FEATURES: Functional Requirements: This section provides requirement overview of the system. Various functional modules that can be implemented by the system will be: </vt:lpstr>
      <vt:lpstr>APPLICATION HOME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NON-FUNCTIONAL REQUIREMENTS:</vt:lpstr>
      <vt:lpstr>BUSINESS REQUIREMENTS:  1)Data should be consistent.  2)A screen should be there for entering customer contacts.  3) When customers cancel their order we need to ask them why (optional survey).  4) A screen to view reviews of the customer should be there.  5)We need to generate a monthly report that indicates why lost customers uninstall our application.</vt:lpstr>
      <vt:lpstr>CONCLUSION:  This application is basically designed for people who find it hard to their work by themselves or people who do not have the time to do the work such as: cleaning home, cooking, doing makeup or other beauty services. GHARPAR provides them all the services at their home to ease their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GHARPAR</dc:title>
  <dc:creator>munnazzah aslam</dc:creator>
  <cp:lastModifiedBy>munnazzah aslam</cp:lastModifiedBy>
  <cp:revision>18</cp:revision>
  <dcterms:created xsi:type="dcterms:W3CDTF">2019-01-20T16:09:35Z</dcterms:created>
  <dcterms:modified xsi:type="dcterms:W3CDTF">2019-01-22T04:18:18Z</dcterms:modified>
</cp:coreProperties>
</file>