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ExtraBold"/>
      <p:bold r:id="rId14"/>
      <p:boldItalic r:id="rId15"/>
    </p:embeddedFont>
    <p:embeddedFont>
      <p:font typeface="Raleway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RalewayMedium-bold.fntdata"/><Relationship Id="rId16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e189a30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189a305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2449bfb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2449bfb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449bfb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2449bfb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solidFill>
          <a:srgbClr val="21212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fmla="val 16667" name="adj"/>
            </a:avLst>
          </a:prstGeom>
          <a:solidFill>
            <a:srgbClr val="30303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095950"/>
            <a:ext cx="7776300" cy="381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i="1"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10900" y="4470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b="1" sz="2700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787" y="1208025"/>
            <a:ext cx="5468526" cy="35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Média de Watched</a:t>
            </a:r>
            <a:endParaRPr sz="1000"/>
          </a:p>
        </p:txBody>
      </p:sp>
      <p:sp>
        <p:nvSpPr>
          <p:cNvPr id="83" name="Google Shape;83;p16"/>
          <p:cNvSpPr txBox="1"/>
          <p:nvPr/>
        </p:nvSpPr>
        <p:spPr>
          <a:xfrm>
            <a:off x="4407900" y="2859725"/>
            <a:ext cx="38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Quantidade de leads por escolaridade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1064400" y="73146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Média de idade</a:t>
            </a:r>
            <a:endParaRPr sz="1000"/>
          </a:p>
        </p:txBody>
      </p:sp>
      <p:sp>
        <p:nvSpPr>
          <p:cNvPr id="85" name="Google Shape;85;p16"/>
          <p:cNvSpPr txBox="1"/>
          <p:nvPr/>
        </p:nvSpPr>
        <p:spPr>
          <a:xfrm>
            <a:off x="482477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</a:t>
            </a: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Distribuição</a:t>
            </a: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de Gênero</a:t>
            </a:r>
            <a:endParaRPr sz="1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950" y="1341688"/>
            <a:ext cx="26289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463" y="1220552"/>
            <a:ext cx="3135881" cy="14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100" y="3351950"/>
            <a:ext cx="30765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5850" y="3306400"/>
            <a:ext cx="3257850" cy="16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828000" y="1097250"/>
            <a:ext cx="7185600" cy="339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956725" y="731450"/>
            <a:ext cx="70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Quantidade de ligações atendidas por plataforma</a:t>
            </a:r>
            <a:endParaRPr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725" y="1489350"/>
            <a:ext cx="6863151" cy="26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