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78" r:id="rId4"/>
    <p:sldId id="286" r:id="rId5"/>
    <p:sldId id="288" r:id="rId6"/>
    <p:sldId id="281" r:id="rId7"/>
    <p:sldId id="283" r:id="rId8"/>
    <p:sldId id="289" r:id="rId9"/>
    <p:sldId id="279" r:id="rId10"/>
    <p:sldId id="290" r:id="rId11"/>
    <p:sldId id="291" r:id="rId12"/>
    <p:sldId id="295" r:id="rId13"/>
    <p:sldId id="296" r:id="rId14"/>
    <p:sldId id="298" r:id="rId15"/>
    <p:sldId id="297" r:id="rId16"/>
    <p:sldId id="299" r:id="rId17"/>
    <p:sldId id="300" r:id="rId18"/>
    <p:sldId id="301" r:id="rId19"/>
    <p:sldId id="302" r:id="rId20"/>
    <p:sldId id="303" r:id="rId21"/>
    <p:sldId id="305" r:id="rId22"/>
    <p:sldId id="304" r:id="rId23"/>
    <p:sldId id="307" r:id="rId24"/>
    <p:sldId id="306" r:id="rId25"/>
    <p:sldId id="308" r:id="rId26"/>
    <p:sldId id="309" r:id="rId27"/>
    <p:sldId id="310" r:id="rId28"/>
    <p:sldId id="311" r:id="rId29"/>
    <p:sldId id="284" r:id="rId30"/>
    <p:sldId id="294"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63" autoAdjust="0"/>
    <p:restoredTop sz="94660"/>
  </p:normalViewPr>
  <p:slideViewPr>
    <p:cSldViewPr snapToGrid="0">
      <p:cViewPr>
        <p:scale>
          <a:sx n="75" d="100"/>
          <a:sy n="75" d="100"/>
        </p:scale>
        <p:origin x="1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23/01/2022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9</a:t>
            </a:fld>
            <a:endParaRPr lang="es-ES"/>
          </a:p>
        </p:txBody>
      </p:sp>
    </p:spTree>
    <p:extLst>
      <p:ext uri="{BB962C8B-B14F-4D97-AF65-F5344CB8AC3E}">
        <p14:creationId xmlns:p14="http://schemas.microsoft.com/office/powerpoint/2010/main" val="308306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18</a:t>
            </a:fld>
            <a:endParaRPr lang="es-ES"/>
          </a:p>
        </p:txBody>
      </p:sp>
    </p:spTree>
    <p:extLst>
      <p:ext uri="{BB962C8B-B14F-4D97-AF65-F5344CB8AC3E}">
        <p14:creationId xmlns:p14="http://schemas.microsoft.com/office/powerpoint/2010/main" val="816929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19</a:t>
            </a:fld>
            <a:endParaRPr lang="es-ES"/>
          </a:p>
        </p:txBody>
      </p:sp>
    </p:spTree>
    <p:extLst>
      <p:ext uri="{BB962C8B-B14F-4D97-AF65-F5344CB8AC3E}">
        <p14:creationId xmlns:p14="http://schemas.microsoft.com/office/powerpoint/2010/main" val="2682268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20</a:t>
            </a:fld>
            <a:endParaRPr lang="es-ES"/>
          </a:p>
        </p:txBody>
      </p:sp>
    </p:spTree>
    <p:extLst>
      <p:ext uri="{BB962C8B-B14F-4D97-AF65-F5344CB8AC3E}">
        <p14:creationId xmlns:p14="http://schemas.microsoft.com/office/powerpoint/2010/main" val="554065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21</a:t>
            </a:fld>
            <a:endParaRPr lang="es-ES"/>
          </a:p>
        </p:txBody>
      </p:sp>
    </p:spTree>
    <p:extLst>
      <p:ext uri="{BB962C8B-B14F-4D97-AF65-F5344CB8AC3E}">
        <p14:creationId xmlns:p14="http://schemas.microsoft.com/office/powerpoint/2010/main" val="309434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22</a:t>
            </a:fld>
            <a:endParaRPr lang="es-ES"/>
          </a:p>
        </p:txBody>
      </p:sp>
    </p:spTree>
    <p:extLst>
      <p:ext uri="{BB962C8B-B14F-4D97-AF65-F5344CB8AC3E}">
        <p14:creationId xmlns:p14="http://schemas.microsoft.com/office/powerpoint/2010/main" val="2257587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23</a:t>
            </a:fld>
            <a:endParaRPr lang="es-ES"/>
          </a:p>
        </p:txBody>
      </p:sp>
    </p:spTree>
    <p:extLst>
      <p:ext uri="{BB962C8B-B14F-4D97-AF65-F5344CB8AC3E}">
        <p14:creationId xmlns:p14="http://schemas.microsoft.com/office/powerpoint/2010/main" val="4047021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24</a:t>
            </a:fld>
            <a:endParaRPr lang="es-ES"/>
          </a:p>
        </p:txBody>
      </p:sp>
    </p:spTree>
    <p:extLst>
      <p:ext uri="{BB962C8B-B14F-4D97-AF65-F5344CB8AC3E}">
        <p14:creationId xmlns:p14="http://schemas.microsoft.com/office/powerpoint/2010/main" val="963967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25</a:t>
            </a:fld>
            <a:endParaRPr lang="es-ES"/>
          </a:p>
        </p:txBody>
      </p:sp>
    </p:spTree>
    <p:extLst>
      <p:ext uri="{BB962C8B-B14F-4D97-AF65-F5344CB8AC3E}">
        <p14:creationId xmlns:p14="http://schemas.microsoft.com/office/powerpoint/2010/main" val="3992176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26</a:t>
            </a:fld>
            <a:endParaRPr lang="es-ES"/>
          </a:p>
        </p:txBody>
      </p:sp>
    </p:spTree>
    <p:extLst>
      <p:ext uri="{BB962C8B-B14F-4D97-AF65-F5344CB8AC3E}">
        <p14:creationId xmlns:p14="http://schemas.microsoft.com/office/powerpoint/2010/main" val="184240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27</a:t>
            </a:fld>
            <a:endParaRPr lang="es-ES"/>
          </a:p>
        </p:txBody>
      </p:sp>
    </p:spTree>
    <p:extLst>
      <p:ext uri="{BB962C8B-B14F-4D97-AF65-F5344CB8AC3E}">
        <p14:creationId xmlns:p14="http://schemas.microsoft.com/office/powerpoint/2010/main" val="2361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10</a:t>
            </a:fld>
            <a:endParaRPr lang="es-ES"/>
          </a:p>
        </p:txBody>
      </p:sp>
    </p:spTree>
    <p:extLst>
      <p:ext uri="{BB962C8B-B14F-4D97-AF65-F5344CB8AC3E}">
        <p14:creationId xmlns:p14="http://schemas.microsoft.com/office/powerpoint/2010/main" val="647480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28</a:t>
            </a:fld>
            <a:endParaRPr lang="es-ES"/>
          </a:p>
        </p:txBody>
      </p:sp>
    </p:spTree>
    <p:extLst>
      <p:ext uri="{BB962C8B-B14F-4D97-AF65-F5344CB8AC3E}">
        <p14:creationId xmlns:p14="http://schemas.microsoft.com/office/powerpoint/2010/main" val="379683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a:p>
        </p:txBody>
      </p:sp>
    </p:spTree>
    <p:extLst>
      <p:ext uri="{BB962C8B-B14F-4D97-AF65-F5344CB8AC3E}">
        <p14:creationId xmlns:p14="http://schemas.microsoft.com/office/powerpoint/2010/main" val="350068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a:p>
        </p:txBody>
      </p:sp>
    </p:spTree>
    <p:extLst>
      <p:ext uri="{BB962C8B-B14F-4D97-AF65-F5344CB8AC3E}">
        <p14:creationId xmlns:p14="http://schemas.microsoft.com/office/powerpoint/2010/main" val="619987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13</a:t>
            </a:fld>
            <a:endParaRPr lang="es-ES"/>
          </a:p>
        </p:txBody>
      </p:sp>
    </p:spTree>
    <p:extLst>
      <p:ext uri="{BB962C8B-B14F-4D97-AF65-F5344CB8AC3E}">
        <p14:creationId xmlns:p14="http://schemas.microsoft.com/office/powerpoint/2010/main" val="13453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14</a:t>
            </a:fld>
            <a:endParaRPr lang="es-ES"/>
          </a:p>
        </p:txBody>
      </p:sp>
    </p:spTree>
    <p:extLst>
      <p:ext uri="{BB962C8B-B14F-4D97-AF65-F5344CB8AC3E}">
        <p14:creationId xmlns:p14="http://schemas.microsoft.com/office/powerpoint/2010/main" val="201047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15</a:t>
            </a:fld>
            <a:endParaRPr lang="es-ES"/>
          </a:p>
        </p:txBody>
      </p:sp>
    </p:spTree>
    <p:extLst>
      <p:ext uri="{BB962C8B-B14F-4D97-AF65-F5344CB8AC3E}">
        <p14:creationId xmlns:p14="http://schemas.microsoft.com/office/powerpoint/2010/main" val="290724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16</a:t>
            </a:fld>
            <a:endParaRPr lang="es-ES"/>
          </a:p>
        </p:txBody>
      </p:sp>
    </p:spTree>
    <p:extLst>
      <p:ext uri="{BB962C8B-B14F-4D97-AF65-F5344CB8AC3E}">
        <p14:creationId xmlns:p14="http://schemas.microsoft.com/office/powerpoint/2010/main" val="1517838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17</a:t>
            </a:fld>
            <a:endParaRPr lang="es-ES"/>
          </a:p>
        </p:txBody>
      </p:sp>
    </p:spTree>
    <p:extLst>
      <p:ext uri="{BB962C8B-B14F-4D97-AF65-F5344CB8AC3E}">
        <p14:creationId xmlns:p14="http://schemas.microsoft.com/office/powerpoint/2010/main" val="1221509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23/01/2022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23/01/2022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23/01/2022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23/01/2022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23/01/2022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23/01/2022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23/01/2022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3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unozLopezKelvin/ProyectoBD2Parcial"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hyperlink" Target="https://www.mongodb.com/atlas/databas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1031837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Modelado de datos y programación en bases de datos NOSQL</a:t>
            </a:r>
            <a:endParaRPr lang="es-ES" sz="3200"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529737" y="5232717"/>
            <a:ext cx="46361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Kelvin Paul Muñoz López</a:t>
            </a:r>
          </a:p>
          <a:p>
            <a:r>
              <a:rPr lang="es-ES" b="1" dirty="0">
                <a:latin typeface="Book Antiqua"/>
              </a:rPr>
              <a:t>Materia: Gestión de Base de Datos</a:t>
            </a:r>
          </a:p>
          <a:p>
            <a:r>
              <a:rPr lang="es-ES" b="1" dirty="0">
                <a:latin typeface="Book Antiqua"/>
              </a:rPr>
              <a:t>Docente: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lumMod val="95000"/>
                    <a:lumOff val="5000"/>
                  </a:schemeClr>
                </a:solidFill>
                <a:cs typeface="Calibri"/>
              </a:rPr>
              <a:t>Fuente: </a:t>
            </a:r>
            <a:r>
              <a:rPr lang="es-ES" u="sng">
                <a:solidFill>
                  <a:schemeClr val="tx1">
                    <a:lumMod val="95000"/>
                    <a:lumOff val="5000"/>
                  </a:schemeClr>
                </a:solidFill>
                <a:ea typeface="+mn-lt"/>
                <a:cs typeface="+mn-lt"/>
              </a:rPr>
              <a:t>Propia</a:t>
            </a:r>
            <a:endParaRPr lang="es-ES">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738373" y="2785923"/>
            <a:ext cx="9777227"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pPr algn="just"/>
            <a:r>
              <a:rPr lang="es-ES" sz="2400" dirty="0">
                <a:latin typeface="Cooper Black" panose="0208090404030B020404" pitchFamily="18" charset="0"/>
                <a:cs typeface="Aharoni"/>
              </a:rPr>
              <a:t>Realizar un UML para el universo de discurso del gimnasio y realizar una función lo más semejante a nuestro </a:t>
            </a:r>
            <a:r>
              <a:rPr lang="es-ES" sz="2400" dirty="0" err="1">
                <a:latin typeface="Cooper Black" panose="0208090404030B020404" pitchFamily="18" charset="0"/>
                <a:cs typeface="Aharoni"/>
              </a:rPr>
              <a:t>trigger</a:t>
            </a:r>
            <a:r>
              <a:rPr lang="es-ES" sz="2400" dirty="0">
                <a:latin typeface="Cooper Black" panose="0208090404030B020404" pitchFamily="18" charset="0"/>
                <a:cs typeface="Aharoni"/>
              </a:rPr>
              <a:t> del proyecto del parcial pasado en una BD NOSQL.</a:t>
            </a:r>
            <a:endParaRPr lang="es-ES" sz="1600" dirty="0">
              <a:latin typeface="Cooper Black" panose="0208090404030B020404" pitchFamily="18" charset="0"/>
              <a:cs typeface="Calibri"/>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2" name="CuadroTexto 11">
            <a:extLst>
              <a:ext uri="{FF2B5EF4-FFF2-40B4-BE49-F238E27FC236}">
                <a16:creationId xmlns:a16="http://schemas.microsoft.com/office/drawing/2014/main" id="{4274BF02-BB5F-4982-AACD-2A3614D73C62}"/>
              </a:ext>
            </a:extLst>
          </p:cNvPr>
          <p:cNvSpPr txBox="1"/>
          <p:nvPr/>
        </p:nvSpPr>
        <p:spPr>
          <a:xfrm flipH="1">
            <a:off x="2595880" y="1469003"/>
            <a:ext cx="7000238" cy="646331"/>
          </a:xfrm>
          <a:prstGeom prst="rect">
            <a:avLst/>
          </a:prstGeom>
          <a:noFill/>
        </p:spPr>
        <p:txBody>
          <a:bodyPr wrap="square" rtlCol="0">
            <a:spAutoFit/>
          </a:bodyPr>
          <a:lstStyle/>
          <a:p>
            <a:pPr algn="just"/>
            <a:r>
              <a:rPr lang="es-ES" dirty="0"/>
              <a:t>Así mismo añadimos la/s IP/s que sean necesarias y que tengan acceso al mismo, en el ejemplo se escoge la que estamos usando en el momento.</a:t>
            </a:r>
          </a:p>
        </p:txBody>
      </p:sp>
      <p:pic>
        <p:nvPicPr>
          <p:cNvPr id="4" name="Imagen 3">
            <a:extLst>
              <a:ext uri="{FF2B5EF4-FFF2-40B4-BE49-F238E27FC236}">
                <a16:creationId xmlns:a16="http://schemas.microsoft.com/office/drawing/2014/main" id="{5E0C402E-5DE8-4284-A2CF-A4D0CD4F0139}"/>
              </a:ext>
            </a:extLst>
          </p:cNvPr>
          <p:cNvPicPr>
            <a:picLocks noChangeAspect="1"/>
          </p:cNvPicPr>
          <p:nvPr/>
        </p:nvPicPr>
        <p:blipFill>
          <a:blip r:embed="rId4"/>
          <a:stretch>
            <a:fillRect/>
          </a:stretch>
        </p:blipFill>
        <p:spPr>
          <a:xfrm>
            <a:off x="1828580" y="2327729"/>
            <a:ext cx="8534838" cy="4293204"/>
          </a:xfrm>
          <a:prstGeom prst="rect">
            <a:avLst/>
          </a:prstGeom>
        </p:spPr>
      </p:pic>
    </p:spTree>
    <p:extLst>
      <p:ext uri="{BB962C8B-B14F-4D97-AF65-F5344CB8AC3E}">
        <p14:creationId xmlns:p14="http://schemas.microsoft.com/office/powerpoint/2010/main" val="92668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14F1F303-81F2-44E2-8019-BBC0BEAB4C98}"/>
              </a:ext>
            </a:extLst>
          </p:cNvPr>
          <p:cNvSpPr txBox="1"/>
          <p:nvPr/>
        </p:nvSpPr>
        <p:spPr>
          <a:xfrm flipH="1">
            <a:off x="556531" y="1524749"/>
            <a:ext cx="11421836" cy="646331"/>
          </a:xfrm>
          <a:prstGeom prst="rect">
            <a:avLst/>
          </a:prstGeom>
          <a:noFill/>
        </p:spPr>
        <p:txBody>
          <a:bodyPr wrap="square" rtlCol="0">
            <a:spAutoFit/>
          </a:bodyPr>
          <a:lstStyle/>
          <a:p>
            <a:r>
              <a:rPr lang="es-ES" dirty="0"/>
              <a:t>Una vez finalizados los pasos nos permitirá hacer uso del botón “</a:t>
            </a:r>
            <a:r>
              <a:rPr lang="es-ES" dirty="0" err="1"/>
              <a:t>Finish</a:t>
            </a:r>
            <a:r>
              <a:rPr lang="es-ES" dirty="0"/>
              <a:t> and </a:t>
            </a:r>
            <a:r>
              <a:rPr lang="es-ES" dirty="0" err="1"/>
              <a:t>Close</a:t>
            </a:r>
            <a:r>
              <a:rPr lang="es-ES" dirty="0"/>
              <a:t>” el cual nos abrirá otra ventana donde deberemos hacer </a:t>
            </a:r>
            <a:r>
              <a:rPr lang="es-ES" dirty="0" err="1"/>
              <a:t>click</a:t>
            </a:r>
            <a:r>
              <a:rPr lang="es-ES" dirty="0"/>
              <a:t> al botón donde se indica en la imagen de la derecha para ir a nuestro panel de administración.</a:t>
            </a:r>
          </a:p>
        </p:txBody>
      </p:sp>
      <p:pic>
        <p:nvPicPr>
          <p:cNvPr id="5" name="Imagen 4">
            <a:extLst>
              <a:ext uri="{FF2B5EF4-FFF2-40B4-BE49-F238E27FC236}">
                <a16:creationId xmlns:a16="http://schemas.microsoft.com/office/drawing/2014/main" id="{EABE9B9A-3952-4779-A151-01F22E909BBE}"/>
              </a:ext>
            </a:extLst>
          </p:cNvPr>
          <p:cNvPicPr>
            <a:picLocks noChangeAspect="1"/>
          </p:cNvPicPr>
          <p:nvPr/>
        </p:nvPicPr>
        <p:blipFill rotWithShape="1">
          <a:blip r:embed="rId4"/>
          <a:srcRect r="23995"/>
          <a:stretch/>
        </p:blipFill>
        <p:spPr>
          <a:xfrm>
            <a:off x="416832" y="2321835"/>
            <a:ext cx="5895068" cy="3892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Imagen 12">
            <a:extLst>
              <a:ext uri="{FF2B5EF4-FFF2-40B4-BE49-F238E27FC236}">
                <a16:creationId xmlns:a16="http://schemas.microsoft.com/office/drawing/2014/main" id="{7C9ED00B-B5FE-43A0-8BF7-DD2FA70A5B2B}"/>
              </a:ext>
            </a:extLst>
          </p:cNvPr>
          <p:cNvPicPr>
            <a:picLocks noChangeAspect="1"/>
          </p:cNvPicPr>
          <p:nvPr/>
        </p:nvPicPr>
        <p:blipFill rotWithShape="1">
          <a:blip r:embed="rId5"/>
          <a:srcRect l="2747"/>
          <a:stretch/>
        </p:blipFill>
        <p:spPr>
          <a:xfrm>
            <a:off x="6438900" y="3334734"/>
            <a:ext cx="5539468"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17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3" name="CuadroTexto 12">
            <a:extLst>
              <a:ext uri="{FF2B5EF4-FFF2-40B4-BE49-F238E27FC236}">
                <a16:creationId xmlns:a16="http://schemas.microsoft.com/office/drawing/2014/main" id="{08E9993C-9B6F-4920-9400-327051506F09}"/>
              </a:ext>
            </a:extLst>
          </p:cNvPr>
          <p:cNvSpPr txBox="1"/>
          <p:nvPr/>
        </p:nvSpPr>
        <p:spPr>
          <a:xfrm>
            <a:off x="832757" y="1559539"/>
            <a:ext cx="10934700" cy="369332"/>
          </a:xfrm>
          <a:prstGeom prst="rect">
            <a:avLst/>
          </a:prstGeom>
          <a:noFill/>
        </p:spPr>
        <p:txBody>
          <a:bodyPr wrap="square">
            <a:spAutoFit/>
          </a:bodyPr>
          <a:lstStyle/>
          <a:p>
            <a:r>
              <a:rPr lang="es-EC" dirty="0"/>
              <a:t>En el panel de administración aún no nos reflejará el </a:t>
            </a:r>
            <a:r>
              <a:rPr lang="es-EC" dirty="0" err="1"/>
              <a:t>cluster</a:t>
            </a:r>
            <a:r>
              <a:rPr lang="es-EC" dirty="0"/>
              <a:t>, esto debido a que aún lo está creando el Mongo.</a:t>
            </a:r>
          </a:p>
        </p:txBody>
      </p:sp>
      <p:pic>
        <p:nvPicPr>
          <p:cNvPr id="4" name="Imagen 3">
            <a:extLst>
              <a:ext uri="{FF2B5EF4-FFF2-40B4-BE49-F238E27FC236}">
                <a16:creationId xmlns:a16="http://schemas.microsoft.com/office/drawing/2014/main" id="{D5FE14FB-F9A0-4B43-981A-C0F89CD40F20}"/>
              </a:ext>
            </a:extLst>
          </p:cNvPr>
          <p:cNvPicPr>
            <a:picLocks noChangeAspect="1"/>
          </p:cNvPicPr>
          <p:nvPr/>
        </p:nvPicPr>
        <p:blipFill>
          <a:blip r:embed="rId4"/>
          <a:stretch>
            <a:fillRect/>
          </a:stretch>
        </p:blipFill>
        <p:spPr>
          <a:xfrm>
            <a:off x="1530927" y="2100107"/>
            <a:ext cx="9130145" cy="4330258"/>
          </a:xfrm>
          <a:prstGeom prst="rect">
            <a:avLst/>
          </a:prstGeom>
        </p:spPr>
      </p:pic>
    </p:spTree>
    <p:extLst>
      <p:ext uri="{BB962C8B-B14F-4D97-AF65-F5344CB8AC3E}">
        <p14:creationId xmlns:p14="http://schemas.microsoft.com/office/powerpoint/2010/main" val="222764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556532" y="1651869"/>
            <a:ext cx="11089368" cy="369332"/>
          </a:xfrm>
          <a:prstGeom prst="rect">
            <a:avLst/>
          </a:prstGeom>
          <a:noFill/>
        </p:spPr>
        <p:txBody>
          <a:bodyPr wrap="square">
            <a:spAutoFit/>
          </a:bodyPr>
          <a:lstStyle/>
          <a:p>
            <a:r>
              <a:rPr lang="es-EC" dirty="0"/>
              <a:t>Una vez creado el </a:t>
            </a:r>
            <a:r>
              <a:rPr lang="es-EC" dirty="0" err="1"/>
              <a:t>cluster</a:t>
            </a:r>
            <a:r>
              <a:rPr lang="es-EC" dirty="0"/>
              <a:t>, podemos ir a </a:t>
            </a:r>
            <a:r>
              <a:rPr lang="es-EC" dirty="0" err="1"/>
              <a:t>Browse</a:t>
            </a:r>
            <a:r>
              <a:rPr lang="es-EC" dirty="0"/>
              <a:t> </a:t>
            </a:r>
            <a:r>
              <a:rPr lang="es-EC" dirty="0" err="1"/>
              <a:t>Collection</a:t>
            </a:r>
            <a:r>
              <a:rPr lang="es-EC" dirty="0"/>
              <a:t> para añadir nuestras colecciones y documentos necesarios.</a:t>
            </a:r>
          </a:p>
        </p:txBody>
      </p:sp>
      <p:pic>
        <p:nvPicPr>
          <p:cNvPr id="4" name="Imagen 3">
            <a:extLst>
              <a:ext uri="{FF2B5EF4-FFF2-40B4-BE49-F238E27FC236}">
                <a16:creationId xmlns:a16="http://schemas.microsoft.com/office/drawing/2014/main" id="{D2A81B00-1137-46A9-9934-DDB26038A263}"/>
              </a:ext>
            </a:extLst>
          </p:cNvPr>
          <p:cNvPicPr>
            <a:picLocks noChangeAspect="1"/>
          </p:cNvPicPr>
          <p:nvPr/>
        </p:nvPicPr>
        <p:blipFill>
          <a:blip r:embed="rId4"/>
          <a:stretch>
            <a:fillRect/>
          </a:stretch>
        </p:blipFill>
        <p:spPr>
          <a:xfrm>
            <a:off x="1910465" y="2260601"/>
            <a:ext cx="8371070" cy="4207680"/>
          </a:xfrm>
          <a:prstGeom prst="rect">
            <a:avLst/>
          </a:prstGeom>
        </p:spPr>
      </p:pic>
    </p:spTree>
    <p:extLst>
      <p:ext uri="{BB962C8B-B14F-4D97-AF65-F5344CB8AC3E}">
        <p14:creationId xmlns:p14="http://schemas.microsoft.com/office/powerpoint/2010/main" val="234967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348115" y="1643584"/>
            <a:ext cx="11495768" cy="369332"/>
          </a:xfrm>
          <a:prstGeom prst="rect">
            <a:avLst/>
          </a:prstGeom>
          <a:noFill/>
        </p:spPr>
        <p:txBody>
          <a:bodyPr wrap="square">
            <a:spAutoFit/>
          </a:bodyPr>
          <a:lstStyle/>
          <a:p>
            <a:r>
              <a:rPr lang="es-EC" dirty="0"/>
              <a:t>En la siguiente interfaz que nos abra debemos agregar nuestros propios datos, por lo que damos </a:t>
            </a:r>
            <a:r>
              <a:rPr lang="es-EC" dirty="0" err="1"/>
              <a:t>click</a:t>
            </a:r>
            <a:r>
              <a:rPr lang="es-EC" dirty="0"/>
              <a:t> en donde se indica.</a:t>
            </a:r>
          </a:p>
        </p:txBody>
      </p:sp>
      <p:pic>
        <p:nvPicPr>
          <p:cNvPr id="5" name="Imagen 4">
            <a:extLst>
              <a:ext uri="{FF2B5EF4-FFF2-40B4-BE49-F238E27FC236}">
                <a16:creationId xmlns:a16="http://schemas.microsoft.com/office/drawing/2014/main" id="{3029C87E-AAC7-4E3A-A0C3-BF05C9A4F377}"/>
              </a:ext>
            </a:extLst>
          </p:cNvPr>
          <p:cNvPicPr>
            <a:picLocks noChangeAspect="1"/>
          </p:cNvPicPr>
          <p:nvPr/>
        </p:nvPicPr>
        <p:blipFill>
          <a:blip r:embed="rId4"/>
          <a:stretch>
            <a:fillRect/>
          </a:stretch>
        </p:blipFill>
        <p:spPr>
          <a:xfrm>
            <a:off x="1901721" y="2268197"/>
            <a:ext cx="8520545" cy="4250597"/>
          </a:xfrm>
          <a:prstGeom prst="rect">
            <a:avLst/>
          </a:prstGeom>
        </p:spPr>
      </p:pic>
    </p:spTree>
    <p:extLst>
      <p:ext uri="{BB962C8B-B14F-4D97-AF65-F5344CB8AC3E}">
        <p14:creationId xmlns:p14="http://schemas.microsoft.com/office/powerpoint/2010/main" val="177667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799850" y="1577856"/>
            <a:ext cx="10355345" cy="646331"/>
          </a:xfrm>
          <a:prstGeom prst="rect">
            <a:avLst/>
          </a:prstGeom>
          <a:noFill/>
        </p:spPr>
        <p:txBody>
          <a:bodyPr wrap="square">
            <a:spAutoFit/>
          </a:bodyPr>
          <a:lstStyle/>
          <a:p>
            <a:r>
              <a:rPr lang="es-EC" dirty="0"/>
              <a:t>Aquí completaremos los datos necesarios para crear nuestra propia base de datos, en este caso el nombre de la base de datos y un nombre para nuestra primera colección.</a:t>
            </a:r>
          </a:p>
        </p:txBody>
      </p:sp>
      <p:pic>
        <p:nvPicPr>
          <p:cNvPr id="8" name="Imagen 7">
            <a:extLst>
              <a:ext uri="{FF2B5EF4-FFF2-40B4-BE49-F238E27FC236}">
                <a16:creationId xmlns:a16="http://schemas.microsoft.com/office/drawing/2014/main" id="{F89FA2D3-214C-4D99-876E-3353EDED3B3E}"/>
              </a:ext>
            </a:extLst>
          </p:cNvPr>
          <p:cNvPicPr>
            <a:picLocks noChangeAspect="1"/>
          </p:cNvPicPr>
          <p:nvPr/>
        </p:nvPicPr>
        <p:blipFill>
          <a:blip r:embed="rId4"/>
          <a:stretch>
            <a:fillRect/>
          </a:stretch>
        </p:blipFill>
        <p:spPr>
          <a:xfrm>
            <a:off x="2317357" y="2413740"/>
            <a:ext cx="7689273" cy="3859167"/>
          </a:xfrm>
          <a:prstGeom prst="rect">
            <a:avLst/>
          </a:prstGeom>
        </p:spPr>
      </p:pic>
    </p:spTree>
    <p:extLst>
      <p:ext uri="{BB962C8B-B14F-4D97-AF65-F5344CB8AC3E}">
        <p14:creationId xmlns:p14="http://schemas.microsoft.com/office/powerpoint/2010/main" val="319968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799850" y="1577856"/>
            <a:ext cx="10355345" cy="369332"/>
          </a:xfrm>
          <a:prstGeom prst="rect">
            <a:avLst/>
          </a:prstGeom>
          <a:noFill/>
        </p:spPr>
        <p:txBody>
          <a:bodyPr wrap="square">
            <a:spAutoFit/>
          </a:bodyPr>
          <a:lstStyle/>
          <a:p>
            <a:r>
              <a:rPr lang="es-EC" dirty="0"/>
              <a:t>Podemos añadir más colecciones dando </a:t>
            </a:r>
            <a:r>
              <a:rPr lang="es-EC" dirty="0" err="1"/>
              <a:t>click</a:t>
            </a:r>
            <a:r>
              <a:rPr lang="es-EC" dirty="0"/>
              <a:t> en este ícono que se señala en la imagen de la siguiente interfaz</a:t>
            </a:r>
          </a:p>
        </p:txBody>
      </p:sp>
      <p:pic>
        <p:nvPicPr>
          <p:cNvPr id="5" name="Imagen 4">
            <a:extLst>
              <a:ext uri="{FF2B5EF4-FFF2-40B4-BE49-F238E27FC236}">
                <a16:creationId xmlns:a16="http://schemas.microsoft.com/office/drawing/2014/main" id="{FC7E51F1-D209-4B11-9BA0-18AD14E25EAF}"/>
              </a:ext>
            </a:extLst>
          </p:cNvPr>
          <p:cNvPicPr>
            <a:picLocks noChangeAspect="1"/>
          </p:cNvPicPr>
          <p:nvPr/>
        </p:nvPicPr>
        <p:blipFill>
          <a:blip r:embed="rId4"/>
          <a:stretch>
            <a:fillRect/>
          </a:stretch>
        </p:blipFill>
        <p:spPr>
          <a:xfrm>
            <a:off x="1987413" y="2206342"/>
            <a:ext cx="7980218" cy="4008191"/>
          </a:xfrm>
          <a:prstGeom prst="rect">
            <a:avLst/>
          </a:prstGeom>
        </p:spPr>
      </p:pic>
    </p:spTree>
    <p:extLst>
      <p:ext uri="{BB962C8B-B14F-4D97-AF65-F5344CB8AC3E}">
        <p14:creationId xmlns:p14="http://schemas.microsoft.com/office/powerpoint/2010/main" val="316605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799850" y="1577856"/>
            <a:ext cx="10355345" cy="646331"/>
          </a:xfrm>
          <a:prstGeom prst="rect">
            <a:avLst/>
          </a:prstGeom>
          <a:noFill/>
        </p:spPr>
        <p:txBody>
          <a:bodyPr wrap="square">
            <a:spAutoFit/>
          </a:bodyPr>
          <a:lstStyle/>
          <a:p>
            <a:pPr algn="just"/>
            <a:r>
              <a:rPr lang="es-EC" dirty="0"/>
              <a:t>Para añadir la nueva colección únicamente nos permitirá añadir lo que es el nombre de la colección debido a que la base de datos ya tiene un nombre definido.</a:t>
            </a:r>
          </a:p>
        </p:txBody>
      </p:sp>
      <p:pic>
        <p:nvPicPr>
          <p:cNvPr id="4" name="Imagen 3">
            <a:extLst>
              <a:ext uri="{FF2B5EF4-FFF2-40B4-BE49-F238E27FC236}">
                <a16:creationId xmlns:a16="http://schemas.microsoft.com/office/drawing/2014/main" id="{CE8898C4-B7BA-4361-8022-52C348A6E6AD}"/>
              </a:ext>
            </a:extLst>
          </p:cNvPr>
          <p:cNvPicPr>
            <a:picLocks noChangeAspect="1"/>
          </p:cNvPicPr>
          <p:nvPr/>
        </p:nvPicPr>
        <p:blipFill>
          <a:blip r:embed="rId4"/>
          <a:stretch>
            <a:fillRect/>
          </a:stretch>
        </p:blipFill>
        <p:spPr>
          <a:xfrm>
            <a:off x="2224218" y="2515340"/>
            <a:ext cx="7743564" cy="3898160"/>
          </a:xfrm>
          <a:prstGeom prst="rect">
            <a:avLst/>
          </a:prstGeom>
        </p:spPr>
      </p:pic>
    </p:spTree>
    <p:extLst>
      <p:ext uri="{BB962C8B-B14F-4D97-AF65-F5344CB8AC3E}">
        <p14:creationId xmlns:p14="http://schemas.microsoft.com/office/powerpoint/2010/main" val="3181586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1210416" y="1576820"/>
            <a:ext cx="9771168" cy="369332"/>
          </a:xfrm>
          <a:prstGeom prst="rect">
            <a:avLst/>
          </a:prstGeom>
          <a:noFill/>
        </p:spPr>
        <p:txBody>
          <a:bodyPr wrap="square">
            <a:spAutoFit/>
          </a:bodyPr>
          <a:lstStyle/>
          <a:p>
            <a:r>
              <a:rPr lang="es-EC" dirty="0"/>
              <a:t>Para subir la información necesaria a nuestras colecciones hacemos uso del botón “</a:t>
            </a:r>
            <a:r>
              <a:rPr lang="es-EC" dirty="0" err="1"/>
              <a:t>Insert</a:t>
            </a:r>
            <a:r>
              <a:rPr lang="es-EC" dirty="0"/>
              <a:t> </a:t>
            </a:r>
            <a:r>
              <a:rPr lang="es-EC" dirty="0" err="1"/>
              <a:t>Document</a:t>
            </a:r>
            <a:r>
              <a:rPr lang="es-EC" dirty="0"/>
              <a:t>”</a:t>
            </a:r>
          </a:p>
        </p:txBody>
      </p:sp>
      <p:pic>
        <p:nvPicPr>
          <p:cNvPr id="4" name="Imagen 3">
            <a:extLst>
              <a:ext uri="{FF2B5EF4-FFF2-40B4-BE49-F238E27FC236}">
                <a16:creationId xmlns:a16="http://schemas.microsoft.com/office/drawing/2014/main" id="{8C69D757-B413-42F5-85F3-148C330B2256}"/>
              </a:ext>
            </a:extLst>
          </p:cNvPr>
          <p:cNvPicPr>
            <a:picLocks noChangeAspect="1"/>
          </p:cNvPicPr>
          <p:nvPr/>
        </p:nvPicPr>
        <p:blipFill>
          <a:blip r:embed="rId4"/>
          <a:stretch>
            <a:fillRect/>
          </a:stretch>
        </p:blipFill>
        <p:spPr>
          <a:xfrm>
            <a:off x="2213592" y="2302802"/>
            <a:ext cx="7764816" cy="3911731"/>
          </a:xfrm>
          <a:prstGeom prst="rect">
            <a:avLst/>
          </a:prstGeom>
        </p:spPr>
      </p:pic>
    </p:spTree>
    <p:extLst>
      <p:ext uri="{BB962C8B-B14F-4D97-AF65-F5344CB8AC3E}">
        <p14:creationId xmlns:p14="http://schemas.microsoft.com/office/powerpoint/2010/main" val="1398765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443346" y="1577856"/>
            <a:ext cx="11042072" cy="646331"/>
          </a:xfrm>
          <a:prstGeom prst="rect">
            <a:avLst/>
          </a:prstGeom>
          <a:noFill/>
        </p:spPr>
        <p:txBody>
          <a:bodyPr wrap="square">
            <a:spAutoFit/>
          </a:bodyPr>
          <a:lstStyle/>
          <a:p>
            <a:pPr algn="just"/>
            <a:r>
              <a:rPr lang="es-EC" dirty="0"/>
              <a:t>Una vez demos </a:t>
            </a:r>
            <a:r>
              <a:rPr lang="es-EC" dirty="0" err="1"/>
              <a:t>click</a:t>
            </a:r>
            <a:r>
              <a:rPr lang="es-EC" dirty="0"/>
              <a:t> en el botón nos abrirá esta interfaz donde debemos ingresar todos los datos necesarios en un formato tipo JSON, una vez finalizado el ingreso le damos a “</a:t>
            </a:r>
            <a:r>
              <a:rPr lang="es-EC" dirty="0" err="1"/>
              <a:t>Insert</a:t>
            </a:r>
            <a:r>
              <a:rPr lang="es-EC" dirty="0"/>
              <a:t>” para efectuar el ingreso</a:t>
            </a:r>
          </a:p>
        </p:txBody>
      </p:sp>
      <p:pic>
        <p:nvPicPr>
          <p:cNvPr id="4" name="Imagen 3">
            <a:extLst>
              <a:ext uri="{FF2B5EF4-FFF2-40B4-BE49-F238E27FC236}">
                <a16:creationId xmlns:a16="http://schemas.microsoft.com/office/drawing/2014/main" id="{09E77891-8417-4F6A-A33D-4451924480C5}"/>
              </a:ext>
            </a:extLst>
          </p:cNvPr>
          <p:cNvPicPr>
            <a:picLocks noChangeAspect="1"/>
          </p:cNvPicPr>
          <p:nvPr/>
        </p:nvPicPr>
        <p:blipFill>
          <a:blip r:embed="rId4"/>
          <a:stretch>
            <a:fillRect/>
          </a:stretch>
        </p:blipFill>
        <p:spPr>
          <a:xfrm>
            <a:off x="2529448" y="2563091"/>
            <a:ext cx="6896148" cy="3455892"/>
          </a:xfrm>
          <a:prstGeom prst="rect">
            <a:avLst/>
          </a:prstGeom>
        </p:spPr>
      </p:pic>
    </p:spTree>
    <p:extLst>
      <p:ext uri="{BB962C8B-B14F-4D97-AF65-F5344CB8AC3E}">
        <p14:creationId xmlns:p14="http://schemas.microsoft.com/office/powerpoint/2010/main" val="154080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6" name="CuadroTexto 5">
            <a:extLst>
              <a:ext uri="{FF2B5EF4-FFF2-40B4-BE49-F238E27FC236}">
                <a16:creationId xmlns:a16="http://schemas.microsoft.com/office/drawing/2014/main" id="{99241F72-FA8D-4644-A1B4-F4B64B4B07E5}"/>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Diagrama UML</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ES" sz="2400" dirty="0">
                <a:cs typeface="Calibri"/>
                <a:hlinkClick r:id="rId4" action="ppaction://hlinksldjump"/>
              </a:rPr>
              <a:t>Crear usuario y proyecto en Mongo DB</a:t>
            </a:r>
            <a:endParaRPr lang="es-ES"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Prueba del </a:t>
            </a:r>
            <a:r>
              <a:rPr lang="es-MX" sz="2400" dirty="0" err="1">
                <a:cs typeface="Calibri"/>
                <a:hlinkClick r:id="rId5" action="ppaction://hlinksldjump"/>
              </a:rPr>
              <a:t>trigger</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Enlace a GitHub</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Conclusiones</a:t>
            </a:r>
            <a:endParaRPr lang="es-MX" sz="2400" dirty="0">
              <a:cs typeface="Calibri"/>
            </a:endParaRPr>
          </a:p>
          <a:p>
            <a:pPr marL="342900" indent="-228600">
              <a:lnSpc>
                <a:spcPct val="90000"/>
              </a:lnSpc>
              <a:spcAft>
                <a:spcPts val="600"/>
              </a:spcAft>
              <a:buFont typeface="Arial" panose="020B0604020202020204" pitchFamily="34" charset="0"/>
              <a:buChar char="•"/>
              <a:defRPr/>
            </a:pPr>
            <a:endParaRPr lang="es-MX" sz="2400" dirty="0">
              <a:cs typeface="Calibri"/>
            </a:endParaRPr>
          </a:p>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799850" y="1577856"/>
            <a:ext cx="10355345" cy="369332"/>
          </a:xfrm>
          <a:prstGeom prst="rect">
            <a:avLst/>
          </a:prstGeom>
          <a:noFill/>
        </p:spPr>
        <p:txBody>
          <a:bodyPr wrap="square">
            <a:spAutoFit/>
          </a:bodyPr>
          <a:lstStyle/>
          <a:p>
            <a:r>
              <a:rPr lang="es-EC" dirty="0"/>
              <a:t>Como podemos observar en la imagen, los datos han sido agregador a la colección correctamente.</a:t>
            </a:r>
          </a:p>
        </p:txBody>
      </p:sp>
      <p:pic>
        <p:nvPicPr>
          <p:cNvPr id="4" name="Imagen 3">
            <a:extLst>
              <a:ext uri="{FF2B5EF4-FFF2-40B4-BE49-F238E27FC236}">
                <a16:creationId xmlns:a16="http://schemas.microsoft.com/office/drawing/2014/main" id="{6F343411-D56B-47E4-907E-5CD04D2ACA11}"/>
              </a:ext>
            </a:extLst>
          </p:cNvPr>
          <p:cNvPicPr>
            <a:picLocks noChangeAspect="1"/>
          </p:cNvPicPr>
          <p:nvPr/>
        </p:nvPicPr>
        <p:blipFill>
          <a:blip r:embed="rId4"/>
          <a:stretch>
            <a:fillRect/>
          </a:stretch>
        </p:blipFill>
        <p:spPr>
          <a:xfrm>
            <a:off x="2246595" y="2313199"/>
            <a:ext cx="7698809" cy="3893049"/>
          </a:xfrm>
          <a:prstGeom prst="rect">
            <a:avLst/>
          </a:prstGeom>
        </p:spPr>
      </p:pic>
    </p:spTree>
    <p:extLst>
      <p:ext uri="{BB962C8B-B14F-4D97-AF65-F5344CB8AC3E}">
        <p14:creationId xmlns:p14="http://schemas.microsoft.com/office/powerpoint/2010/main" val="1745378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612196" y="1564002"/>
            <a:ext cx="10967607" cy="646331"/>
          </a:xfrm>
          <a:prstGeom prst="rect">
            <a:avLst/>
          </a:prstGeom>
          <a:noFill/>
        </p:spPr>
        <p:txBody>
          <a:bodyPr wrap="square">
            <a:spAutoFit/>
          </a:bodyPr>
          <a:lstStyle/>
          <a:p>
            <a:pPr algn="just"/>
            <a:r>
              <a:rPr lang="es-EC" dirty="0"/>
              <a:t>Ahora bien, para la creación de </a:t>
            </a:r>
            <a:r>
              <a:rPr lang="es-EC" dirty="0" err="1"/>
              <a:t>Triggers</a:t>
            </a:r>
            <a:r>
              <a:rPr lang="es-EC" dirty="0"/>
              <a:t>, Mongo nos lo permite hacer dando </a:t>
            </a:r>
            <a:r>
              <a:rPr lang="es-EC" dirty="0" err="1"/>
              <a:t>click</a:t>
            </a:r>
            <a:r>
              <a:rPr lang="es-EC" dirty="0"/>
              <a:t> en la parte izquierda “</a:t>
            </a:r>
            <a:r>
              <a:rPr lang="es-EC" dirty="0" err="1"/>
              <a:t>Triggers</a:t>
            </a:r>
            <a:r>
              <a:rPr lang="es-EC" dirty="0"/>
              <a:t>” y luego en “</a:t>
            </a:r>
            <a:r>
              <a:rPr lang="es-EC" dirty="0" err="1"/>
              <a:t>Add</a:t>
            </a:r>
            <a:r>
              <a:rPr lang="es-EC" dirty="0"/>
              <a:t> </a:t>
            </a:r>
            <a:r>
              <a:rPr lang="es-EC" dirty="0" err="1"/>
              <a:t>Trigger</a:t>
            </a:r>
            <a:r>
              <a:rPr lang="es-EC" dirty="0"/>
              <a:t>”</a:t>
            </a:r>
          </a:p>
        </p:txBody>
      </p:sp>
      <p:pic>
        <p:nvPicPr>
          <p:cNvPr id="5" name="Imagen 4">
            <a:extLst>
              <a:ext uri="{FF2B5EF4-FFF2-40B4-BE49-F238E27FC236}">
                <a16:creationId xmlns:a16="http://schemas.microsoft.com/office/drawing/2014/main" id="{2AE51091-A4BB-4D91-B23E-775F6BF93986}"/>
              </a:ext>
            </a:extLst>
          </p:cNvPr>
          <p:cNvPicPr>
            <a:picLocks noChangeAspect="1"/>
          </p:cNvPicPr>
          <p:nvPr/>
        </p:nvPicPr>
        <p:blipFill>
          <a:blip r:embed="rId4"/>
          <a:stretch>
            <a:fillRect/>
          </a:stretch>
        </p:blipFill>
        <p:spPr>
          <a:xfrm>
            <a:off x="2264069" y="2552286"/>
            <a:ext cx="7663861" cy="3860916"/>
          </a:xfrm>
          <a:prstGeom prst="rect">
            <a:avLst/>
          </a:prstGeom>
        </p:spPr>
      </p:pic>
    </p:spTree>
    <p:extLst>
      <p:ext uri="{BB962C8B-B14F-4D97-AF65-F5344CB8AC3E}">
        <p14:creationId xmlns:p14="http://schemas.microsoft.com/office/powerpoint/2010/main" val="373986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2304925" y="1531689"/>
            <a:ext cx="7582150" cy="369332"/>
          </a:xfrm>
          <a:prstGeom prst="rect">
            <a:avLst/>
          </a:prstGeom>
          <a:noFill/>
        </p:spPr>
        <p:txBody>
          <a:bodyPr wrap="square">
            <a:spAutoFit/>
          </a:bodyPr>
          <a:lstStyle/>
          <a:p>
            <a:r>
              <a:rPr lang="es-EC" dirty="0"/>
              <a:t>Se nos abrirá esta interfaz, donde debemos rellenar los campos que nos solicita</a:t>
            </a:r>
          </a:p>
        </p:txBody>
      </p:sp>
      <p:pic>
        <p:nvPicPr>
          <p:cNvPr id="5" name="Imagen 4">
            <a:extLst>
              <a:ext uri="{FF2B5EF4-FFF2-40B4-BE49-F238E27FC236}">
                <a16:creationId xmlns:a16="http://schemas.microsoft.com/office/drawing/2014/main" id="{8481C348-1DED-44E3-9F8C-77DB85735914}"/>
              </a:ext>
            </a:extLst>
          </p:cNvPr>
          <p:cNvPicPr>
            <a:picLocks noChangeAspect="1"/>
          </p:cNvPicPr>
          <p:nvPr/>
        </p:nvPicPr>
        <p:blipFill>
          <a:blip r:embed="rId4"/>
          <a:stretch>
            <a:fillRect/>
          </a:stretch>
        </p:blipFill>
        <p:spPr>
          <a:xfrm>
            <a:off x="1670647" y="2021201"/>
            <a:ext cx="8982693" cy="4501531"/>
          </a:xfrm>
          <a:prstGeom prst="rect">
            <a:avLst/>
          </a:prstGeom>
        </p:spPr>
      </p:pic>
    </p:spTree>
    <p:extLst>
      <p:ext uri="{BB962C8B-B14F-4D97-AF65-F5344CB8AC3E}">
        <p14:creationId xmlns:p14="http://schemas.microsoft.com/office/powerpoint/2010/main" val="76309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918326" y="1597888"/>
            <a:ext cx="10355345" cy="646331"/>
          </a:xfrm>
          <a:prstGeom prst="rect">
            <a:avLst/>
          </a:prstGeom>
          <a:noFill/>
        </p:spPr>
        <p:txBody>
          <a:bodyPr wrap="square">
            <a:spAutoFit/>
          </a:bodyPr>
          <a:lstStyle/>
          <a:p>
            <a:pPr algn="just"/>
            <a:r>
              <a:rPr lang="es-EC" dirty="0"/>
              <a:t>En el primer recuadro debemos seleccionar nuestro </a:t>
            </a:r>
            <a:r>
              <a:rPr lang="es-EC" dirty="0" err="1"/>
              <a:t>cluster</a:t>
            </a:r>
            <a:r>
              <a:rPr lang="es-EC" dirty="0"/>
              <a:t> y darle al botón link para que este se quede por así decirlo registrado, en el segundo debemos configurar los parámetros según nuestras necesidades.</a:t>
            </a:r>
          </a:p>
        </p:txBody>
      </p:sp>
      <p:pic>
        <p:nvPicPr>
          <p:cNvPr id="4" name="Imagen 3">
            <a:extLst>
              <a:ext uri="{FF2B5EF4-FFF2-40B4-BE49-F238E27FC236}">
                <a16:creationId xmlns:a16="http://schemas.microsoft.com/office/drawing/2014/main" id="{595B90BA-74B9-435D-8686-6CF482BE1434}"/>
              </a:ext>
            </a:extLst>
          </p:cNvPr>
          <p:cNvPicPr>
            <a:picLocks noChangeAspect="1"/>
          </p:cNvPicPr>
          <p:nvPr/>
        </p:nvPicPr>
        <p:blipFill>
          <a:blip r:embed="rId4"/>
          <a:stretch>
            <a:fillRect/>
          </a:stretch>
        </p:blipFill>
        <p:spPr>
          <a:xfrm>
            <a:off x="2448975" y="2453804"/>
            <a:ext cx="7426037" cy="3760729"/>
          </a:xfrm>
          <a:prstGeom prst="rect">
            <a:avLst/>
          </a:prstGeom>
        </p:spPr>
      </p:pic>
    </p:spTree>
    <p:extLst>
      <p:ext uri="{BB962C8B-B14F-4D97-AF65-F5344CB8AC3E}">
        <p14:creationId xmlns:p14="http://schemas.microsoft.com/office/powerpoint/2010/main" val="3943096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556531" y="1442469"/>
            <a:ext cx="11210925" cy="646331"/>
          </a:xfrm>
          <a:prstGeom prst="rect">
            <a:avLst/>
          </a:prstGeom>
          <a:noFill/>
        </p:spPr>
        <p:txBody>
          <a:bodyPr wrap="square">
            <a:spAutoFit/>
          </a:bodyPr>
          <a:lstStyle/>
          <a:p>
            <a:pPr algn="just"/>
            <a:r>
              <a:rPr lang="es-EC" dirty="0"/>
              <a:t>En esta ventana debemos ingresar el código que se ejecutará cuando se active el </a:t>
            </a:r>
            <a:r>
              <a:rPr lang="es-EC" dirty="0" err="1"/>
              <a:t>trigger</a:t>
            </a:r>
            <a:r>
              <a:rPr lang="es-EC" dirty="0"/>
              <a:t>, una vez finalizada la configuración debemos darle al botón “</a:t>
            </a:r>
            <a:r>
              <a:rPr lang="es-EC" dirty="0" err="1"/>
              <a:t>Save</a:t>
            </a:r>
            <a:r>
              <a:rPr lang="es-EC" dirty="0"/>
              <a:t>” que señala la flecha.</a:t>
            </a:r>
          </a:p>
        </p:txBody>
      </p:sp>
      <p:pic>
        <p:nvPicPr>
          <p:cNvPr id="4" name="Imagen 3">
            <a:extLst>
              <a:ext uri="{FF2B5EF4-FFF2-40B4-BE49-F238E27FC236}">
                <a16:creationId xmlns:a16="http://schemas.microsoft.com/office/drawing/2014/main" id="{5EB0DACE-B2FA-4662-ADC8-C82CEB43ADC0}"/>
              </a:ext>
            </a:extLst>
          </p:cNvPr>
          <p:cNvPicPr>
            <a:picLocks noChangeAspect="1"/>
          </p:cNvPicPr>
          <p:nvPr/>
        </p:nvPicPr>
        <p:blipFill>
          <a:blip r:embed="rId4"/>
          <a:stretch>
            <a:fillRect/>
          </a:stretch>
        </p:blipFill>
        <p:spPr>
          <a:xfrm>
            <a:off x="1868482" y="2336336"/>
            <a:ext cx="8455035" cy="4230718"/>
          </a:xfrm>
          <a:prstGeom prst="rect">
            <a:avLst/>
          </a:prstGeom>
        </p:spPr>
      </p:pic>
    </p:spTree>
    <p:extLst>
      <p:ext uri="{BB962C8B-B14F-4D97-AF65-F5344CB8AC3E}">
        <p14:creationId xmlns:p14="http://schemas.microsoft.com/office/powerpoint/2010/main" val="241799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2436543" y="1531689"/>
            <a:ext cx="7318914" cy="369332"/>
          </a:xfrm>
          <a:prstGeom prst="rect">
            <a:avLst/>
          </a:prstGeom>
          <a:noFill/>
        </p:spPr>
        <p:txBody>
          <a:bodyPr wrap="square">
            <a:spAutoFit/>
          </a:bodyPr>
          <a:lstStyle/>
          <a:p>
            <a:r>
              <a:rPr lang="es-EC" dirty="0"/>
              <a:t>Aquí podemos ver que ahora nos aparece el </a:t>
            </a:r>
            <a:r>
              <a:rPr lang="es-EC" dirty="0" err="1"/>
              <a:t>Trigger</a:t>
            </a:r>
            <a:r>
              <a:rPr lang="es-EC" dirty="0"/>
              <a:t> que acabamos de crear.</a:t>
            </a:r>
          </a:p>
        </p:txBody>
      </p:sp>
      <p:pic>
        <p:nvPicPr>
          <p:cNvPr id="5" name="Imagen 4">
            <a:extLst>
              <a:ext uri="{FF2B5EF4-FFF2-40B4-BE49-F238E27FC236}">
                <a16:creationId xmlns:a16="http://schemas.microsoft.com/office/drawing/2014/main" id="{3D38A98E-487D-42E0-87B2-EC2D886FB1A3}"/>
              </a:ext>
            </a:extLst>
          </p:cNvPr>
          <p:cNvPicPr>
            <a:picLocks noChangeAspect="1"/>
          </p:cNvPicPr>
          <p:nvPr/>
        </p:nvPicPr>
        <p:blipFill>
          <a:blip r:embed="rId4"/>
          <a:stretch>
            <a:fillRect/>
          </a:stretch>
        </p:blipFill>
        <p:spPr>
          <a:xfrm>
            <a:off x="1840772" y="2161308"/>
            <a:ext cx="8510455" cy="4290607"/>
          </a:xfrm>
          <a:prstGeom prst="rect">
            <a:avLst/>
          </a:prstGeom>
        </p:spPr>
      </p:pic>
    </p:spTree>
    <p:extLst>
      <p:ext uri="{BB962C8B-B14F-4D97-AF65-F5344CB8AC3E}">
        <p14:creationId xmlns:p14="http://schemas.microsoft.com/office/powerpoint/2010/main" val="1958164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Prueba del </a:t>
            </a:r>
            <a:r>
              <a:rPr lang="es-ES" sz="3200" dirty="0" err="1">
                <a:solidFill>
                  <a:schemeClr val="bg1"/>
                </a:solidFill>
                <a:ea typeface="+mj-lt"/>
                <a:cs typeface="+mj-lt"/>
              </a:rPr>
              <a:t>Trigger</a:t>
            </a:r>
            <a:r>
              <a:rPr lang="es-ES" sz="3200" dirty="0">
                <a:solidFill>
                  <a:schemeClr val="bg1"/>
                </a:solidFill>
                <a:ea typeface="+mj-lt"/>
                <a:cs typeface="+mj-lt"/>
              </a:rPr>
              <a:t>.</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819025" y="1577856"/>
            <a:ext cx="10553950" cy="646331"/>
          </a:xfrm>
          <a:prstGeom prst="rect">
            <a:avLst/>
          </a:prstGeom>
          <a:noFill/>
        </p:spPr>
        <p:txBody>
          <a:bodyPr wrap="square">
            <a:spAutoFit/>
          </a:bodyPr>
          <a:lstStyle/>
          <a:p>
            <a:r>
              <a:rPr lang="es-EC" dirty="0"/>
              <a:t>Para la respectiva prueba del </a:t>
            </a:r>
            <a:r>
              <a:rPr lang="es-EC" dirty="0" err="1"/>
              <a:t>trigger</a:t>
            </a:r>
            <a:r>
              <a:rPr lang="es-EC" dirty="0"/>
              <a:t> podemos observar que nos indica en registro que no se ha realizado una actualización de clientes.</a:t>
            </a:r>
          </a:p>
        </p:txBody>
      </p:sp>
      <p:pic>
        <p:nvPicPr>
          <p:cNvPr id="8" name="Imagen 7">
            <a:extLst>
              <a:ext uri="{FF2B5EF4-FFF2-40B4-BE49-F238E27FC236}">
                <a16:creationId xmlns:a16="http://schemas.microsoft.com/office/drawing/2014/main" id="{28A4B0E4-3A8B-426A-B39B-6B17CE234062}"/>
              </a:ext>
            </a:extLst>
          </p:cNvPr>
          <p:cNvPicPr>
            <a:picLocks noChangeAspect="1"/>
          </p:cNvPicPr>
          <p:nvPr/>
        </p:nvPicPr>
        <p:blipFill>
          <a:blip r:embed="rId4"/>
          <a:stretch>
            <a:fillRect/>
          </a:stretch>
        </p:blipFill>
        <p:spPr>
          <a:xfrm>
            <a:off x="2142134" y="2413740"/>
            <a:ext cx="7869382" cy="3931717"/>
          </a:xfrm>
          <a:prstGeom prst="rect">
            <a:avLst/>
          </a:prstGeom>
        </p:spPr>
      </p:pic>
    </p:spTree>
    <p:extLst>
      <p:ext uri="{BB962C8B-B14F-4D97-AF65-F5344CB8AC3E}">
        <p14:creationId xmlns:p14="http://schemas.microsoft.com/office/powerpoint/2010/main" val="3879721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Prueba del </a:t>
            </a:r>
            <a:r>
              <a:rPr lang="es-ES" sz="3200" dirty="0" err="1">
                <a:solidFill>
                  <a:schemeClr val="bg1"/>
                </a:solidFill>
                <a:ea typeface="+mj-lt"/>
                <a:cs typeface="+mj-lt"/>
              </a:rPr>
              <a:t>Trigger</a:t>
            </a:r>
            <a:r>
              <a:rPr lang="es-ES" sz="3200" dirty="0">
                <a:solidFill>
                  <a:schemeClr val="bg1"/>
                </a:solidFill>
                <a:ea typeface="+mj-lt"/>
                <a:cs typeface="+mj-lt"/>
              </a:rPr>
              <a:t>.</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2222375" y="1445333"/>
            <a:ext cx="7747249" cy="369332"/>
          </a:xfrm>
          <a:prstGeom prst="rect">
            <a:avLst/>
          </a:prstGeom>
          <a:noFill/>
        </p:spPr>
        <p:txBody>
          <a:bodyPr wrap="square">
            <a:spAutoFit/>
          </a:bodyPr>
          <a:lstStyle/>
          <a:p>
            <a:r>
              <a:rPr lang="es-EC" dirty="0"/>
              <a:t>Aquí realizamos un </a:t>
            </a:r>
            <a:r>
              <a:rPr lang="es-EC" dirty="0" err="1"/>
              <a:t>insert</a:t>
            </a:r>
            <a:r>
              <a:rPr lang="es-EC" dirty="0"/>
              <a:t> en la colección de cliente para que se ejecute el </a:t>
            </a:r>
            <a:r>
              <a:rPr lang="es-EC" dirty="0" err="1"/>
              <a:t>trigger</a:t>
            </a:r>
            <a:endParaRPr lang="es-EC" dirty="0"/>
          </a:p>
        </p:txBody>
      </p:sp>
      <p:pic>
        <p:nvPicPr>
          <p:cNvPr id="4" name="Imagen 3">
            <a:extLst>
              <a:ext uri="{FF2B5EF4-FFF2-40B4-BE49-F238E27FC236}">
                <a16:creationId xmlns:a16="http://schemas.microsoft.com/office/drawing/2014/main" id="{16AF8F94-320C-4313-899C-081525BEB945}"/>
              </a:ext>
            </a:extLst>
          </p:cNvPr>
          <p:cNvPicPr>
            <a:picLocks noChangeAspect="1"/>
          </p:cNvPicPr>
          <p:nvPr/>
        </p:nvPicPr>
        <p:blipFill>
          <a:blip r:embed="rId4"/>
          <a:stretch>
            <a:fillRect/>
          </a:stretch>
        </p:blipFill>
        <p:spPr>
          <a:xfrm>
            <a:off x="2130321" y="2167623"/>
            <a:ext cx="8063345" cy="4046910"/>
          </a:xfrm>
          <a:prstGeom prst="rect">
            <a:avLst/>
          </a:prstGeom>
        </p:spPr>
      </p:pic>
    </p:spTree>
    <p:extLst>
      <p:ext uri="{BB962C8B-B14F-4D97-AF65-F5344CB8AC3E}">
        <p14:creationId xmlns:p14="http://schemas.microsoft.com/office/powerpoint/2010/main" val="3922147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Prueba del </a:t>
            </a:r>
            <a:r>
              <a:rPr lang="es-ES" sz="3200" dirty="0" err="1">
                <a:solidFill>
                  <a:schemeClr val="bg1"/>
                </a:solidFill>
                <a:ea typeface="+mj-lt"/>
                <a:cs typeface="+mj-lt"/>
              </a:rPr>
              <a:t>Trigger</a:t>
            </a:r>
            <a:r>
              <a:rPr lang="es-ES" sz="3200" dirty="0">
                <a:solidFill>
                  <a:schemeClr val="bg1"/>
                </a:solidFill>
                <a:ea typeface="+mj-lt"/>
                <a:cs typeface="+mj-lt"/>
              </a:rPr>
              <a:t>.</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6DA8A2E6-0EB2-431D-B885-1CFC057F03D9}"/>
              </a:ext>
            </a:extLst>
          </p:cNvPr>
          <p:cNvSpPr txBox="1"/>
          <p:nvPr/>
        </p:nvSpPr>
        <p:spPr>
          <a:xfrm>
            <a:off x="1806512" y="1615714"/>
            <a:ext cx="8578975" cy="369332"/>
          </a:xfrm>
          <a:prstGeom prst="rect">
            <a:avLst/>
          </a:prstGeom>
          <a:noFill/>
        </p:spPr>
        <p:txBody>
          <a:bodyPr wrap="square">
            <a:spAutoFit/>
          </a:bodyPr>
          <a:lstStyle/>
          <a:p>
            <a:r>
              <a:rPr lang="es-EC" dirty="0"/>
              <a:t>Y en esta imagen observamos que ya nos indica que la cantidad de clientes actual es de 4</a:t>
            </a:r>
          </a:p>
        </p:txBody>
      </p:sp>
      <p:pic>
        <p:nvPicPr>
          <p:cNvPr id="4" name="Imagen 3">
            <a:extLst>
              <a:ext uri="{FF2B5EF4-FFF2-40B4-BE49-F238E27FC236}">
                <a16:creationId xmlns:a16="http://schemas.microsoft.com/office/drawing/2014/main" id="{B1ECFD8F-2BC1-4490-8935-F6BBDA4A58B8}"/>
              </a:ext>
            </a:extLst>
          </p:cNvPr>
          <p:cNvPicPr>
            <a:picLocks noChangeAspect="1"/>
          </p:cNvPicPr>
          <p:nvPr/>
        </p:nvPicPr>
        <p:blipFill>
          <a:blip r:embed="rId4"/>
          <a:stretch>
            <a:fillRect/>
          </a:stretch>
        </p:blipFill>
        <p:spPr>
          <a:xfrm>
            <a:off x="2088757" y="2315090"/>
            <a:ext cx="8146473" cy="4104048"/>
          </a:xfrm>
          <a:prstGeom prst="rect">
            <a:avLst/>
          </a:prstGeom>
        </p:spPr>
      </p:pic>
    </p:spTree>
    <p:extLst>
      <p:ext uri="{BB962C8B-B14F-4D97-AF65-F5344CB8AC3E}">
        <p14:creationId xmlns:p14="http://schemas.microsoft.com/office/powerpoint/2010/main" val="208558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Enlace a GitHub</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8EF2E69F-C525-4AA2-AF85-575067787D4A}"/>
              </a:ext>
            </a:extLst>
          </p:cNvPr>
          <p:cNvSpPr txBox="1"/>
          <p:nvPr/>
        </p:nvSpPr>
        <p:spPr>
          <a:xfrm>
            <a:off x="1220771" y="2106047"/>
            <a:ext cx="7990464" cy="646331"/>
          </a:xfrm>
          <a:prstGeom prst="rect">
            <a:avLst/>
          </a:prstGeom>
          <a:noFill/>
        </p:spPr>
        <p:txBody>
          <a:bodyPr wrap="square">
            <a:spAutoFit/>
          </a:bodyPr>
          <a:lstStyle/>
          <a:p>
            <a:pPr marL="285750" indent="-285750">
              <a:buFont typeface="Arial" panose="020B0604020202020204" pitchFamily="34" charset="0"/>
              <a:buChar char="•"/>
            </a:pPr>
            <a:r>
              <a:rPr lang="es-EC" dirty="0">
                <a:hlinkClick r:id="rId3"/>
              </a:rPr>
              <a:t>https://github.com/MunozLopezKelvin/ProyectoBD2Parcial</a:t>
            </a:r>
            <a:endParaRPr lang="es-EC" dirty="0"/>
          </a:p>
          <a:p>
            <a:pPr marL="285750" indent="-285750">
              <a:buFont typeface="Arial" panose="020B0604020202020204" pitchFamily="34" charset="0"/>
              <a:buChar char="•"/>
            </a:pPr>
            <a:endParaRPr lang="es-EC" dirty="0"/>
          </a:p>
        </p:txBody>
      </p:sp>
    </p:spTree>
    <p:extLst>
      <p:ext uri="{BB962C8B-B14F-4D97-AF65-F5344CB8AC3E}">
        <p14:creationId xmlns:p14="http://schemas.microsoft.com/office/powerpoint/2010/main" val="214633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90537" y="1816373"/>
            <a:ext cx="11210925" cy="4524315"/>
          </a:xfrm>
          <a:prstGeom prst="rect">
            <a:avLst/>
          </a:prstGeom>
          <a:noFill/>
        </p:spPr>
        <p:txBody>
          <a:bodyPr wrap="square" rtlCol="0">
            <a:spAutoFit/>
          </a:bodyPr>
          <a:lstStyle/>
          <a:p>
            <a:r>
              <a:rPr lang="es-ES" sz="2400" dirty="0"/>
              <a:t>El gimnasio “</a:t>
            </a:r>
            <a:r>
              <a:rPr lang="es-ES" sz="2400" dirty="0" err="1"/>
              <a:t>Olimpus</a:t>
            </a:r>
            <a:r>
              <a:rPr lang="es-ES" sz="2400" dirty="0"/>
              <a:t>” desea un Sistema para la gestión de sus clientes, desarrollar un modelo de datos que cumpla lo siguiente, agregue campos o tablas según su análisis lo requiera siempre y cuando justifique su criterio. El gimnasio cuenta con empleados de los cuales se tiene su código de empleado, cédula, nombre y apellidos, dirección, fecha de nacimiento, fecha de ingreso a laborar y cargo, también se cuenta con un registro de los clientes, quienes cuentan con datos tales como, cédula, nombre y apellidos, teléfono, fecha de registro, entrenador. Cada cliente debe tener un tipo de membresía, por lo cual entre sus datos se debe añadir fecha membresía, tipo de membresía, además de que estos tienen un entrenador designado en caso de cualquier duda sobre sus rutinas.</a:t>
            </a:r>
          </a:p>
          <a:p>
            <a:endParaRPr lang="es-ES" sz="2400" dirty="0"/>
          </a:p>
          <a:p>
            <a:r>
              <a:rPr lang="es-ES" sz="2400" dirty="0"/>
              <a:t>-</a:t>
            </a:r>
            <a:r>
              <a:rPr lang="es-ES" sz="2400" dirty="0" err="1"/>
              <a:t>Trigger</a:t>
            </a:r>
            <a:r>
              <a:rPr lang="es-ES" sz="2400" dirty="0"/>
              <a:t> en BD NoSQL que actualice la cantidad de clientes que hay por cada vez que se registre uno nuevo.</a:t>
            </a:r>
          </a:p>
        </p:txBody>
      </p:sp>
    </p:spTree>
    <p:extLst>
      <p:ext uri="{BB962C8B-B14F-4D97-AF65-F5344CB8AC3E}">
        <p14:creationId xmlns:p14="http://schemas.microsoft.com/office/powerpoint/2010/main" val="982974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8EF2E69F-C525-4AA2-AF85-575067787D4A}"/>
              </a:ext>
            </a:extLst>
          </p:cNvPr>
          <p:cNvSpPr txBox="1"/>
          <p:nvPr/>
        </p:nvSpPr>
        <p:spPr>
          <a:xfrm>
            <a:off x="1260326" y="2092836"/>
            <a:ext cx="9671347" cy="3139321"/>
          </a:xfrm>
          <a:prstGeom prst="rect">
            <a:avLst/>
          </a:prstGeom>
          <a:noFill/>
        </p:spPr>
        <p:txBody>
          <a:bodyPr wrap="square">
            <a:spAutoFit/>
          </a:bodyPr>
          <a:lstStyle/>
          <a:p>
            <a:pPr marL="285750" indent="-285750">
              <a:buFont typeface="Arial" panose="020B0604020202020204" pitchFamily="34" charset="0"/>
              <a:buChar char="•"/>
            </a:pPr>
            <a:r>
              <a:rPr lang="es-EC" dirty="0"/>
              <a:t>En la elaboración del UML se presentaron varias dificultades debido a que no se recordaba muy bien el cómo relacionar de manera correcta nuestras clases, por lo que se tuvo que elaborar una investigación para una mejor comprensión de las mismas.</a:t>
            </a:r>
          </a:p>
          <a:p>
            <a:pPr marL="285750" indent="-285750">
              <a:buFont typeface="Arial" panose="020B0604020202020204" pitchFamily="34" charset="0"/>
              <a:buChar char="•"/>
            </a:pPr>
            <a:r>
              <a:rPr lang="es-EC" dirty="0"/>
              <a:t>Se logró seleccionar una de las bases de datos no relacionales de las que nos recomendó el profesor, en nuestro caso Mongo DB, la cual fue seleccionada por el hecho de que en Mongo DB Atlas, se nos permitía la creación de </a:t>
            </a:r>
            <a:r>
              <a:rPr lang="es-EC" dirty="0" err="1"/>
              <a:t>triggers</a:t>
            </a:r>
            <a:r>
              <a:rPr lang="es-EC" dirty="0"/>
              <a:t> de manera semi gráfica y sin tantas complicaciones a la hora de programar el mismo. </a:t>
            </a:r>
          </a:p>
          <a:p>
            <a:pPr marL="285750" indent="-285750">
              <a:buFont typeface="Arial" panose="020B0604020202020204" pitchFamily="34" charset="0"/>
              <a:buChar char="•"/>
            </a:pPr>
            <a:r>
              <a:rPr lang="es-EC" dirty="0"/>
              <a:t>En cuanto al </a:t>
            </a:r>
            <a:r>
              <a:rPr lang="es-EC" dirty="0" err="1"/>
              <a:t>trigger</a:t>
            </a:r>
            <a:r>
              <a:rPr lang="es-EC" dirty="0"/>
              <a:t> se logró su elaboración tal y como se planteó en el parcial pasado, con lo cual mediante esta base de datos no relacional se podría decir que es posible la creación de </a:t>
            </a:r>
            <a:r>
              <a:rPr lang="es-EC" dirty="0" err="1"/>
              <a:t>triggers</a:t>
            </a:r>
            <a:r>
              <a:rPr lang="es-EC" dirty="0"/>
              <a:t> que compartan las mismas características que el que se mencionó al inicio haciendo uso de un código como el que se expuso y de la plataforma MongoDB Atlas.</a:t>
            </a:r>
          </a:p>
        </p:txBody>
      </p:sp>
    </p:spTree>
    <p:extLst>
      <p:ext uri="{BB962C8B-B14F-4D97-AF65-F5344CB8AC3E}">
        <p14:creationId xmlns:p14="http://schemas.microsoft.com/office/powerpoint/2010/main" val="192686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Diagrama UML</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Diagrama&#10;&#10;Descripción generada automáticamente">
            <a:extLst>
              <a:ext uri="{FF2B5EF4-FFF2-40B4-BE49-F238E27FC236}">
                <a16:creationId xmlns:a16="http://schemas.microsoft.com/office/drawing/2014/main" id="{AE7EA8B9-A41E-4CC1-A4BC-F233A0553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862" y="1388303"/>
            <a:ext cx="7418276" cy="5469697"/>
          </a:xfrm>
          <a:prstGeom prst="rect">
            <a:avLst/>
          </a:prstGeom>
        </p:spPr>
      </p:pic>
    </p:spTree>
    <p:extLst>
      <p:ext uri="{BB962C8B-B14F-4D97-AF65-F5344CB8AC3E}">
        <p14:creationId xmlns:p14="http://schemas.microsoft.com/office/powerpoint/2010/main" val="411069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5D4EC02A-8309-4EF6-BD7E-DEE563DD1EE4}"/>
              </a:ext>
            </a:extLst>
          </p:cNvPr>
          <p:cNvPicPr>
            <a:picLocks noChangeAspect="1"/>
          </p:cNvPicPr>
          <p:nvPr/>
        </p:nvPicPr>
        <p:blipFill>
          <a:blip r:embed="rId3"/>
          <a:stretch>
            <a:fillRect/>
          </a:stretch>
        </p:blipFill>
        <p:spPr>
          <a:xfrm>
            <a:off x="1924628" y="2012916"/>
            <a:ext cx="8063344" cy="4335893"/>
          </a:xfrm>
          <a:prstGeom prst="rect">
            <a:avLst/>
          </a:prstGeom>
        </p:spPr>
      </p:pic>
      <p:sp>
        <p:nvSpPr>
          <p:cNvPr id="7" name="CuadroTexto 6">
            <a:extLst>
              <a:ext uri="{FF2B5EF4-FFF2-40B4-BE49-F238E27FC236}">
                <a16:creationId xmlns:a16="http://schemas.microsoft.com/office/drawing/2014/main" id="{5F0C7196-B594-4424-BBF8-33177F0C8F54}"/>
              </a:ext>
            </a:extLst>
          </p:cNvPr>
          <p:cNvSpPr txBox="1"/>
          <p:nvPr/>
        </p:nvSpPr>
        <p:spPr>
          <a:xfrm>
            <a:off x="963474" y="1515943"/>
            <a:ext cx="10803983" cy="369332"/>
          </a:xfrm>
          <a:prstGeom prst="rect">
            <a:avLst/>
          </a:prstGeom>
          <a:noFill/>
        </p:spPr>
        <p:txBody>
          <a:bodyPr wrap="none" rtlCol="0">
            <a:spAutoFit/>
          </a:bodyPr>
          <a:lstStyle/>
          <a:p>
            <a:r>
              <a:rPr lang="es-ES" dirty="0"/>
              <a:t>Nos dirigimos a la página web de </a:t>
            </a:r>
            <a:r>
              <a:rPr lang="es-ES" dirty="0">
                <a:hlinkClick r:id="rId4"/>
              </a:rPr>
              <a:t>MongoDB Atlas</a:t>
            </a:r>
            <a:r>
              <a:rPr lang="es-ES" dirty="0"/>
              <a:t> y accedemos en este caso haciendo uso de un correo de Google</a:t>
            </a:r>
          </a:p>
        </p:txBody>
      </p:sp>
    </p:spTree>
    <p:extLst>
      <p:ext uri="{BB962C8B-B14F-4D97-AF65-F5344CB8AC3E}">
        <p14:creationId xmlns:p14="http://schemas.microsoft.com/office/powerpoint/2010/main" val="90016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9" name="CuadroTexto 8">
            <a:extLst>
              <a:ext uri="{FF2B5EF4-FFF2-40B4-BE49-F238E27FC236}">
                <a16:creationId xmlns:a16="http://schemas.microsoft.com/office/drawing/2014/main" id="{9EE2A550-4160-4033-9E00-EB3F8D80BFF5}"/>
              </a:ext>
            </a:extLst>
          </p:cNvPr>
          <p:cNvSpPr txBox="1"/>
          <p:nvPr/>
        </p:nvSpPr>
        <p:spPr>
          <a:xfrm flipH="1">
            <a:off x="556532" y="1524749"/>
            <a:ext cx="6212568" cy="369332"/>
          </a:xfrm>
          <a:prstGeom prst="rect">
            <a:avLst/>
          </a:prstGeom>
          <a:noFill/>
        </p:spPr>
        <p:txBody>
          <a:bodyPr wrap="square" rtlCol="0">
            <a:spAutoFit/>
          </a:bodyPr>
          <a:lstStyle/>
          <a:p>
            <a:r>
              <a:rPr lang="es-ES" dirty="0"/>
              <a:t>Seleccionamos nuestra cuenta de preferencia para iniciar sesión.</a:t>
            </a:r>
          </a:p>
        </p:txBody>
      </p:sp>
      <p:pic>
        <p:nvPicPr>
          <p:cNvPr id="4" name="Imagen 3">
            <a:extLst>
              <a:ext uri="{FF2B5EF4-FFF2-40B4-BE49-F238E27FC236}">
                <a16:creationId xmlns:a16="http://schemas.microsoft.com/office/drawing/2014/main" id="{AA8DE10B-8BA5-4288-968D-F3BA2F61BD41}"/>
              </a:ext>
            </a:extLst>
          </p:cNvPr>
          <p:cNvPicPr>
            <a:picLocks noChangeAspect="1"/>
          </p:cNvPicPr>
          <p:nvPr/>
        </p:nvPicPr>
        <p:blipFill>
          <a:blip r:embed="rId3"/>
          <a:stretch>
            <a:fillRect/>
          </a:stretch>
        </p:blipFill>
        <p:spPr>
          <a:xfrm>
            <a:off x="2310906" y="2030527"/>
            <a:ext cx="7570188" cy="4087347"/>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253FE5F0-D456-4802-A700-FA88F782FFD4}"/>
              </a:ext>
            </a:extLst>
          </p:cNvPr>
          <p:cNvSpPr txBox="1"/>
          <p:nvPr/>
        </p:nvSpPr>
        <p:spPr>
          <a:xfrm>
            <a:off x="225136" y="1435894"/>
            <a:ext cx="11542321" cy="923330"/>
          </a:xfrm>
          <a:prstGeom prst="rect">
            <a:avLst/>
          </a:prstGeom>
          <a:noFill/>
        </p:spPr>
        <p:txBody>
          <a:bodyPr wrap="square" rtlCol="0">
            <a:spAutoFit/>
          </a:bodyPr>
          <a:lstStyle/>
          <a:p>
            <a:pPr algn="just"/>
            <a:r>
              <a:rPr lang="es-ES" dirty="0"/>
              <a:t>Aceptamos las políticas y términos de privacidad que nos indican en la imagen izquierda, una vez aceptados podremos seleccionar nuestro plan de base de datos, en este caso seleccionamos “</a:t>
            </a:r>
            <a:r>
              <a:rPr lang="es-ES" dirty="0" err="1"/>
              <a:t>Shared</a:t>
            </a:r>
            <a:r>
              <a:rPr lang="es-ES" dirty="0"/>
              <a:t>” (compartida) que es la que nos ofrece de manera gratuita</a:t>
            </a:r>
          </a:p>
        </p:txBody>
      </p:sp>
      <p:pic>
        <p:nvPicPr>
          <p:cNvPr id="7" name="Imagen 6">
            <a:extLst>
              <a:ext uri="{FF2B5EF4-FFF2-40B4-BE49-F238E27FC236}">
                <a16:creationId xmlns:a16="http://schemas.microsoft.com/office/drawing/2014/main" id="{0B1F5A30-79A0-40A1-9E1A-BF51B854F814}"/>
              </a:ext>
            </a:extLst>
          </p:cNvPr>
          <p:cNvPicPr>
            <a:picLocks noChangeAspect="1"/>
          </p:cNvPicPr>
          <p:nvPr/>
        </p:nvPicPr>
        <p:blipFill>
          <a:blip r:embed="rId3"/>
          <a:stretch>
            <a:fillRect/>
          </a:stretch>
        </p:blipFill>
        <p:spPr>
          <a:xfrm>
            <a:off x="225136" y="3194898"/>
            <a:ext cx="4740564" cy="2044368"/>
          </a:xfrm>
          <a:prstGeom prst="rect">
            <a:avLst/>
          </a:prstGeom>
        </p:spPr>
      </p:pic>
      <p:pic>
        <p:nvPicPr>
          <p:cNvPr id="9" name="Imagen 8">
            <a:extLst>
              <a:ext uri="{FF2B5EF4-FFF2-40B4-BE49-F238E27FC236}">
                <a16:creationId xmlns:a16="http://schemas.microsoft.com/office/drawing/2014/main" id="{12A79A82-8A87-4390-B572-7098714BF48F}"/>
              </a:ext>
            </a:extLst>
          </p:cNvPr>
          <p:cNvPicPr>
            <a:picLocks noChangeAspect="1"/>
          </p:cNvPicPr>
          <p:nvPr/>
        </p:nvPicPr>
        <p:blipFill>
          <a:blip r:embed="rId4"/>
          <a:stretch>
            <a:fillRect/>
          </a:stretch>
        </p:blipFill>
        <p:spPr>
          <a:xfrm>
            <a:off x="5061857" y="2406815"/>
            <a:ext cx="6705600" cy="3620533"/>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520D4019-3BF1-4389-9C8E-5FEAC00B2609}"/>
              </a:ext>
            </a:extLst>
          </p:cNvPr>
          <p:cNvSpPr txBox="1"/>
          <p:nvPr/>
        </p:nvSpPr>
        <p:spPr>
          <a:xfrm>
            <a:off x="690840" y="1466730"/>
            <a:ext cx="10810319" cy="369332"/>
          </a:xfrm>
          <a:prstGeom prst="rect">
            <a:avLst/>
          </a:prstGeom>
          <a:noFill/>
        </p:spPr>
        <p:txBody>
          <a:bodyPr wrap="square" rtlCol="0">
            <a:spAutoFit/>
          </a:bodyPr>
          <a:lstStyle/>
          <a:p>
            <a:r>
              <a:rPr lang="es-ES" dirty="0"/>
              <a:t>Nos preguntará por el proveedor y la región que solicitaremos, en este caso lo dejamos como está por defecto.</a:t>
            </a:r>
          </a:p>
        </p:txBody>
      </p:sp>
      <p:pic>
        <p:nvPicPr>
          <p:cNvPr id="4" name="Imagen 3">
            <a:extLst>
              <a:ext uri="{FF2B5EF4-FFF2-40B4-BE49-F238E27FC236}">
                <a16:creationId xmlns:a16="http://schemas.microsoft.com/office/drawing/2014/main" id="{C88DE0F9-AE11-4D89-A8CD-122914DF19A6}"/>
              </a:ext>
            </a:extLst>
          </p:cNvPr>
          <p:cNvPicPr>
            <a:picLocks noChangeAspect="1"/>
          </p:cNvPicPr>
          <p:nvPr/>
        </p:nvPicPr>
        <p:blipFill>
          <a:blip r:embed="rId3"/>
          <a:stretch>
            <a:fillRect/>
          </a:stretch>
        </p:blipFill>
        <p:spPr>
          <a:xfrm>
            <a:off x="2118670" y="2021201"/>
            <a:ext cx="7954659" cy="4016411"/>
          </a:xfrm>
          <a:prstGeom prst="rect">
            <a:avLst/>
          </a:prstGeom>
        </p:spPr>
      </p:pic>
    </p:spTree>
    <p:extLst>
      <p:ext uri="{BB962C8B-B14F-4D97-AF65-F5344CB8AC3E}">
        <p14:creationId xmlns:p14="http://schemas.microsoft.com/office/powerpoint/2010/main" val="80078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usuario y proyecto en Mongo DB.</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0" name="CuadroTexto 9">
            <a:extLst>
              <a:ext uri="{FF2B5EF4-FFF2-40B4-BE49-F238E27FC236}">
                <a16:creationId xmlns:a16="http://schemas.microsoft.com/office/drawing/2014/main" id="{7B44890C-28A1-44EB-875B-405A590BCBCF}"/>
              </a:ext>
            </a:extLst>
          </p:cNvPr>
          <p:cNvSpPr txBox="1"/>
          <p:nvPr/>
        </p:nvSpPr>
        <p:spPr>
          <a:xfrm>
            <a:off x="3190876" y="1431046"/>
            <a:ext cx="5810243" cy="369332"/>
          </a:xfrm>
          <a:prstGeom prst="rect">
            <a:avLst/>
          </a:prstGeom>
          <a:noFill/>
        </p:spPr>
        <p:txBody>
          <a:bodyPr wrap="square" rtlCol="0">
            <a:spAutoFit/>
          </a:bodyPr>
          <a:lstStyle/>
          <a:p>
            <a:r>
              <a:rPr lang="es-ES" dirty="0"/>
              <a:t>Creamos un usuario y contraseña para el “Access Manager”.</a:t>
            </a:r>
          </a:p>
        </p:txBody>
      </p:sp>
      <p:pic>
        <p:nvPicPr>
          <p:cNvPr id="4" name="Imagen 3">
            <a:extLst>
              <a:ext uri="{FF2B5EF4-FFF2-40B4-BE49-F238E27FC236}">
                <a16:creationId xmlns:a16="http://schemas.microsoft.com/office/drawing/2014/main" id="{267C3FE8-FAA1-491F-BA9D-CB6F47C3BB23}"/>
              </a:ext>
            </a:extLst>
          </p:cNvPr>
          <p:cNvPicPr>
            <a:picLocks noChangeAspect="1"/>
          </p:cNvPicPr>
          <p:nvPr/>
        </p:nvPicPr>
        <p:blipFill>
          <a:blip r:embed="rId4"/>
          <a:stretch>
            <a:fillRect/>
          </a:stretch>
        </p:blipFill>
        <p:spPr>
          <a:xfrm>
            <a:off x="1494573" y="2012916"/>
            <a:ext cx="9202851" cy="4611844"/>
          </a:xfrm>
          <a:prstGeom prst="rect">
            <a:avLst/>
          </a:prstGeom>
        </p:spPr>
      </p:pic>
    </p:spTree>
    <p:extLst>
      <p:ext uri="{BB962C8B-B14F-4D97-AF65-F5344CB8AC3E}">
        <p14:creationId xmlns:p14="http://schemas.microsoft.com/office/powerpoint/2010/main" val="10784376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TotalTime>
  <Words>1265</Words>
  <Application>Microsoft Office PowerPoint</Application>
  <PresentationFormat>Panorámica</PresentationFormat>
  <Paragraphs>130</Paragraphs>
  <Slides>30</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Aharoni</vt:lpstr>
      <vt:lpstr>Arial</vt:lpstr>
      <vt:lpstr>Book Antiqua</vt:lpstr>
      <vt:lpstr>Calibri</vt:lpstr>
      <vt:lpstr>Calibri Light</vt:lpstr>
      <vt:lpstr>Cooper Black</vt:lpstr>
      <vt:lpstr>Tema de Office</vt:lpstr>
      <vt:lpstr>Presentación de PowerPoint</vt:lpstr>
      <vt:lpstr>Índice</vt:lpstr>
      <vt:lpstr>Universo de discurso</vt:lpstr>
      <vt:lpstr>Diagrama UML</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Crear usuario y proyecto en Mongo DB.</vt:lpstr>
      <vt:lpstr>Prueba del Trigger.</vt:lpstr>
      <vt:lpstr>Prueba del Trigger.</vt:lpstr>
      <vt:lpstr>Prueba del Trigger.</vt:lpstr>
      <vt:lpstr>Enlace a GitHub</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Paul</cp:lastModifiedBy>
  <cp:revision>224</cp:revision>
  <dcterms:created xsi:type="dcterms:W3CDTF">2012-07-30T22:48:03Z</dcterms:created>
  <dcterms:modified xsi:type="dcterms:W3CDTF">2022-01-24T00:52:01Z</dcterms:modified>
</cp:coreProperties>
</file>