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78" r:id="rId4"/>
    <p:sldId id="293" r:id="rId5"/>
    <p:sldId id="286" r:id="rId6"/>
    <p:sldId id="280" r:id="rId7"/>
    <p:sldId id="288" r:id="rId8"/>
    <p:sldId id="281" r:id="rId9"/>
    <p:sldId id="283" r:id="rId10"/>
    <p:sldId id="289" r:id="rId11"/>
    <p:sldId id="279" r:id="rId12"/>
    <p:sldId id="290" r:id="rId13"/>
    <p:sldId id="291" r:id="rId14"/>
    <p:sldId id="292" r:id="rId15"/>
    <p:sldId id="295" r:id="rId16"/>
    <p:sldId id="296" r:id="rId17"/>
    <p:sldId id="298" r:id="rId18"/>
    <p:sldId id="297" r:id="rId19"/>
    <p:sldId id="299" r:id="rId20"/>
    <p:sldId id="284" r:id="rId21"/>
    <p:sldId id="294" r:id="rId2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63" autoAdjust="0"/>
    <p:restoredTop sz="94660"/>
  </p:normalViewPr>
  <p:slideViewPr>
    <p:cSldViewPr snapToGrid="0">
      <p:cViewPr varScale="1">
        <p:scale>
          <a:sx n="69" d="100"/>
          <a:sy n="69" d="100"/>
        </p:scale>
        <p:origin x="4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23/01/2022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‹Nº›</a:t>
            </a:fld>
            <a:endParaRPr lang="es-ES"/>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11</a:t>
            </a:fld>
            <a:endParaRPr lang="es-ES"/>
          </a:p>
        </p:txBody>
      </p:sp>
    </p:spTree>
    <p:extLst>
      <p:ext uri="{BB962C8B-B14F-4D97-AF65-F5344CB8AC3E}">
        <p14:creationId xmlns:p14="http://schemas.microsoft.com/office/powerpoint/2010/main" val="3083066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12</a:t>
            </a:fld>
            <a:endParaRPr lang="es-ES"/>
          </a:p>
        </p:txBody>
      </p:sp>
    </p:spTree>
    <p:extLst>
      <p:ext uri="{BB962C8B-B14F-4D97-AF65-F5344CB8AC3E}">
        <p14:creationId xmlns:p14="http://schemas.microsoft.com/office/powerpoint/2010/main" val="647480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13</a:t>
            </a:fld>
            <a:endParaRPr lang="es-ES"/>
          </a:p>
        </p:txBody>
      </p:sp>
    </p:spTree>
    <p:extLst>
      <p:ext uri="{BB962C8B-B14F-4D97-AF65-F5344CB8AC3E}">
        <p14:creationId xmlns:p14="http://schemas.microsoft.com/office/powerpoint/2010/main" val="3500683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14</a:t>
            </a:fld>
            <a:endParaRPr lang="es-ES"/>
          </a:p>
        </p:txBody>
      </p:sp>
    </p:spTree>
    <p:extLst>
      <p:ext uri="{BB962C8B-B14F-4D97-AF65-F5344CB8AC3E}">
        <p14:creationId xmlns:p14="http://schemas.microsoft.com/office/powerpoint/2010/main" val="4195771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15</a:t>
            </a:fld>
            <a:endParaRPr lang="es-ES"/>
          </a:p>
        </p:txBody>
      </p:sp>
    </p:spTree>
    <p:extLst>
      <p:ext uri="{BB962C8B-B14F-4D97-AF65-F5344CB8AC3E}">
        <p14:creationId xmlns:p14="http://schemas.microsoft.com/office/powerpoint/2010/main" val="619987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16</a:t>
            </a:fld>
            <a:endParaRPr lang="es-ES"/>
          </a:p>
        </p:txBody>
      </p:sp>
    </p:spTree>
    <p:extLst>
      <p:ext uri="{BB962C8B-B14F-4D97-AF65-F5344CB8AC3E}">
        <p14:creationId xmlns:p14="http://schemas.microsoft.com/office/powerpoint/2010/main" val="134535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17</a:t>
            </a:fld>
            <a:endParaRPr lang="es-ES"/>
          </a:p>
        </p:txBody>
      </p:sp>
    </p:spTree>
    <p:extLst>
      <p:ext uri="{BB962C8B-B14F-4D97-AF65-F5344CB8AC3E}">
        <p14:creationId xmlns:p14="http://schemas.microsoft.com/office/powerpoint/2010/main" val="2010470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18</a:t>
            </a:fld>
            <a:endParaRPr lang="es-ES"/>
          </a:p>
        </p:txBody>
      </p:sp>
    </p:spTree>
    <p:extLst>
      <p:ext uri="{BB962C8B-B14F-4D97-AF65-F5344CB8AC3E}">
        <p14:creationId xmlns:p14="http://schemas.microsoft.com/office/powerpoint/2010/main" val="2907244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19</a:t>
            </a:fld>
            <a:endParaRPr lang="es-ES"/>
          </a:p>
        </p:txBody>
      </p:sp>
    </p:spTree>
    <p:extLst>
      <p:ext uri="{BB962C8B-B14F-4D97-AF65-F5344CB8AC3E}">
        <p14:creationId xmlns:p14="http://schemas.microsoft.com/office/powerpoint/2010/main" val="1517838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23/01/2022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23/01/2022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23/01/2022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23/01/2022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23/01/2022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23/01/2022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23/01/2022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23/01/2022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23/01/2022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23/01/2022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23/01/2022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23/01/2022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4.xml"/><Relationship Id="rId7"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10.xml"/><Relationship Id="rId5" Type="http://schemas.openxmlformats.org/officeDocument/2006/relationships/slide" Target="slide6.xml"/><Relationship Id="rId4" Type="http://schemas.openxmlformats.org/officeDocument/2006/relationships/slide" Target="slide5.xml"/><Relationship Id="rId9" Type="http://schemas.openxmlformats.org/officeDocument/2006/relationships/slide" Target="slide21.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MunozLopezKelvin/ProyectoBD2Parcial" TargetMode="External"/><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529738" y="471121"/>
            <a:ext cx="1031837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latin typeface="Aharoni"/>
                <a:cs typeface="Aharoni"/>
              </a:rPr>
              <a:t>TEMA:</a:t>
            </a:r>
          </a:p>
          <a:p>
            <a:endParaRPr lang="es-ES" sz="3200" dirty="0">
              <a:latin typeface="Aharoni"/>
              <a:cs typeface="Aharoni"/>
            </a:endParaRPr>
          </a:p>
          <a:p>
            <a:r>
              <a:rPr lang="es-MX" sz="3200" dirty="0">
                <a:latin typeface="Aharoni"/>
                <a:cs typeface="Aharoni"/>
              </a:rPr>
              <a:t>CRUD y transacciones para software de Gimnasio</a:t>
            </a:r>
            <a:endParaRPr lang="es-ES" sz="3200" dirty="0"/>
          </a:p>
        </p:txBody>
      </p:sp>
      <p:sp>
        <p:nvSpPr>
          <p:cNvPr id="6" name="CuadroTexto 5">
            <a:extLst>
              <a:ext uri="{FF2B5EF4-FFF2-40B4-BE49-F238E27FC236}">
                <a16:creationId xmlns:a16="http://schemas.microsoft.com/office/drawing/2014/main" id="{8BA8465E-0F28-4E28-83C0-F769920DE515}"/>
              </a:ext>
            </a:extLst>
          </p:cNvPr>
          <p:cNvSpPr txBox="1"/>
          <p:nvPr/>
        </p:nvSpPr>
        <p:spPr>
          <a:xfrm>
            <a:off x="529737" y="5232717"/>
            <a:ext cx="463615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latin typeface="Book Antiqua"/>
              </a:rPr>
              <a:t>Universidad Laica Eloy Alfaro de Manabí</a:t>
            </a:r>
          </a:p>
          <a:p>
            <a:r>
              <a:rPr lang="es-ES" b="1" dirty="0">
                <a:latin typeface="Book Antiqua"/>
              </a:rPr>
              <a:t>Nombre: Kelvin Paul Muñoz López</a:t>
            </a:r>
          </a:p>
          <a:p>
            <a:r>
              <a:rPr lang="es-ES" b="1" dirty="0">
                <a:latin typeface="Book Antiqua"/>
              </a:rPr>
              <a:t>Materia: Gestión de Base de Datos</a:t>
            </a:r>
          </a:p>
          <a:p>
            <a:r>
              <a:rPr lang="es-ES" b="1" dirty="0">
                <a:latin typeface="Book Antiqua"/>
              </a:rPr>
              <a:t>Docente: Ing. Robert Moreira Centeno</a:t>
            </a:r>
          </a:p>
        </p:txBody>
      </p:sp>
      <p:sp>
        <p:nvSpPr>
          <p:cNvPr id="7" name="Rectángulo: esquinas redondeadas 6">
            <a:extLst>
              <a:ext uri="{FF2B5EF4-FFF2-40B4-BE49-F238E27FC236}">
                <a16:creationId xmlns:a16="http://schemas.microsoft.com/office/drawing/2014/main" id="{FAEBF03B-056E-443A-A32E-3106EEC5D727}"/>
              </a:ext>
            </a:extLst>
          </p:cNvPr>
          <p:cNvSpPr/>
          <p:nvPr/>
        </p:nvSpPr>
        <p:spPr>
          <a:xfrm>
            <a:off x="5891578" y="6184654"/>
            <a:ext cx="6301153" cy="67407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chemeClr val="tx1">
                    <a:lumMod val="95000"/>
                    <a:lumOff val="5000"/>
                  </a:schemeClr>
                </a:solidFill>
                <a:cs typeface="Calibri"/>
              </a:rPr>
              <a:t>Fuente: </a:t>
            </a:r>
            <a:r>
              <a:rPr lang="es-ES" u="sng">
                <a:solidFill>
                  <a:schemeClr val="tx1">
                    <a:lumMod val="95000"/>
                    <a:lumOff val="5000"/>
                  </a:schemeClr>
                </a:solidFill>
                <a:ea typeface="+mn-lt"/>
                <a:cs typeface="+mn-lt"/>
              </a:rPr>
              <a:t>Propia</a:t>
            </a:r>
            <a:endParaRPr lang="es-ES">
              <a:solidFill>
                <a:schemeClr val="tx1">
                  <a:lumMod val="95000"/>
                  <a:lumOff val="5000"/>
                </a:schemeClr>
              </a:solidFill>
              <a:cs typeface="Calibri"/>
            </a:endParaRPr>
          </a:p>
        </p:txBody>
      </p:sp>
      <p:sp>
        <p:nvSpPr>
          <p:cNvPr id="2" name="CuadroTexto 1">
            <a:extLst>
              <a:ext uri="{FF2B5EF4-FFF2-40B4-BE49-F238E27FC236}">
                <a16:creationId xmlns:a16="http://schemas.microsoft.com/office/drawing/2014/main" id="{354612C6-2A7F-4A22-BD3F-2DB6AC4B0276}"/>
              </a:ext>
            </a:extLst>
          </p:cNvPr>
          <p:cNvSpPr txBox="1"/>
          <p:nvPr/>
        </p:nvSpPr>
        <p:spPr>
          <a:xfrm>
            <a:off x="738373" y="2785923"/>
            <a:ext cx="8995505"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600" u="sng" dirty="0">
                <a:latin typeface="Cooper Black"/>
                <a:cs typeface="Aharoni"/>
              </a:rPr>
              <a:t>OBJETIVO: </a:t>
            </a:r>
            <a:endParaRPr lang="es-ES" u="sng" dirty="0">
              <a:cs typeface="Calibri"/>
            </a:endParaRPr>
          </a:p>
          <a:p>
            <a:endParaRPr lang="es-ES" sz="2600" dirty="0">
              <a:latin typeface="Cooper Black"/>
              <a:cs typeface="Aharoni"/>
            </a:endParaRPr>
          </a:p>
          <a:p>
            <a:r>
              <a:rPr lang="es-ES" sz="2400" dirty="0">
                <a:latin typeface="Cooper Black" panose="0208090404030B020404" pitchFamily="18" charset="0"/>
                <a:cs typeface="Aharoni"/>
              </a:rPr>
              <a:t>Realizar funciones CRUD y transaccionales en un sistema de gimnasio para una mejor gestión la información.</a:t>
            </a:r>
            <a:endParaRPr lang="es-ES" sz="1600" dirty="0">
              <a:latin typeface="Cooper Black" panose="0208090404030B020404" pitchFamily="18" charset="0"/>
              <a:cs typeface="Calibri"/>
            </a:endParaRP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CRUD Buscar cliente.</a:t>
            </a: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642E4D44-5BCB-4F11-8E38-0A844DB870A2}"/>
              </a:ext>
            </a:extLst>
          </p:cNvPr>
          <p:cNvPicPr>
            <a:picLocks noChangeAspect="1"/>
          </p:cNvPicPr>
          <p:nvPr/>
        </p:nvPicPr>
        <p:blipFill>
          <a:blip r:embed="rId3"/>
          <a:stretch>
            <a:fillRect/>
          </a:stretch>
        </p:blipFill>
        <p:spPr>
          <a:xfrm>
            <a:off x="957138" y="2841097"/>
            <a:ext cx="4563093" cy="36221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n 7">
            <a:extLst>
              <a:ext uri="{FF2B5EF4-FFF2-40B4-BE49-F238E27FC236}">
                <a16:creationId xmlns:a16="http://schemas.microsoft.com/office/drawing/2014/main" id="{06A721CE-A320-40A2-AE02-AD59C8751CF4}"/>
              </a:ext>
            </a:extLst>
          </p:cNvPr>
          <p:cNvPicPr>
            <a:picLocks noChangeAspect="1"/>
          </p:cNvPicPr>
          <p:nvPr/>
        </p:nvPicPr>
        <p:blipFill>
          <a:blip r:embed="rId4"/>
          <a:stretch>
            <a:fillRect/>
          </a:stretch>
        </p:blipFill>
        <p:spPr>
          <a:xfrm>
            <a:off x="6673620" y="2841097"/>
            <a:ext cx="4561242" cy="36221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CuadroTexto 9">
            <a:extLst>
              <a:ext uri="{FF2B5EF4-FFF2-40B4-BE49-F238E27FC236}">
                <a16:creationId xmlns:a16="http://schemas.microsoft.com/office/drawing/2014/main" id="{520D4019-3BF1-4389-9C8E-5FEAC00B2609}"/>
              </a:ext>
            </a:extLst>
          </p:cNvPr>
          <p:cNvSpPr txBox="1"/>
          <p:nvPr/>
        </p:nvSpPr>
        <p:spPr>
          <a:xfrm>
            <a:off x="957138" y="1583762"/>
            <a:ext cx="10409712" cy="923330"/>
          </a:xfrm>
          <a:prstGeom prst="rect">
            <a:avLst/>
          </a:prstGeom>
          <a:noFill/>
        </p:spPr>
        <p:txBody>
          <a:bodyPr wrap="square" rtlCol="0">
            <a:spAutoFit/>
          </a:bodyPr>
          <a:lstStyle/>
          <a:p>
            <a:r>
              <a:rPr lang="es-ES" dirty="0"/>
              <a:t>A continuación se presenta la interfaz gráfica del CRUD de “Buscar cliente”, en ella tendremos que llenar los campos con sus respectivos datos solicitados. En la imagen de la derecha podemos ver lo que se realiza al presionar el botón de buscar y la cédula que se ha ingresado si está registrada.</a:t>
            </a:r>
          </a:p>
        </p:txBody>
      </p:sp>
    </p:spTree>
    <p:extLst>
      <p:ext uri="{BB962C8B-B14F-4D97-AF65-F5344CB8AC3E}">
        <p14:creationId xmlns:p14="http://schemas.microsoft.com/office/powerpoint/2010/main" val="800787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CRUD Buscar cliente.</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0" name="CuadroTexto 9">
            <a:extLst>
              <a:ext uri="{FF2B5EF4-FFF2-40B4-BE49-F238E27FC236}">
                <a16:creationId xmlns:a16="http://schemas.microsoft.com/office/drawing/2014/main" id="{7B44890C-28A1-44EB-875B-405A590BCBCF}"/>
              </a:ext>
            </a:extLst>
          </p:cNvPr>
          <p:cNvSpPr txBox="1"/>
          <p:nvPr/>
        </p:nvSpPr>
        <p:spPr>
          <a:xfrm>
            <a:off x="6772924" y="3230663"/>
            <a:ext cx="4414837" cy="1477328"/>
          </a:xfrm>
          <a:prstGeom prst="rect">
            <a:avLst/>
          </a:prstGeom>
          <a:noFill/>
        </p:spPr>
        <p:txBody>
          <a:bodyPr wrap="square" rtlCol="0">
            <a:spAutoFit/>
          </a:bodyPr>
          <a:lstStyle/>
          <a:p>
            <a:r>
              <a:rPr lang="es-ES" dirty="0"/>
              <a:t>En la siguiente imagen observamos que el programa nos indica que ha ocurrido un error, este es debido a que la cédula del no se encuentra registrado, por lo cual no se efectuará el guardado</a:t>
            </a:r>
          </a:p>
        </p:txBody>
      </p:sp>
      <p:pic>
        <p:nvPicPr>
          <p:cNvPr id="7" name="Imagen 6">
            <a:extLst>
              <a:ext uri="{FF2B5EF4-FFF2-40B4-BE49-F238E27FC236}">
                <a16:creationId xmlns:a16="http://schemas.microsoft.com/office/drawing/2014/main" id="{F0632D1D-6222-466C-B78C-D2F349FF09BB}"/>
              </a:ext>
            </a:extLst>
          </p:cNvPr>
          <p:cNvPicPr>
            <a:picLocks noChangeAspect="1"/>
          </p:cNvPicPr>
          <p:nvPr/>
        </p:nvPicPr>
        <p:blipFill rotWithShape="1">
          <a:blip r:embed="rId4"/>
          <a:srcRect l="721"/>
          <a:stretch/>
        </p:blipFill>
        <p:spPr>
          <a:xfrm>
            <a:off x="754857" y="1902402"/>
            <a:ext cx="5219885" cy="4133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78437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CRUD Buscar cliente.</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2" name="CuadroTexto 11">
            <a:extLst>
              <a:ext uri="{FF2B5EF4-FFF2-40B4-BE49-F238E27FC236}">
                <a16:creationId xmlns:a16="http://schemas.microsoft.com/office/drawing/2014/main" id="{4274BF02-BB5F-4982-AACD-2A3614D73C62}"/>
              </a:ext>
            </a:extLst>
          </p:cNvPr>
          <p:cNvSpPr txBox="1"/>
          <p:nvPr/>
        </p:nvSpPr>
        <p:spPr>
          <a:xfrm flipH="1">
            <a:off x="248926" y="1586851"/>
            <a:ext cx="11210925" cy="923330"/>
          </a:xfrm>
          <a:prstGeom prst="rect">
            <a:avLst/>
          </a:prstGeom>
          <a:noFill/>
        </p:spPr>
        <p:txBody>
          <a:bodyPr wrap="square" rtlCol="0">
            <a:spAutoFit/>
          </a:bodyPr>
          <a:lstStyle/>
          <a:p>
            <a:r>
              <a:rPr lang="es-ES" dirty="0"/>
              <a:t>En esta imagen vemos el código que hace referencia a la función que realiza el botón de buscar al darle </a:t>
            </a:r>
            <a:r>
              <a:rPr lang="es-ES" dirty="0" err="1"/>
              <a:t>click</a:t>
            </a:r>
            <a:r>
              <a:rPr lang="es-ES" dirty="0"/>
              <a:t> en él, en esta ocasión hacemos referencia a las variables que vienen a ser las que tiene la interfaz y que se van a modificar dependiendo de los datos que se recuperen de la base de datos.</a:t>
            </a:r>
          </a:p>
        </p:txBody>
      </p:sp>
      <p:pic>
        <p:nvPicPr>
          <p:cNvPr id="15" name="Imagen 14">
            <a:extLst>
              <a:ext uri="{FF2B5EF4-FFF2-40B4-BE49-F238E27FC236}">
                <a16:creationId xmlns:a16="http://schemas.microsoft.com/office/drawing/2014/main" id="{80029ABA-AAC3-4F3C-8EDB-E701511D5077}"/>
              </a:ext>
            </a:extLst>
          </p:cNvPr>
          <p:cNvPicPr>
            <a:picLocks noChangeAspect="1"/>
          </p:cNvPicPr>
          <p:nvPr/>
        </p:nvPicPr>
        <p:blipFill>
          <a:blip r:embed="rId4"/>
          <a:stretch>
            <a:fillRect/>
          </a:stretch>
        </p:blipFill>
        <p:spPr>
          <a:xfrm>
            <a:off x="1757907" y="3338812"/>
            <a:ext cx="8676186" cy="26350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26684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CRUD Buscar cliente.</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0" name="CuadroTexto 9">
            <a:extLst>
              <a:ext uri="{FF2B5EF4-FFF2-40B4-BE49-F238E27FC236}">
                <a16:creationId xmlns:a16="http://schemas.microsoft.com/office/drawing/2014/main" id="{14F1F303-81F2-44E2-8019-BBC0BEAB4C98}"/>
              </a:ext>
            </a:extLst>
          </p:cNvPr>
          <p:cNvSpPr txBox="1"/>
          <p:nvPr/>
        </p:nvSpPr>
        <p:spPr>
          <a:xfrm flipH="1">
            <a:off x="556532" y="1524749"/>
            <a:ext cx="11210925" cy="646331"/>
          </a:xfrm>
          <a:prstGeom prst="rect">
            <a:avLst/>
          </a:prstGeom>
          <a:noFill/>
        </p:spPr>
        <p:txBody>
          <a:bodyPr wrap="square" rtlCol="0">
            <a:spAutoFit/>
          </a:bodyPr>
          <a:lstStyle/>
          <a:p>
            <a:r>
              <a:rPr lang="es-ES" dirty="0"/>
              <a:t>Este es el código del método </a:t>
            </a:r>
            <a:r>
              <a:rPr lang="es-ES" dirty="0" err="1"/>
              <a:t>select</a:t>
            </a:r>
            <a:r>
              <a:rPr lang="es-ES" dirty="0"/>
              <a:t> en él se observan los pasos que efectúa dicho método cuando el botón buscar lo activa.</a:t>
            </a:r>
          </a:p>
        </p:txBody>
      </p:sp>
      <p:pic>
        <p:nvPicPr>
          <p:cNvPr id="4" name="Imagen 3">
            <a:extLst>
              <a:ext uri="{FF2B5EF4-FFF2-40B4-BE49-F238E27FC236}">
                <a16:creationId xmlns:a16="http://schemas.microsoft.com/office/drawing/2014/main" id="{D53BAADB-1A05-4E94-A1A3-A74F55BBC879}"/>
              </a:ext>
            </a:extLst>
          </p:cNvPr>
          <p:cNvPicPr>
            <a:picLocks noChangeAspect="1"/>
          </p:cNvPicPr>
          <p:nvPr/>
        </p:nvPicPr>
        <p:blipFill>
          <a:blip r:embed="rId4"/>
          <a:stretch>
            <a:fillRect/>
          </a:stretch>
        </p:blipFill>
        <p:spPr>
          <a:xfrm>
            <a:off x="1209675" y="2343149"/>
            <a:ext cx="9772650" cy="4305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1174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Transacción de pago de deuda.</a:t>
            </a: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0" name="CuadroTexto 9">
            <a:extLst>
              <a:ext uri="{FF2B5EF4-FFF2-40B4-BE49-F238E27FC236}">
                <a16:creationId xmlns:a16="http://schemas.microsoft.com/office/drawing/2014/main" id="{6DA8A2E6-0EB2-431D-B885-1CFC057F03D9}"/>
              </a:ext>
            </a:extLst>
          </p:cNvPr>
          <p:cNvSpPr txBox="1"/>
          <p:nvPr/>
        </p:nvSpPr>
        <p:spPr>
          <a:xfrm>
            <a:off x="1074440" y="1550530"/>
            <a:ext cx="3398077" cy="369332"/>
          </a:xfrm>
          <a:prstGeom prst="rect">
            <a:avLst/>
          </a:prstGeom>
          <a:noFill/>
        </p:spPr>
        <p:txBody>
          <a:bodyPr wrap="square">
            <a:spAutoFit/>
          </a:bodyPr>
          <a:lstStyle/>
          <a:p>
            <a:r>
              <a:rPr lang="es-EC" dirty="0"/>
              <a:t>Interfaz del programa al iniciar</a:t>
            </a:r>
          </a:p>
        </p:txBody>
      </p:sp>
      <p:pic>
        <p:nvPicPr>
          <p:cNvPr id="4" name="Imagen 3">
            <a:extLst>
              <a:ext uri="{FF2B5EF4-FFF2-40B4-BE49-F238E27FC236}">
                <a16:creationId xmlns:a16="http://schemas.microsoft.com/office/drawing/2014/main" id="{A7786F73-A3B5-494B-87F8-8BB9D8F27BA3}"/>
              </a:ext>
            </a:extLst>
          </p:cNvPr>
          <p:cNvPicPr>
            <a:picLocks noChangeAspect="1"/>
          </p:cNvPicPr>
          <p:nvPr/>
        </p:nvPicPr>
        <p:blipFill rotWithShape="1">
          <a:blip r:embed="rId4"/>
          <a:srcRect l="-1" r="1293"/>
          <a:stretch/>
        </p:blipFill>
        <p:spPr>
          <a:xfrm>
            <a:off x="831985" y="2048632"/>
            <a:ext cx="3882986" cy="2990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Imagen 11">
            <a:extLst>
              <a:ext uri="{FF2B5EF4-FFF2-40B4-BE49-F238E27FC236}">
                <a16:creationId xmlns:a16="http://schemas.microsoft.com/office/drawing/2014/main" id="{D2FD1D1D-8137-4EDC-BF2A-6A35C24F4AD0}"/>
              </a:ext>
            </a:extLst>
          </p:cNvPr>
          <p:cNvPicPr>
            <a:picLocks noChangeAspect="1"/>
          </p:cNvPicPr>
          <p:nvPr/>
        </p:nvPicPr>
        <p:blipFill rotWithShape="1">
          <a:blip r:embed="rId5"/>
          <a:srcRect t="6293"/>
          <a:stretch/>
        </p:blipFill>
        <p:spPr>
          <a:xfrm>
            <a:off x="467778" y="5674532"/>
            <a:ext cx="5991225" cy="10800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Imagen 15">
            <a:extLst>
              <a:ext uri="{FF2B5EF4-FFF2-40B4-BE49-F238E27FC236}">
                <a16:creationId xmlns:a16="http://schemas.microsoft.com/office/drawing/2014/main" id="{CA18F21B-48F1-454E-9ABB-8FBED85786AA}"/>
              </a:ext>
            </a:extLst>
          </p:cNvPr>
          <p:cNvPicPr>
            <a:picLocks noChangeAspect="1"/>
          </p:cNvPicPr>
          <p:nvPr/>
        </p:nvPicPr>
        <p:blipFill>
          <a:blip r:embed="rId6"/>
          <a:stretch>
            <a:fillRect/>
          </a:stretch>
        </p:blipFill>
        <p:spPr>
          <a:xfrm>
            <a:off x="7091709" y="5674532"/>
            <a:ext cx="4067175" cy="657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8" name="CuadroTexto 17">
            <a:extLst>
              <a:ext uri="{FF2B5EF4-FFF2-40B4-BE49-F238E27FC236}">
                <a16:creationId xmlns:a16="http://schemas.microsoft.com/office/drawing/2014/main" id="{BDA342E1-109E-4EA3-B159-57FDDE74E3CA}"/>
              </a:ext>
            </a:extLst>
          </p:cNvPr>
          <p:cNvSpPr txBox="1"/>
          <p:nvPr/>
        </p:nvSpPr>
        <p:spPr>
          <a:xfrm>
            <a:off x="6962193" y="1550530"/>
            <a:ext cx="4497658" cy="369332"/>
          </a:xfrm>
          <a:prstGeom prst="rect">
            <a:avLst/>
          </a:prstGeom>
          <a:noFill/>
        </p:spPr>
        <p:txBody>
          <a:bodyPr wrap="square">
            <a:spAutoFit/>
          </a:bodyPr>
          <a:lstStyle/>
          <a:p>
            <a:r>
              <a:rPr lang="es-EC" dirty="0"/>
              <a:t>Interfaz del programa al completar los datos</a:t>
            </a:r>
          </a:p>
        </p:txBody>
      </p:sp>
      <p:sp>
        <p:nvSpPr>
          <p:cNvPr id="19" name="CuadroTexto 18">
            <a:extLst>
              <a:ext uri="{FF2B5EF4-FFF2-40B4-BE49-F238E27FC236}">
                <a16:creationId xmlns:a16="http://schemas.microsoft.com/office/drawing/2014/main" id="{ACE95F4A-1DC9-4507-B84B-C04B1FA00295}"/>
              </a:ext>
            </a:extLst>
          </p:cNvPr>
          <p:cNvSpPr txBox="1"/>
          <p:nvPr/>
        </p:nvSpPr>
        <p:spPr>
          <a:xfrm>
            <a:off x="1208559" y="5305200"/>
            <a:ext cx="3398077" cy="369332"/>
          </a:xfrm>
          <a:prstGeom prst="rect">
            <a:avLst/>
          </a:prstGeom>
          <a:noFill/>
        </p:spPr>
        <p:txBody>
          <a:bodyPr wrap="square">
            <a:spAutoFit/>
          </a:bodyPr>
          <a:lstStyle/>
          <a:p>
            <a:r>
              <a:rPr lang="es-EC" dirty="0"/>
              <a:t>Tabla de pagos pendientes</a:t>
            </a:r>
          </a:p>
        </p:txBody>
      </p:sp>
      <p:sp>
        <p:nvSpPr>
          <p:cNvPr id="20" name="CuadroTexto 19">
            <a:extLst>
              <a:ext uri="{FF2B5EF4-FFF2-40B4-BE49-F238E27FC236}">
                <a16:creationId xmlns:a16="http://schemas.microsoft.com/office/drawing/2014/main" id="{06B3D88D-08EF-4537-89D6-7502E23262E0}"/>
              </a:ext>
            </a:extLst>
          </p:cNvPr>
          <p:cNvSpPr txBox="1"/>
          <p:nvPr/>
        </p:nvSpPr>
        <p:spPr>
          <a:xfrm>
            <a:off x="7775610" y="5305200"/>
            <a:ext cx="2699375" cy="369332"/>
          </a:xfrm>
          <a:prstGeom prst="rect">
            <a:avLst/>
          </a:prstGeom>
          <a:noFill/>
        </p:spPr>
        <p:txBody>
          <a:bodyPr wrap="square">
            <a:spAutoFit/>
          </a:bodyPr>
          <a:lstStyle/>
          <a:p>
            <a:r>
              <a:rPr lang="es-EC" dirty="0"/>
              <a:t>Tabla de facturas de pagos</a:t>
            </a:r>
          </a:p>
        </p:txBody>
      </p:sp>
      <p:pic>
        <p:nvPicPr>
          <p:cNvPr id="22" name="Imagen 21">
            <a:extLst>
              <a:ext uri="{FF2B5EF4-FFF2-40B4-BE49-F238E27FC236}">
                <a16:creationId xmlns:a16="http://schemas.microsoft.com/office/drawing/2014/main" id="{C93D33C6-AB8C-4A46-85C8-22443360055F}"/>
              </a:ext>
            </a:extLst>
          </p:cNvPr>
          <p:cNvPicPr>
            <a:picLocks noChangeAspect="1"/>
          </p:cNvPicPr>
          <p:nvPr/>
        </p:nvPicPr>
        <p:blipFill>
          <a:blip r:embed="rId7"/>
          <a:stretch>
            <a:fillRect/>
          </a:stretch>
        </p:blipFill>
        <p:spPr>
          <a:xfrm>
            <a:off x="7177433" y="2045517"/>
            <a:ext cx="3895725" cy="2971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88490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Transacción de pago de deuda.</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324B04F5-702C-433C-B0E5-1273BBD69EB5}"/>
              </a:ext>
            </a:extLst>
          </p:cNvPr>
          <p:cNvPicPr>
            <a:picLocks noChangeAspect="1"/>
          </p:cNvPicPr>
          <p:nvPr/>
        </p:nvPicPr>
        <p:blipFill>
          <a:blip r:embed="rId4"/>
          <a:stretch>
            <a:fillRect/>
          </a:stretch>
        </p:blipFill>
        <p:spPr>
          <a:xfrm>
            <a:off x="1669822" y="1698481"/>
            <a:ext cx="3886200" cy="2962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n 7">
            <a:extLst>
              <a:ext uri="{FF2B5EF4-FFF2-40B4-BE49-F238E27FC236}">
                <a16:creationId xmlns:a16="http://schemas.microsoft.com/office/drawing/2014/main" id="{2B71F6E9-3701-456A-BEEB-DA77C58169CC}"/>
              </a:ext>
            </a:extLst>
          </p:cNvPr>
          <p:cNvPicPr>
            <a:picLocks noChangeAspect="1"/>
          </p:cNvPicPr>
          <p:nvPr/>
        </p:nvPicPr>
        <p:blipFill>
          <a:blip r:embed="rId5"/>
          <a:stretch>
            <a:fillRect/>
          </a:stretch>
        </p:blipFill>
        <p:spPr>
          <a:xfrm>
            <a:off x="622072" y="5524068"/>
            <a:ext cx="5981700" cy="904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Imagen 10">
            <a:extLst>
              <a:ext uri="{FF2B5EF4-FFF2-40B4-BE49-F238E27FC236}">
                <a16:creationId xmlns:a16="http://schemas.microsoft.com/office/drawing/2014/main" id="{D1AE806A-3CAC-4005-964A-C52874AA462D}"/>
              </a:ext>
            </a:extLst>
          </p:cNvPr>
          <p:cNvPicPr>
            <a:picLocks noChangeAspect="1"/>
          </p:cNvPicPr>
          <p:nvPr/>
        </p:nvPicPr>
        <p:blipFill>
          <a:blip r:embed="rId6"/>
          <a:stretch>
            <a:fillRect/>
          </a:stretch>
        </p:blipFill>
        <p:spPr>
          <a:xfrm>
            <a:off x="7456837" y="5679640"/>
            <a:ext cx="4105275" cy="657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CuadroTexto 12">
            <a:extLst>
              <a:ext uri="{FF2B5EF4-FFF2-40B4-BE49-F238E27FC236}">
                <a16:creationId xmlns:a16="http://schemas.microsoft.com/office/drawing/2014/main" id="{08E9993C-9B6F-4920-9400-327051506F09}"/>
              </a:ext>
            </a:extLst>
          </p:cNvPr>
          <p:cNvSpPr txBox="1"/>
          <p:nvPr/>
        </p:nvSpPr>
        <p:spPr>
          <a:xfrm>
            <a:off x="5556022" y="2856452"/>
            <a:ext cx="3594970" cy="646331"/>
          </a:xfrm>
          <a:prstGeom prst="rect">
            <a:avLst/>
          </a:prstGeom>
          <a:noFill/>
        </p:spPr>
        <p:txBody>
          <a:bodyPr wrap="square">
            <a:spAutoFit/>
          </a:bodyPr>
          <a:lstStyle/>
          <a:p>
            <a:r>
              <a:rPr lang="es-EC" dirty="0"/>
              <a:t>Interfaz del programa al completar los datos de manera correcta</a:t>
            </a:r>
          </a:p>
        </p:txBody>
      </p:sp>
      <p:sp>
        <p:nvSpPr>
          <p:cNvPr id="14" name="CuadroTexto 13">
            <a:extLst>
              <a:ext uri="{FF2B5EF4-FFF2-40B4-BE49-F238E27FC236}">
                <a16:creationId xmlns:a16="http://schemas.microsoft.com/office/drawing/2014/main" id="{0CDB3DFA-12C1-4472-951D-7BC600A99B32}"/>
              </a:ext>
            </a:extLst>
          </p:cNvPr>
          <p:cNvSpPr txBox="1"/>
          <p:nvPr/>
        </p:nvSpPr>
        <p:spPr>
          <a:xfrm>
            <a:off x="1051438" y="5134861"/>
            <a:ext cx="5122968" cy="369332"/>
          </a:xfrm>
          <a:prstGeom prst="rect">
            <a:avLst/>
          </a:prstGeom>
          <a:noFill/>
        </p:spPr>
        <p:txBody>
          <a:bodyPr wrap="square">
            <a:spAutoFit/>
          </a:bodyPr>
          <a:lstStyle/>
          <a:p>
            <a:r>
              <a:rPr lang="es-EC" dirty="0"/>
              <a:t>Tabla de pagos pendientes con transacción ejecutada</a:t>
            </a:r>
          </a:p>
        </p:txBody>
      </p:sp>
      <p:sp>
        <p:nvSpPr>
          <p:cNvPr id="15" name="CuadroTexto 14">
            <a:extLst>
              <a:ext uri="{FF2B5EF4-FFF2-40B4-BE49-F238E27FC236}">
                <a16:creationId xmlns:a16="http://schemas.microsoft.com/office/drawing/2014/main" id="{C10E926C-B2DB-477A-AAE4-6DDD624D0D2B}"/>
              </a:ext>
            </a:extLst>
          </p:cNvPr>
          <p:cNvSpPr txBox="1"/>
          <p:nvPr/>
        </p:nvSpPr>
        <p:spPr>
          <a:xfrm>
            <a:off x="6816372" y="5276578"/>
            <a:ext cx="5386204" cy="369332"/>
          </a:xfrm>
          <a:prstGeom prst="rect">
            <a:avLst/>
          </a:prstGeom>
          <a:noFill/>
        </p:spPr>
        <p:txBody>
          <a:bodyPr wrap="square">
            <a:spAutoFit/>
          </a:bodyPr>
          <a:lstStyle/>
          <a:p>
            <a:r>
              <a:rPr lang="es-EC" dirty="0"/>
              <a:t>Tabla de facturas de pagos con transacción ejecutada</a:t>
            </a:r>
          </a:p>
        </p:txBody>
      </p:sp>
    </p:spTree>
    <p:extLst>
      <p:ext uri="{BB962C8B-B14F-4D97-AF65-F5344CB8AC3E}">
        <p14:creationId xmlns:p14="http://schemas.microsoft.com/office/powerpoint/2010/main" val="2227647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Transacción de pago de deuda.</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0" name="CuadroTexto 9">
            <a:extLst>
              <a:ext uri="{FF2B5EF4-FFF2-40B4-BE49-F238E27FC236}">
                <a16:creationId xmlns:a16="http://schemas.microsoft.com/office/drawing/2014/main" id="{6DA8A2E6-0EB2-431D-B885-1CFC057F03D9}"/>
              </a:ext>
            </a:extLst>
          </p:cNvPr>
          <p:cNvSpPr txBox="1"/>
          <p:nvPr/>
        </p:nvSpPr>
        <p:spPr>
          <a:xfrm>
            <a:off x="3290205" y="1920631"/>
            <a:ext cx="5743575" cy="369332"/>
          </a:xfrm>
          <a:prstGeom prst="rect">
            <a:avLst/>
          </a:prstGeom>
          <a:noFill/>
        </p:spPr>
        <p:txBody>
          <a:bodyPr wrap="square">
            <a:spAutoFit/>
          </a:bodyPr>
          <a:lstStyle/>
          <a:p>
            <a:r>
              <a:rPr lang="es-EC" dirty="0"/>
              <a:t>Mensaje de error cuando excede el total de pago pendiente</a:t>
            </a:r>
          </a:p>
        </p:txBody>
      </p:sp>
      <p:pic>
        <p:nvPicPr>
          <p:cNvPr id="8" name="Imagen 7">
            <a:extLst>
              <a:ext uri="{FF2B5EF4-FFF2-40B4-BE49-F238E27FC236}">
                <a16:creationId xmlns:a16="http://schemas.microsoft.com/office/drawing/2014/main" id="{0478949E-74EC-43C1-B784-B63C0B221F33}"/>
              </a:ext>
            </a:extLst>
          </p:cNvPr>
          <p:cNvPicPr>
            <a:picLocks noChangeAspect="1"/>
          </p:cNvPicPr>
          <p:nvPr/>
        </p:nvPicPr>
        <p:blipFill>
          <a:blip r:embed="rId4"/>
          <a:stretch>
            <a:fillRect/>
          </a:stretch>
        </p:blipFill>
        <p:spPr>
          <a:xfrm>
            <a:off x="2566987" y="4568038"/>
            <a:ext cx="7058025" cy="1485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Imagen 10">
            <a:extLst>
              <a:ext uri="{FF2B5EF4-FFF2-40B4-BE49-F238E27FC236}">
                <a16:creationId xmlns:a16="http://schemas.microsoft.com/office/drawing/2014/main" id="{EE57EFEB-DEF9-467E-A9F8-328818A4E684}"/>
              </a:ext>
            </a:extLst>
          </p:cNvPr>
          <p:cNvPicPr>
            <a:picLocks noChangeAspect="1"/>
          </p:cNvPicPr>
          <p:nvPr/>
        </p:nvPicPr>
        <p:blipFill>
          <a:blip r:embed="rId5"/>
          <a:stretch>
            <a:fillRect/>
          </a:stretch>
        </p:blipFill>
        <p:spPr>
          <a:xfrm>
            <a:off x="3224212" y="2296832"/>
            <a:ext cx="5743575" cy="1152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CuadroTexto 12">
            <a:extLst>
              <a:ext uri="{FF2B5EF4-FFF2-40B4-BE49-F238E27FC236}">
                <a16:creationId xmlns:a16="http://schemas.microsoft.com/office/drawing/2014/main" id="{B46FDD96-6F07-4627-9770-610742183A7A}"/>
              </a:ext>
            </a:extLst>
          </p:cNvPr>
          <p:cNvSpPr txBox="1"/>
          <p:nvPr/>
        </p:nvSpPr>
        <p:spPr>
          <a:xfrm>
            <a:off x="3357255" y="4198706"/>
            <a:ext cx="5345504" cy="369332"/>
          </a:xfrm>
          <a:prstGeom prst="rect">
            <a:avLst/>
          </a:prstGeom>
          <a:noFill/>
        </p:spPr>
        <p:txBody>
          <a:bodyPr wrap="square">
            <a:spAutoFit/>
          </a:bodyPr>
          <a:lstStyle/>
          <a:p>
            <a:r>
              <a:rPr lang="es-EC" dirty="0"/>
              <a:t>Mensaje de error cuando el id de pago no se encuentra</a:t>
            </a:r>
          </a:p>
        </p:txBody>
      </p:sp>
    </p:spTree>
    <p:extLst>
      <p:ext uri="{BB962C8B-B14F-4D97-AF65-F5344CB8AC3E}">
        <p14:creationId xmlns:p14="http://schemas.microsoft.com/office/powerpoint/2010/main" val="2349673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Transacción de pago de deuda.</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0" name="CuadroTexto 9">
            <a:extLst>
              <a:ext uri="{FF2B5EF4-FFF2-40B4-BE49-F238E27FC236}">
                <a16:creationId xmlns:a16="http://schemas.microsoft.com/office/drawing/2014/main" id="{6DA8A2E6-0EB2-431D-B885-1CFC057F03D9}"/>
              </a:ext>
            </a:extLst>
          </p:cNvPr>
          <p:cNvSpPr txBox="1"/>
          <p:nvPr/>
        </p:nvSpPr>
        <p:spPr>
          <a:xfrm>
            <a:off x="556532" y="1577856"/>
            <a:ext cx="10355345" cy="369332"/>
          </a:xfrm>
          <a:prstGeom prst="rect">
            <a:avLst/>
          </a:prstGeom>
          <a:noFill/>
        </p:spPr>
        <p:txBody>
          <a:bodyPr wrap="square">
            <a:spAutoFit/>
          </a:bodyPr>
          <a:lstStyle/>
          <a:p>
            <a:r>
              <a:rPr lang="es-EC" dirty="0"/>
              <a:t>Este es el código que se debe ingresar al </a:t>
            </a:r>
            <a:r>
              <a:rPr lang="es-EC" dirty="0" err="1"/>
              <a:t>Postgre</a:t>
            </a:r>
            <a:r>
              <a:rPr lang="es-EC" dirty="0"/>
              <a:t> para la respectiva creación de la transacción.</a:t>
            </a:r>
          </a:p>
        </p:txBody>
      </p:sp>
      <p:pic>
        <p:nvPicPr>
          <p:cNvPr id="4" name="Imagen 3">
            <a:extLst>
              <a:ext uri="{FF2B5EF4-FFF2-40B4-BE49-F238E27FC236}">
                <a16:creationId xmlns:a16="http://schemas.microsoft.com/office/drawing/2014/main" id="{659BC284-88BF-4D09-B891-661B47D6B922}"/>
              </a:ext>
            </a:extLst>
          </p:cNvPr>
          <p:cNvPicPr>
            <a:picLocks noChangeAspect="1"/>
          </p:cNvPicPr>
          <p:nvPr/>
        </p:nvPicPr>
        <p:blipFill>
          <a:blip r:embed="rId4"/>
          <a:stretch>
            <a:fillRect/>
          </a:stretch>
        </p:blipFill>
        <p:spPr>
          <a:xfrm>
            <a:off x="2046389" y="2282367"/>
            <a:ext cx="8099221" cy="33564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76678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Transacción de pago de deuda.</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0" name="CuadroTexto 9">
            <a:extLst>
              <a:ext uri="{FF2B5EF4-FFF2-40B4-BE49-F238E27FC236}">
                <a16:creationId xmlns:a16="http://schemas.microsoft.com/office/drawing/2014/main" id="{6DA8A2E6-0EB2-431D-B885-1CFC057F03D9}"/>
              </a:ext>
            </a:extLst>
          </p:cNvPr>
          <p:cNvSpPr txBox="1"/>
          <p:nvPr/>
        </p:nvSpPr>
        <p:spPr>
          <a:xfrm>
            <a:off x="799850" y="1577856"/>
            <a:ext cx="10355345" cy="646331"/>
          </a:xfrm>
          <a:prstGeom prst="rect">
            <a:avLst/>
          </a:prstGeom>
          <a:noFill/>
        </p:spPr>
        <p:txBody>
          <a:bodyPr wrap="square">
            <a:spAutoFit/>
          </a:bodyPr>
          <a:lstStyle/>
          <a:p>
            <a:r>
              <a:rPr lang="es-EC" dirty="0"/>
              <a:t>En esta parte del código (Java) se genera lo que es una conexión con nuestra base de datos y se llama al método “</a:t>
            </a:r>
            <a:r>
              <a:rPr lang="es-EC" dirty="0" err="1"/>
              <a:t>transa_pago</a:t>
            </a:r>
            <a:r>
              <a:rPr lang="es-EC" dirty="0"/>
              <a:t>” en este caso para que reciba los datos que le brindaremos </a:t>
            </a:r>
          </a:p>
        </p:txBody>
      </p:sp>
      <p:pic>
        <p:nvPicPr>
          <p:cNvPr id="4" name="Imagen 3">
            <a:extLst>
              <a:ext uri="{FF2B5EF4-FFF2-40B4-BE49-F238E27FC236}">
                <a16:creationId xmlns:a16="http://schemas.microsoft.com/office/drawing/2014/main" id="{9502C3FD-C895-4E6E-ABA5-16178DC8E567}"/>
              </a:ext>
            </a:extLst>
          </p:cNvPr>
          <p:cNvPicPr>
            <a:picLocks noChangeAspect="1"/>
          </p:cNvPicPr>
          <p:nvPr/>
        </p:nvPicPr>
        <p:blipFill>
          <a:blip r:embed="rId4"/>
          <a:stretch>
            <a:fillRect/>
          </a:stretch>
        </p:blipFill>
        <p:spPr>
          <a:xfrm>
            <a:off x="1062622" y="2413740"/>
            <a:ext cx="9829800" cy="3429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99689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Transacción de pago de deuda.</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0" name="CuadroTexto 9">
            <a:extLst>
              <a:ext uri="{FF2B5EF4-FFF2-40B4-BE49-F238E27FC236}">
                <a16:creationId xmlns:a16="http://schemas.microsoft.com/office/drawing/2014/main" id="{6DA8A2E6-0EB2-431D-B885-1CFC057F03D9}"/>
              </a:ext>
            </a:extLst>
          </p:cNvPr>
          <p:cNvSpPr txBox="1"/>
          <p:nvPr/>
        </p:nvSpPr>
        <p:spPr>
          <a:xfrm>
            <a:off x="799850" y="1577856"/>
            <a:ext cx="10355345" cy="646331"/>
          </a:xfrm>
          <a:prstGeom prst="rect">
            <a:avLst/>
          </a:prstGeom>
          <a:noFill/>
        </p:spPr>
        <p:txBody>
          <a:bodyPr wrap="square">
            <a:spAutoFit/>
          </a:bodyPr>
          <a:lstStyle/>
          <a:p>
            <a:r>
              <a:rPr lang="es-EC" dirty="0"/>
              <a:t>En esta parte del código (Java) se genera lo que es una conexión con nuestra base de datos y se llama al método “</a:t>
            </a:r>
            <a:r>
              <a:rPr lang="es-EC" dirty="0" err="1"/>
              <a:t>transa_pago</a:t>
            </a:r>
            <a:r>
              <a:rPr lang="es-EC" dirty="0"/>
              <a:t>” en este caso para que reciba los datos que le brindaremos </a:t>
            </a:r>
          </a:p>
        </p:txBody>
      </p:sp>
      <p:pic>
        <p:nvPicPr>
          <p:cNvPr id="4" name="Imagen 3">
            <a:extLst>
              <a:ext uri="{FF2B5EF4-FFF2-40B4-BE49-F238E27FC236}">
                <a16:creationId xmlns:a16="http://schemas.microsoft.com/office/drawing/2014/main" id="{9502C3FD-C895-4E6E-ABA5-16178DC8E567}"/>
              </a:ext>
            </a:extLst>
          </p:cNvPr>
          <p:cNvPicPr>
            <a:picLocks noChangeAspect="1"/>
          </p:cNvPicPr>
          <p:nvPr/>
        </p:nvPicPr>
        <p:blipFill>
          <a:blip r:embed="rId4"/>
          <a:stretch>
            <a:fillRect/>
          </a:stretch>
        </p:blipFill>
        <p:spPr>
          <a:xfrm>
            <a:off x="1062622" y="2413740"/>
            <a:ext cx="9829800" cy="3429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66051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rgbClr val="262626"/>
                </a:solidFill>
                <a:latin typeface="+mj-lt"/>
                <a:ea typeface="+mj-ea"/>
                <a:cs typeface="+mj-cs"/>
              </a:rPr>
              <a:t>Índice</a:t>
            </a:r>
            <a:endParaRPr lang="es-EC" sz="3200" kern="1200" dirty="0">
              <a:solidFill>
                <a:srgbClr val="262626"/>
              </a:solidFill>
              <a:latin typeface="+mj-lt"/>
              <a:ea typeface="+mj-ea"/>
              <a:cs typeface="+mj-cs"/>
            </a:endParaRPr>
          </a:p>
        </p:txBody>
      </p:sp>
      <p:sp>
        <p:nvSpPr>
          <p:cNvPr id="6" name="CuadroTexto 5">
            <a:extLst>
              <a:ext uri="{FF2B5EF4-FFF2-40B4-BE49-F238E27FC236}">
                <a16:creationId xmlns:a16="http://schemas.microsoft.com/office/drawing/2014/main" id="{99241F72-FA8D-4644-A1B4-F4B64B4B07E5}"/>
              </a:ext>
            </a:extLst>
          </p:cNvPr>
          <p:cNvSpPr txBox="1"/>
          <p:nvPr/>
        </p:nvSpPr>
        <p:spPr>
          <a:xfrm>
            <a:off x="5566225" y="201624"/>
            <a:ext cx="6310216" cy="625083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342900" lvl="0" indent="-228600">
              <a:lnSpc>
                <a:spcPct val="90000"/>
              </a:lnSpc>
              <a:spcAft>
                <a:spcPts val="600"/>
              </a:spcAft>
              <a:buFont typeface="Arial" panose="020B0604020202020204" pitchFamily="34" charset="0"/>
              <a:buChar char="•"/>
              <a:defRPr/>
            </a:pPr>
            <a:r>
              <a:rPr lang="es-ES" sz="2400" dirty="0">
                <a:cs typeface="Calibri"/>
                <a:hlinkClick r:id="rId2" action="ppaction://hlinksldjump"/>
              </a:rPr>
              <a:t>Universo del discurso</a:t>
            </a:r>
            <a:endParaRPr lang="es-ES"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3" action="ppaction://hlinksldjump"/>
              </a:rPr>
              <a:t>Actividades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4" action="ppaction://hlinksldjump"/>
              </a:rPr>
              <a:t>Modelo lógico</a:t>
            </a:r>
            <a:endParaRPr lang="es-MX" sz="2400" dirty="0">
              <a:cs typeface="Calibri"/>
            </a:endParaRPr>
          </a:p>
          <a:p>
            <a:pPr marL="342900" indent="-228600">
              <a:lnSpc>
                <a:spcPct val="90000"/>
              </a:lnSpc>
              <a:spcAft>
                <a:spcPts val="600"/>
              </a:spcAft>
              <a:buFont typeface="Arial" panose="020B0604020202020204" pitchFamily="34" charset="0"/>
              <a:buChar char="•"/>
              <a:defRPr/>
            </a:pPr>
            <a:r>
              <a:rPr lang="es-MX" sz="2400" dirty="0">
                <a:cs typeface="Calibri"/>
                <a:hlinkClick r:id="rId5" action="ppaction://hlinksldjump"/>
              </a:rPr>
              <a:t>CRUD Guardar nuevo cliente</a:t>
            </a:r>
            <a:endParaRPr lang="es-MX" sz="2400" dirty="0">
              <a:cs typeface="Calibri"/>
            </a:endParaRPr>
          </a:p>
          <a:p>
            <a:pPr marL="342900" indent="-228600">
              <a:lnSpc>
                <a:spcPct val="90000"/>
              </a:lnSpc>
              <a:spcAft>
                <a:spcPts val="600"/>
              </a:spcAft>
              <a:buFont typeface="Arial" panose="020B0604020202020204" pitchFamily="34" charset="0"/>
              <a:buChar char="•"/>
              <a:defRPr/>
            </a:pPr>
            <a:r>
              <a:rPr lang="es-MX" sz="2400" dirty="0">
                <a:cs typeface="Calibri"/>
                <a:hlinkClick r:id="rId6" action="ppaction://hlinksldjump"/>
              </a:rPr>
              <a:t>CRUD Buscar cliente</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7" action="ppaction://hlinksldjump"/>
              </a:rPr>
              <a:t>Transacción de pago de deuda</a:t>
            </a:r>
            <a:endParaRPr lang="es-MX" sz="2400" dirty="0">
              <a:cs typeface="Calibri"/>
            </a:endParaRPr>
          </a:p>
          <a:p>
            <a:pPr marL="342900" indent="-228600">
              <a:lnSpc>
                <a:spcPct val="90000"/>
              </a:lnSpc>
              <a:spcAft>
                <a:spcPts val="600"/>
              </a:spcAft>
              <a:buFont typeface="Arial" panose="020B0604020202020204" pitchFamily="34" charset="0"/>
              <a:buChar char="•"/>
              <a:defRPr/>
            </a:pPr>
            <a:r>
              <a:rPr lang="es-MX" sz="2400" dirty="0">
                <a:cs typeface="Calibri"/>
                <a:hlinkClick r:id="rId8" action="ppaction://hlinksldjump"/>
              </a:rPr>
              <a:t>Enlace a GitHub</a:t>
            </a:r>
            <a:endParaRPr lang="es-MX" sz="2400" dirty="0">
              <a:cs typeface="Calibri"/>
            </a:endParaRPr>
          </a:p>
          <a:p>
            <a:pPr marL="342900" indent="-228600">
              <a:lnSpc>
                <a:spcPct val="90000"/>
              </a:lnSpc>
              <a:spcAft>
                <a:spcPts val="600"/>
              </a:spcAft>
              <a:buFont typeface="Arial" panose="020B0604020202020204" pitchFamily="34" charset="0"/>
              <a:buChar char="•"/>
              <a:defRPr/>
            </a:pPr>
            <a:r>
              <a:rPr lang="es-MX" sz="2400" dirty="0">
                <a:cs typeface="Calibri"/>
                <a:hlinkClick r:id="rId9" action="ppaction://hlinksldjump"/>
              </a:rPr>
              <a:t>Conclusiones</a:t>
            </a:r>
            <a:endParaRPr lang="es-MX" sz="2400" dirty="0">
              <a:cs typeface="Calibri"/>
            </a:endParaRPr>
          </a:p>
          <a:p>
            <a:pPr marL="342900" indent="-228600">
              <a:lnSpc>
                <a:spcPct val="90000"/>
              </a:lnSpc>
              <a:spcAft>
                <a:spcPts val="600"/>
              </a:spcAft>
              <a:buFont typeface="Arial" panose="020B0604020202020204" pitchFamily="34" charset="0"/>
              <a:buChar char="•"/>
              <a:defRPr/>
            </a:pPr>
            <a:endParaRPr lang="es-MX" sz="2400" dirty="0">
              <a:cs typeface="Calibri"/>
            </a:endParaRPr>
          </a:p>
          <a:p>
            <a:pPr marL="114300" lvl="0">
              <a:lnSpc>
                <a:spcPct val="90000"/>
              </a:lnSpc>
              <a:spcAft>
                <a:spcPts val="600"/>
              </a:spcAft>
              <a:defRPr/>
            </a:pP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ES" sz="2400" dirty="0">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MX"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Enlace a GitHub</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8" name="CuadroTexto 7">
            <a:extLst>
              <a:ext uri="{FF2B5EF4-FFF2-40B4-BE49-F238E27FC236}">
                <a16:creationId xmlns:a16="http://schemas.microsoft.com/office/drawing/2014/main" id="{8EF2E69F-C525-4AA2-AF85-575067787D4A}"/>
              </a:ext>
            </a:extLst>
          </p:cNvPr>
          <p:cNvSpPr txBox="1"/>
          <p:nvPr/>
        </p:nvSpPr>
        <p:spPr>
          <a:xfrm>
            <a:off x="1123789" y="2119902"/>
            <a:ext cx="7990464" cy="646331"/>
          </a:xfrm>
          <a:prstGeom prst="rect">
            <a:avLst/>
          </a:prstGeom>
          <a:noFill/>
        </p:spPr>
        <p:txBody>
          <a:bodyPr wrap="square">
            <a:spAutoFit/>
          </a:bodyPr>
          <a:lstStyle/>
          <a:p>
            <a:pPr marL="285750" indent="-285750">
              <a:buFont typeface="Arial" panose="020B0604020202020204" pitchFamily="34" charset="0"/>
              <a:buChar char="•"/>
            </a:pPr>
            <a:r>
              <a:rPr lang="es-EC" dirty="0">
                <a:hlinkClick r:id="rId3"/>
              </a:rPr>
              <a:t>https://github.com/MunozLopezKelvin/ProyectoBD2Parcial</a:t>
            </a:r>
            <a:endParaRPr lang="es-EC" dirty="0"/>
          </a:p>
          <a:p>
            <a:pPr marL="285750" indent="-285750">
              <a:buFont typeface="Arial" panose="020B0604020202020204" pitchFamily="34" charset="0"/>
              <a:buChar char="•"/>
            </a:pPr>
            <a:endParaRPr lang="es-EC" dirty="0"/>
          </a:p>
        </p:txBody>
      </p:sp>
    </p:spTree>
    <p:extLst>
      <p:ext uri="{BB962C8B-B14F-4D97-AF65-F5344CB8AC3E}">
        <p14:creationId xmlns:p14="http://schemas.microsoft.com/office/powerpoint/2010/main" val="2146332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Conclusiones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8" name="CuadroTexto 7">
            <a:extLst>
              <a:ext uri="{FF2B5EF4-FFF2-40B4-BE49-F238E27FC236}">
                <a16:creationId xmlns:a16="http://schemas.microsoft.com/office/drawing/2014/main" id="{8EF2E69F-C525-4AA2-AF85-575067787D4A}"/>
              </a:ext>
            </a:extLst>
          </p:cNvPr>
          <p:cNvSpPr txBox="1"/>
          <p:nvPr/>
        </p:nvSpPr>
        <p:spPr>
          <a:xfrm>
            <a:off x="1326320" y="2021201"/>
            <a:ext cx="9671347" cy="3139321"/>
          </a:xfrm>
          <a:prstGeom prst="rect">
            <a:avLst/>
          </a:prstGeom>
          <a:noFill/>
        </p:spPr>
        <p:txBody>
          <a:bodyPr wrap="square">
            <a:spAutoFit/>
          </a:bodyPr>
          <a:lstStyle/>
          <a:p>
            <a:pPr marL="285750" indent="-285750">
              <a:buFont typeface="Arial" panose="020B0604020202020204" pitchFamily="34" charset="0"/>
              <a:buChar char="•"/>
            </a:pPr>
            <a:r>
              <a:rPr lang="es-EC" dirty="0"/>
              <a:t>El software de NetBeans en conjunto con documentos .</a:t>
            </a:r>
            <a:r>
              <a:rPr lang="es-EC" dirty="0" err="1"/>
              <a:t>jar</a:t>
            </a:r>
            <a:r>
              <a:rPr lang="es-EC" dirty="0"/>
              <a:t> necesarios para la conexión a la base de datos de </a:t>
            </a:r>
            <a:r>
              <a:rPr lang="es-EC" dirty="0" err="1"/>
              <a:t>Postgres</a:t>
            </a:r>
            <a:r>
              <a:rPr lang="es-EC" dirty="0"/>
              <a:t> SQL fue de gran ayuda para programar las interfaces y funciones de cada una de las tareas solicitadas, por otro lado haciendo uso del PG </a:t>
            </a:r>
            <a:r>
              <a:rPr lang="es-EC" dirty="0" err="1"/>
              <a:t>Admin</a:t>
            </a:r>
            <a:r>
              <a:rPr lang="es-EC" dirty="0"/>
              <a:t> 4 se logró la elaboración de la base de datos de manera correcta y funcional para la práctica.</a:t>
            </a:r>
          </a:p>
          <a:p>
            <a:pPr marL="285750" indent="-285750">
              <a:buFont typeface="Arial" panose="020B0604020202020204" pitchFamily="34" charset="0"/>
              <a:buChar char="•"/>
            </a:pPr>
            <a:r>
              <a:rPr lang="es-EC" dirty="0"/>
              <a:t>Al realizar los </a:t>
            </a:r>
            <a:r>
              <a:rPr lang="es-EC" dirty="0" err="1"/>
              <a:t>CRUDs</a:t>
            </a:r>
            <a:r>
              <a:rPr lang="es-EC" dirty="0"/>
              <a:t> se observó que estos son una manera de llevar a cabo los procedimientos posibles en una base de datos, dichos procedimientos son los mismos que le dan nombre a este término, ya que viene de las siglas C (</a:t>
            </a:r>
            <a:r>
              <a:rPr lang="es-EC" dirty="0" err="1"/>
              <a:t>Create</a:t>
            </a:r>
            <a:r>
              <a:rPr lang="es-EC" dirty="0"/>
              <a:t>), R (</a:t>
            </a:r>
            <a:r>
              <a:rPr lang="es-EC" dirty="0" err="1"/>
              <a:t>Read</a:t>
            </a:r>
            <a:r>
              <a:rPr lang="es-EC" dirty="0"/>
              <a:t>), U (</a:t>
            </a:r>
            <a:r>
              <a:rPr lang="es-EC" dirty="0" err="1"/>
              <a:t>Update</a:t>
            </a:r>
            <a:r>
              <a:rPr lang="es-EC" dirty="0"/>
              <a:t>) y D (</a:t>
            </a:r>
            <a:r>
              <a:rPr lang="es-EC" dirty="0" err="1"/>
              <a:t>Delete</a:t>
            </a:r>
            <a:r>
              <a:rPr lang="es-EC" dirty="0"/>
              <a:t>). </a:t>
            </a:r>
          </a:p>
          <a:p>
            <a:pPr marL="285750" indent="-285750">
              <a:buFont typeface="Arial" panose="020B0604020202020204" pitchFamily="34" charset="0"/>
              <a:buChar char="•"/>
            </a:pPr>
            <a:r>
              <a:rPr lang="es-EC" dirty="0"/>
              <a:t>Al realizar las transacciones se logró observar lo importante que estas son debido a que nos ayudan a que nuestra información tenga integridad, esto gracias a sus propiedades ACID, que al igual que los CRUD, estas deben su nombre a sus siglas A (Atomicidad), C (Consistencia), I (Aislamiento), D (Durabilidad). </a:t>
            </a:r>
          </a:p>
        </p:txBody>
      </p:sp>
    </p:spTree>
    <p:extLst>
      <p:ext uri="{BB962C8B-B14F-4D97-AF65-F5344CB8AC3E}">
        <p14:creationId xmlns:p14="http://schemas.microsoft.com/office/powerpoint/2010/main" val="1926861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Universo de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8D134432-F541-443C-B9AA-9A49AEFC59F6}"/>
              </a:ext>
            </a:extLst>
          </p:cNvPr>
          <p:cNvSpPr txBox="1"/>
          <p:nvPr/>
        </p:nvSpPr>
        <p:spPr>
          <a:xfrm>
            <a:off x="490537" y="1816373"/>
            <a:ext cx="11210925" cy="3416320"/>
          </a:xfrm>
          <a:prstGeom prst="rect">
            <a:avLst/>
          </a:prstGeom>
          <a:noFill/>
        </p:spPr>
        <p:txBody>
          <a:bodyPr wrap="square" rtlCol="0">
            <a:spAutoFit/>
          </a:bodyPr>
          <a:lstStyle/>
          <a:p>
            <a:r>
              <a:rPr lang="es-ES" sz="2400" dirty="0"/>
              <a:t>El gimnasio “</a:t>
            </a:r>
            <a:r>
              <a:rPr lang="es-ES" sz="2400" dirty="0" err="1"/>
              <a:t>Olimpus</a:t>
            </a:r>
            <a:r>
              <a:rPr lang="es-ES" sz="2400" dirty="0"/>
              <a:t>” desea un Sistema para la gestión de sus clientes, desarrollar un modelo de datos que cumpla lo siguiente, agregue campos o tablas según su análisis lo requiera siempre y cuando justifique su criterio. El gimnasio cuenta con empleados de los cuales se tiene su código de empleado, cédula, nombre y apellidos, dirección, fecha de nacimiento, fecha de ingreso a laborar y cargo, también se cuenta con un registro de los clientes, quienes cuentan con datos tales como, cédula, nombre y apellidos, teléfono, fecha de registro, entrenador. Cada cliente debe tener un tipo de membresía, por lo cual entre sus datos se debe añadir fecha membresía, tipo de membresía, además de que estos tienen un entrenador designado en caso de cualquier duda sobre sus rutinas.</a:t>
            </a:r>
          </a:p>
        </p:txBody>
      </p:sp>
    </p:spTree>
    <p:extLst>
      <p:ext uri="{BB962C8B-B14F-4D97-AF65-F5344CB8AC3E}">
        <p14:creationId xmlns:p14="http://schemas.microsoft.com/office/powerpoint/2010/main" val="982974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Actividades solicitadas.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CuadroTexto 5">
            <a:extLst>
              <a:ext uri="{FF2B5EF4-FFF2-40B4-BE49-F238E27FC236}">
                <a16:creationId xmlns:a16="http://schemas.microsoft.com/office/drawing/2014/main" id="{892EB59B-5D35-4416-9D58-F0AC70D9633A}"/>
              </a:ext>
            </a:extLst>
          </p:cNvPr>
          <p:cNvSpPr txBox="1"/>
          <p:nvPr/>
        </p:nvSpPr>
        <p:spPr>
          <a:xfrm>
            <a:off x="638840" y="1889224"/>
            <a:ext cx="11046307" cy="369332"/>
          </a:xfrm>
          <a:prstGeom prst="rect">
            <a:avLst/>
          </a:prstGeom>
          <a:noFill/>
        </p:spPr>
        <p:txBody>
          <a:bodyPr wrap="square">
            <a:spAutoFit/>
          </a:bodyPr>
          <a:lstStyle/>
          <a:p>
            <a:r>
              <a:rPr lang="es-EC" dirty="0"/>
              <a:t>CRUD que permita registrar un cliente nuevo en la tabla cliente</a:t>
            </a:r>
          </a:p>
        </p:txBody>
      </p:sp>
      <p:sp>
        <p:nvSpPr>
          <p:cNvPr id="8" name="CuadroTexto 7">
            <a:extLst>
              <a:ext uri="{FF2B5EF4-FFF2-40B4-BE49-F238E27FC236}">
                <a16:creationId xmlns:a16="http://schemas.microsoft.com/office/drawing/2014/main" id="{416921F0-4FC1-46CB-83D3-8B207FD6E60B}"/>
              </a:ext>
            </a:extLst>
          </p:cNvPr>
          <p:cNvSpPr txBox="1"/>
          <p:nvPr/>
        </p:nvSpPr>
        <p:spPr>
          <a:xfrm>
            <a:off x="638840" y="2751872"/>
            <a:ext cx="10591016" cy="369332"/>
          </a:xfrm>
          <a:prstGeom prst="rect">
            <a:avLst/>
          </a:prstGeom>
          <a:noFill/>
        </p:spPr>
        <p:txBody>
          <a:bodyPr wrap="square">
            <a:spAutoFit/>
          </a:bodyPr>
          <a:lstStyle/>
          <a:p>
            <a:r>
              <a:rPr lang="es-EC" dirty="0"/>
              <a:t>CRUD que permita buscar un cliente por su cédula de identificación</a:t>
            </a:r>
          </a:p>
        </p:txBody>
      </p:sp>
      <p:sp>
        <p:nvSpPr>
          <p:cNvPr id="9" name="CuadroTexto 8">
            <a:extLst>
              <a:ext uri="{FF2B5EF4-FFF2-40B4-BE49-F238E27FC236}">
                <a16:creationId xmlns:a16="http://schemas.microsoft.com/office/drawing/2014/main" id="{D2A4BDBE-AC3B-4E7F-AE42-487952539238}"/>
              </a:ext>
            </a:extLst>
          </p:cNvPr>
          <p:cNvSpPr txBox="1"/>
          <p:nvPr/>
        </p:nvSpPr>
        <p:spPr>
          <a:xfrm>
            <a:off x="638840" y="3742019"/>
            <a:ext cx="10496747" cy="646331"/>
          </a:xfrm>
          <a:prstGeom prst="rect">
            <a:avLst/>
          </a:prstGeom>
          <a:noFill/>
        </p:spPr>
        <p:txBody>
          <a:bodyPr wrap="square">
            <a:spAutoFit/>
          </a:bodyPr>
          <a:lstStyle/>
          <a:p>
            <a:r>
              <a:rPr lang="es-EC" dirty="0"/>
              <a:t>Transacción que verifique que el valor de una deuda no quede en negativo al momento de efectuar un pago de la misma</a:t>
            </a:r>
          </a:p>
        </p:txBody>
      </p:sp>
      <p:sp>
        <p:nvSpPr>
          <p:cNvPr id="10" name="CuadroTexto 9">
            <a:extLst>
              <a:ext uri="{FF2B5EF4-FFF2-40B4-BE49-F238E27FC236}">
                <a16:creationId xmlns:a16="http://schemas.microsoft.com/office/drawing/2014/main" id="{6DA8A2E6-0EB2-431D-B885-1CFC057F03D9}"/>
              </a:ext>
            </a:extLst>
          </p:cNvPr>
          <p:cNvSpPr txBox="1"/>
          <p:nvPr/>
        </p:nvSpPr>
        <p:spPr>
          <a:xfrm>
            <a:off x="638840" y="4761772"/>
            <a:ext cx="10355345" cy="369332"/>
          </a:xfrm>
          <a:prstGeom prst="rect">
            <a:avLst/>
          </a:prstGeom>
          <a:noFill/>
        </p:spPr>
        <p:txBody>
          <a:bodyPr wrap="square">
            <a:spAutoFit/>
          </a:bodyPr>
          <a:lstStyle/>
          <a:p>
            <a:r>
              <a:rPr lang="es-EC" dirty="0"/>
              <a:t>-------------------</a:t>
            </a:r>
          </a:p>
        </p:txBody>
      </p:sp>
    </p:spTree>
    <p:extLst>
      <p:ext uri="{BB962C8B-B14F-4D97-AF65-F5344CB8AC3E}">
        <p14:creationId xmlns:p14="http://schemas.microsoft.com/office/powerpoint/2010/main" val="2077254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Lógico.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2CF555B9-A1BA-40A0-BA33-1984C8219883}"/>
              </a:ext>
            </a:extLst>
          </p:cNvPr>
          <p:cNvPicPr>
            <a:picLocks noChangeAspect="1"/>
          </p:cNvPicPr>
          <p:nvPr/>
        </p:nvPicPr>
        <p:blipFill>
          <a:blip r:embed="rId3"/>
          <a:stretch>
            <a:fillRect/>
          </a:stretch>
        </p:blipFill>
        <p:spPr>
          <a:xfrm>
            <a:off x="623887" y="1725323"/>
            <a:ext cx="10944225" cy="4848225"/>
          </a:xfrm>
          <a:prstGeom prst="rect">
            <a:avLst/>
          </a:prstGeom>
        </p:spPr>
      </p:pic>
    </p:spTree>
    <p:extLst>
      <p:ext uri="{BB962C8B-B14F-4D97-AF65-F5344CB8AC3E}">
        <p14:creationId xmlns:p14="http://schemas.microsoft.com/office/powerpoint/2010/main" val="4110696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CRUD Guardar nuevo cliente.</a:t>
            </a: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5E8610D8-3875-41B9-A60F-CE4A6E99DD71}"/>
              </a:ext>
            </a:extLst>
          </p:cNvPr>
          <p:cNvPicPr>
            <a:picLocks noChangeAspect="1"/>
          </p:cNvPicPr>
          <p:nvPr/>
        </p:nvPicPr>
        <p:blipFill rotWithShape="1">
          <a:blip r:embed="rId3"/>
          <a:srcRect t="-1" b="1783"/>
          <a:stretch/>
        </p:blipFill>
        <p:spPr>
          <a:xfrm>
            <a:off x="181393" y="1581283"/>
            <a:ext cx="5980601" cy="29907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Imagen 6">
            <a:extLst>
              <a:ext uri="{FF2B5EF4-FFF2-40B4-BE49-F238E27FC236}">
                <a16:creationId xmlns:a16="http://schemas.microsoft.com/office/drawing/2014/main" id="{598F6FBC-2074-4E22-941E-D4A7AD507A1D}"/>
              </a:ext>
            </a:extLst>
          </p:cNvPr>
          <p:cNvPicPr>
            <a:picLocks noChangeAspect="1"/>
          </p:cNvPicPr>
          <p:nvPr/>
        </p:nvPicPr>
        <p:blipFill>
          <a:blip r:embed="rId4"/>
          <a:stretch>
            <a:fillRect/>
          </a:stretch>
        </p:blipFill>
        <p:spPr>
          <a:xfrm>
            <a:off x="5786856" y="3581800"/>
            <a:ext cx="5980601" cy="30450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CuadroTexto 8">
            <a:extLst>
              <a:ext uri="{FF2B5EF4-FFF2-40B4-BE49-F238E27FC236}">
                <a16:creationId xmlns:a16="http://schemas.microsoft.com/office/drawing/2014/main" id="{866B07FE-1D72-4199-8006-32D21580E66D}"/>
              </a:ext>
            </a:extLst>
          </p:cNvPr>
          <p:cNvSpPr txBox="1"/>
          <p:nvPr/>
        </p:nvSpPr>
        <p:spPr>
          <a:xfrm>
            <a:off x="6317673" y="2012916"/>
            <a:ext cx="5449784" cy="923330"/>
          </a:xfrm>
          <a:prstGeom prst="rect">
            <a:avLst/>
          </a:prstGeom>
          <a:noFill/>
        </p:spPr>
        <p:txBody>
          <a:bodyPr wrap="square" rtlCol="0">
            <a:spAutoFit/>
          </a:bodyPr>
          <a:lstStyle/>
          <a:p>
            <a:r>
              <a:rPr lang="es-ES" dirty="0"/>
              <a:t>Esta vendría a ser la interfaz gráfica del CRUD de “Registro de clientes”, en ella tendremos que llenar los campos con sus respectivos datos solicitados.</a:t>
            </a:r>
          </a:p>
        </p:txBody>
      </p:sp>
    </p:spTree>
    <p:extLst>
      <p:ext uri="{BB962C8B-B14F-4D97-AF65-F5344CB8AC3E}">
        <p14:creationId xmlns:p14="http://schemas.microsoft.com/office/powerpoint/2010/main" val="4257883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CRUD Guardar nuevo cliente.</a:t>
            </a: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CB4A19DC-C008-4FD5-8EEF-5D4B1AD5F6F6}"/>
              </a:ext>
            </a:extLst>
          </p:cNvPr>
          <p:cNvPicPr>
            <a:picLocks noChangeAspect="1"/>
          </p:cNvPicPr>
          <p:nvPr/>
        </p:nvPicPr>
        <p:blipFill>
          <a:blip r:embed="rId3"/>
          <a:stretch>
            <a:fillRect/>
          </a:stretch>
        </p:blipFill>
        <p:spPr>
          <a:xfrm>
            <a:off x="274737" y="1579736"/>
            <a:ext cx="6267450" cy="3143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Imagen 11">
            <a:extLst>
              <a:ext uri="{FF2B5EF4-FFF2-40B4-BE49-F238E27FC236}">
                <a16:creationId xmlns:a16="http://schemas.microsoft.com/office/drawing/2014/main" id="{5A9B6EBC-D9C3-49A4-8F1A-31C7BDE78B68}"/>
              </a:ext>
            </a:extLst>
          </p:cNvPr>
          <p:cNvPicPr>
            <a:picLocks noChangeAspect="1"/>
          </p:cNvPicPr>
          <p:nvPr/>
        </p:nvPicPr>
        <p:blipFill>
          <a:blip r:embed="rId4"/>
          <a:stretch>
            <a:fillRect/>
          </a:stretch>
        </p:blipFill>
        <p:spPr>
          <a:xfrm>
            <a:off x="5649813" y="3905126"/>
            <a:ext cx="6267450" cy="27242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CuadroTexto 12">
            <a:extLst>
              <a:ext uri="{FF2B5EF4-FFF2-40B4-BE49-F238E27FC236}">
                <a16:creationId xmlns:a16="http://schemas.microsoft.com/office/drawing/2014/main" id="{2DC74F21-BFC2-4AC6-992A-1BFD0D83832E}"/>
              </a:ext>
            </a:extLst>
          </p:cNvPr>
          <p:cNvSpPr txBox="1"/>
          <p:nvPr/>
        </p:nvSpPr>
        <p:spPr>
          <a:xfrm>
            <a:off x="7022306" y="1631052"/>
            <a:ext cx="4414837" cy="2031325"/>
          </a:xfrm>
          <a:prstGeom prst="rect">
            <a:avLst/>
          </a:prstGeom>
          <a:noFill/>
        </p:spPr>
        <p:txBody>
          <a:bodyPr wrap="square" rtlCol="0">
            <a:spAutoFit/>
          </a:bodyPr>
          <a:lstStyle/>
          <a:p>
            <a:r>
              <a:rPr lang="es-ES" dirty="0"/>
              <a:t>En caso de que la cédula no se encuentre registrada, el programa efectuará el guardado de manera correcta, caso contrario como lo vemos en la siguiente imagen el programa nos indicará que el dato se encuentra duplicado, por lo cual no se efectuará el guardado</a:t>
            </a:r>
          </a:p>
        </p:txBody>
      </p:sp>
    </p:spTree>
    <p:extLst>
      <p:ext uri="{BB962C8B-B14F-4D97-AF65-F5344CB8AC3E}">
        <p14:creationId xmlns:p14="http://schemas.microsoft.com/office/powerpoint/2010/main" val="900167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CRUD Guardar nuevo cliente.</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9" name="CuadroTexto 8">
            <a:extLst>
              <a:ext uri="{FF2B5EF4-FFF2-40B4-BE49-F238E27FC236}">
                <a16:creationId xmlns:a16="http://schemas.microsoft.com/office/drawing/2014/main" id="{9EE2A550-4160-4033-9E00-EB3F8D80BFF5}"/>
              </a:ext>
            </a:extLst>
          </p:cNvPr>
          <p:cNvSpPr txBox="1"/>
          <p:nvPr/>
        </p:nvSpPr>
        <p:spPr>
          <a:xfrm flipH="1">
            <a:off x="556532" y="1524749"/>
            <a:ext cx="11210925" cy="646331"/>
          </a:xfrm>
          <a:prstGeom prst="rect">
            <a:avLst/>
          </a:prstGeom>
          <a:noFill/>
        </p:spPr>
        <p:txBody>
          <a:bodyPr wrap="square" rtlCol="0">
            <a:spAutoFit/>
          </a:bodyPr>
          <a:lstStyle/>
          <a:p>
            <a:r>
              <a:rPr lang="es-ES" dirty="0"/>
              <a:t>El primer bloque de código hace referencia a la función que realiza el botón de guardar al darle </a:t>
            </a:r>
            <a:r>
              <a:rPr lang="es-ES" dirty="0" err="1"/>
              <a:t>click</a:t>
            </a:r>
            <a:r>
              <a:rPr lang="es-ES" dirty="0"/>
              <a:t> en ella, mientras que en la segunda podemos observar los pasos que efectúa el método insertar.</a:t>
            </a:r>
          </a:p>
        </p:txBody>
      </p:sp>
      <p:pic>
        <p:nvPicPr>
          <p:cNvPr id="11" name="Imagen 10">
            <a:extLst>
              <a:ext uri="{FF2B5EF4-FFF2-40B4-BE49-F238E27FC236}">
                <a16:creationId xmlns:a16="http://schemas.microsoft.com/office/drawing/2014/main" id="{842E4F29-85AB-4C03-9911-F12C3429713A}"/>
              </a:ext>
            </a:extLst>
          </p:cNvPr>
          <p:cNvPicPr>
            <a:picLocks noChangeAspect="1"/>
          </p:cNvPicPr>
          <p:nvPr/>
        </p:nvPicPr>
        <p:blipFill>
          <a:blip r:embed="rId3"/>
          <a:stretch>
            <a:fillRect/>
          </a:stretch>
        </p:blipFill>
        <p:spPr>
          <a:xfrm>
            <a:off x="2073269" y="2298249"/>
            <a:ext cx="8177449" cy="12276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Imagen 12">
            <a:extLst>
              <a:ext uri="{FF2B5EF4-FFF2-40B4-BE49-F238E27FC236}">
                <a16:creationId xmlns:a16="http://schemas.microsoft.com/office/drawing/2014/main" id="{2166AECB-E219-47D0-A48F-1DCF9A42A4E5}"/>
              </a:ext>
            </a:extLst>
          </p:cNvPr>
          <p:cNvPicPr>
            <a:picLocks noChangeAspect="1"/>
          </p:cNvPicPr>
          <p:nvPr/>
        </p:nvPicPr>
        <p:blipFill>
          <a:blip r:embed="rId4"/>
          <a:stretch>
            <a:fillRect/>
          </a:stretch>
        </p:blipFill>
        <p:spPr>
          <a:xfrm>
            <a:off x="636154" y="3653103"/>
            <a:ext cx="10919692" cy="30956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2131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CRUD Guardar nuevo cliente.</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B62DA5DC-7586-447D-80E5-6B927B8AB533}"/>
              </a:ext>
            </a:extLst>
          </p:cNvPr>
          <p:cNvPicPr>
            <a:picLocks noChangeAspect="1"/>
          </p:cNvPicPr>
          <p:nvPr/>
        </p:nvPicPr>
        <p:blipFill>
          <a:blip r:embed="rId3"/>
          <a:stretch>
            <a:fillRect/>
          </a:stretch>
        </p:blipFill>
        <p:spPr>
          <a:xfrm>
            <a:off x="1491905" y="2258135"/>
            <a:ext cx="9208189" cy="42806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uadroTexto 4">
            <a:extLst>
              <a:ext uri="{FF2B5EF4-FFF2-40B4-BE49-F238E27FC236}">
                <a16:creationId xmlns:a16="http://schemas.microsoft.com/office/drawing/2014/main" id="{253FE5F0-D456-4802-A700-FA88F782FFD4}"/>
              </a:ext>
            </a:extLst>
          </p:cNvPr>
          <p:cNvSpPr txBox="1"/>
          <p:nvPr/>
        </p:nvSpPr>
        <p:spPr>
          <a:xfrm>
            <a:off x="1388973" y="1441016"/>
            <a:ext cx="9074727" cy="646331"/>
          </a:xfrm>
          <a:prstGeom prst="rect">
            <a:avLst/>
          </a:prstGeom>
          <a:noFill/>
        </p:spPr>
        <p:txBody>
          <a:bodyPr wrap="square" rtlCol="0">
            <a:spAutoFit/>
          </a:bodyPr>
          <a:lstStyle/>
          <a:p>
            <a:r>
              <a:rPr lang="es-ES" dirty="0"/>
              <a:t>Cabe destacar que para todas las operaciones es necesario contar con un código de conexión para la base de datos, esto para evitar procesos repetitivos de conexiones a la base de datos.</a:t>
            </a:r>
          </a:p>
        </p:txBody>
      </p:sp>
    </p:spTree>
    <p:extLst>
      <p:ext uri="{BB962C8B-B14F-4D97-AF65-F5344CB8AC3E}">
        <p14:creationId xmlns:p14="http://schemas.microsoft.com/office/powerpoint/2010/main" val="91836106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1595</TotalTime>
  <Words>1075</Words>
  <Application>Microsoft Office PowerPoint</Application>
  <PresentationFormat>Panorámica</PresentationFormat>
  <Paragraphs>101</Paragraphs>
  <Slides>21</Slides>
  <Notes>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21</vt:i4>
      </vt:variant>
    </vt:vector>
  </HeadingPairs>
  <TitlesOfParts>
    <vt:vector size="28" baseType="lpstr">
      <vt:lpstr>Aharoni</vt:lpstr>
      <vt:lpstr>Arial</vt:lpstr>
      <vt:lpstr>Book Antiqua</vt:lpstr>
      <vt:lpstr>Calibri</vt:lpstr>
      <vt:lpstr>Calibri Light</vt:lpstr>
      <vt:lpstr>Cooper Black</vt:lpstr>
      <vt:lpstr>Tema de Office</vt:lpstr>
      <vt:lpstr>Presentación de PowerPoint</vt:lpstr>
      <vt:lpstr>Índice</vt:lpstr>
      <vt:lpstr>Universo de discurso</vt:lpstr>
      <vt:lpstr>Actividades solicitadas.</vt:lpstr>
      <vt:lpstr>Modelo Lógico.</vt:lpstr>
      <vt:lpstr>CRUD Guardar nuevo cliente.</vt:lpstr>
      <vt:lpstr>CRUD Guardar nuevo cliente.</vt:lpstr>
      <vt:lpstr>CRUD Guardar nuevo cliente.</vt:lpstr>
      <vt:lpstr>CRUD Guardar nuevo cliente.</vt:lpstr>
      <vt:lpstr>CRUD Buscar cliente.</vt:lpstr>
      <vt:lpstr>CRUD Buscar cliente.</vt:lpstr>
      <vt:lpstr>CRUD Buscar cliente.</vt:lpstr>
      <vt:lpstr>CRUD Buscar cliente.</vt:lpstr>
      <vt:lpstr>Transacción de pago de deuda.</vt:lpstr>
      <vt:lpstr>Transacción de pago de deuda.</vt:lpstr>
      <vt:lpstr>Transacción de pago de deuda.</vt:lpstr>
      <vt:lpstr>Transacción de pago de deuda.</vt:lpstr>
      <vt:lpstr>Transacción de pago de deuda.</vt:lpstr>
      <vt:lpstr>Transacción de pago de deuda.</vt:lpstr>
      <vt:lpstr>Enlace a GitHub</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Paul</cp:lastModifiedBy>
  <cp:revision>223</cp:revision>
  <dcterms:created xsi:type="dcterms:W3CDTF">2012-07-30T22:48:03Z</dcterms:created>
  <dcterms:modified xsi:type="dcterms:W3CDTF">2022-01-24T00:37:00Z</dcterms:modified>
</cp:coreProperties>
</file>