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1" r:id="rId6"/>
    <p:sldId id="302" r:id="rId7"/>
    <p:sldId id="310" r:id="rId8"/>
    <p:sldId id="311" r:id="rId9"/>
    <p:sldId id="307" r:id="rId10"/>
    <p:sldId id="303" r:id="rId11"/>
    <p:sldId id="304" r:id="rId12"/>
    <p:sldId id="305" r:id="rId13"/>
    <p:sldId id="314" r:id="rId14"/>
    <p:sldId id="315" r:id="rId15"/>
    <p:sldId id="316" r:id="rId16"/>
    <p:sldId id="312" r:id="rId17"/>
    <p:sldId id="306" r:id="rId18"/>
    <p:sldId id="308" r:id="rId19"/>
    <p:sldId id="31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6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6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40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1073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78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3719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3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55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147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1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nk_Map_of_the_United_States_1860_all_Whit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5" b="2"/>
          <a:stretch/>
        </p:blipFill>
        <p:spPr>
          <a:xfrm>
            <a:off x="3651141" y="643538"/>
            <a:ext cx="4890817" cy="3618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Team Matplotlib dot </a:t>
            </a:r>
            <a:r>
              <a:rPr lang="en-US" sz="4100" dirty="0" err="1">
                <a:solidFill>
                  <a:srgbClr val="FFFFFF"/>
                </a:solidFill>
              </a:rPr>
              <a:t>pyplot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Lucas Munson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Katie  Blood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Gloria Evans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85EB-9451-4644-BB8C-1887E099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1" y="4624915"/>
            <a:ext cx="9734796" cy="1507067"/>
          </a:xfrm>
        </p:spPr>
        <p:txBody>
          <a:bodyPr/>
          <a:lstStyle/>
          <a:p>
            <a:r>
              <a:rPr lang="en-US" dirty="0"/>
              <a:t>Grocery and pharmacy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29A8E9-1B53-4E4B-A297-87F5C154A1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5763" y="723902"/>
            <a:ext cx="4937125" cy="3291416"/>
          </a:xfrm>
          <a:solidFill>
            <a:schemeClr val="tx1"/>
          </a:solidFill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4E0A42-3522-7348-BAC5-17F68F6D6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212" y="726018"/>
            <a:ext cx="4933950" cy="328930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928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85EB-9451-4644-BB8C-1887E099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000701" cy="1810437"/>
          </a:xfrm>
        </p:spPr>
        <p:txBody>
          <a:bodyPr/>
          <a:lstStyle/>
          <a:p>
            <a:r>
              <a:rPr lang="en-US" dirty="0"/>
              <a:t>Retail and recreation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574D8-174E-534D-81D6-56F22857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847461"/>
            <a:ext cx="4937125" cy="3291416"/>
          </a:xfrm>
          <a:solidFill>
            <a:schemeClr val="tx1"/>
          </a:solidFill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5D2112-5BE1-B24D-8784-4EC5FD79E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848519"/>
            <a:ext cx="4933950" cy="328930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0180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85EB-9451-4644-BB8C-1887E099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station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E4C37E-29EC-B642-9C63-DD4208A23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847461"/>
            <a:ext cx="4937125" cy="3291416"/>
          </a:xfrm>
          <a:solidFill>
            <a:schemeClr val="tx1"/>
          </a:solidFill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64724F-4DA9-1047-925A-908B92593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848519"/>
            <a:ext cx="4933950" cy="328930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0499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9A05-DAF2-4E60-90C7-DEC3ABD8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B7A296-F041-E546-ACEE-615D3B56F2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847461"/>
            <a:ext cx="4937125" cy="3291416"/>
          </a:xfrm>
          <a:solidFill>
            <a:schemeClr val="tx1"/>
          </a:solidFill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730261-315D-9D4E-B519-93CC7C63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848519"/>
            <a:ext cx="4933950" cy="328930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95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FCD-257A-40B2-ACF5-D9FBD751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6" y="5267459"/>
            <a:ext cx="11346288" cy="1507067"/>
          </a:xfrm>
        </p:spPr>
        <p:txBody>
          <a:bodyPr/>
          <a:lstStyle/>
          <a:p>
            <a:r>
              <a:rPr lang="en-US" dirty="0"/>
              <a:t>Heatmap of retail visits during pandemic</a:t>
            </a:r>
          </a:p>
        </p:txBody>
      </p:sp>
      <p:pic>
        <p:nvPicPr>
          <p:cNvPr id="5" name="Content Placeholder 4" descr="A map of the countries/regions&#10;&#10;Description automatically generated with low confidence">
            <a:extLst>
              <a:ext uri="{FF2B5EF4-FFF2-40B4-BE49-F238E27FC236}">
                <a16:creationId xmlns:a16="http://schemas.microsoft.com/office/drawing/2014/main" id="{8DDCD218-05C4-4809-B329-E13845E9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60" y="240045"/>
            <a:ext cx="8107679" cy="5212080"/>
          </a:xfrm>
        </p:spPr>
      </p:pic>
    </p:spTree>
    <p:extLst>
      <p:ext uri="{BB962C8B-B14F-4D97-AF65-F5344CB8AC3E}">
        <p14:creationId xmlns:p14="http://schemas.microsoft.com/office/powerpoint/2010/main" val="208754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6CF-1A75-4758-A1D9-DCAFAF76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3E97-3D30-40D5-B6BD-99C0D2D6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60FF-2626-9342-81CC-39815596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855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B0EFA8C-54A8-4A69-B8A6-BAEA50AE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19D63-B024-445E-B85B-84D2E8FF3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Mobility Changes in the U.S during the covid-19 Pandemic 2020-2021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F2AA-B863-4A4F-91B8-7F9928BE4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Source: </a:t>
            </a:r>
            <a:r>
              <a:rPr lang="en-US" dirty="0" err="1">
                <a:solidFill>
                  <a:srgbClr val="FFFFFF"/>
                </a:solidFill>
              </a:rPr>
              <a:t>www.google.com</a:t>
            </a:r>
            <a:r>
              <a:rPr lang="en-US" dirty="0">
                <a:solidFill>
                  <a:srgbClr val="FFFFFF"/>
                </a:solidFill>
              </a:rPr>
              <a:t>/covid19/mobility/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4C408-0D53-4A4E-8F13-744FED5E23B9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Blank_Map_of_the_United_States_1860_all_White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D3D2-AD28-4F31-A1EA-2F40CD3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Hypotheses: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B848-DF42-494A-9477-242983E3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increase in Coronavirus cases will result in a decrease in the number of visitors at parks and a decline in the usage of the transit system.</a:t>
            </a:r>
          </a:p>
          <a:p>
            <a:r>
              <a:rPr lang="en-US" dirty="0">
                <a:solidFill>
                  <a:schemeClr val="tx1"/>
                </a:solidFill>
              </a:rPr>
              <a:t>Grocery stores and pharmacies were still essential outings during the pandemic and therefore did not experience as great of a decrease in movement.</a:t>
            </a:r>
          </a:p>
          <a:p>
            <a:r>
              <a:rPr lang="en-US" dirty="0">
                <a:solidFill>
                  <a:schemeClr val="tx1"/>
                </a:solidFill>
              </a:rPr>
              <a:t>The more mobility people had in an area directly influenced the number of COVID-19 cases. </a:t>
            </a:r>
          </a:p>
        </p:txBody>
      </p:sp>
    </p:spTree>
    <p:extLst>
      <p:ext uri="{BB962C8B-B14F-4D97-AF65-F5344CB8AC3E}">
        <p14:creationId xmlns:p14="http://schemas.microsoft.com/office/powerpoint/2010/main" val="17858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E5E-E952-F245-95F9-BD99478D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871E-E018-8841-BC8F-5B8908E7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 used only goes back to the beginning of the pandemic, roughly March 2020. </a:t>
            </a:r>
          </a:p>
          <a:p>
            <a:r>
              <a:rPr lang="en-US" dirty="0">
                <a:solidFill>
                  <a:schemeClr val="tx1"/>
                </a:solidFill>
              </a:rPr>
              <a:t>The baseline used is five weeks from the beginning of the year 2020. There is no way to determine if the baseline is a representative week. </a:t>
            </a:r>
          </a:p>
          <a:p>
            <a:r>
              <a:rPr lang="en-US" dirty="0">
                <a:solidFill>
                  <a:schemeClr val="tx1"/>
                </a:solidFill>
              </a:rPr>
              <a:t>We do not have enough movement data from before the pandemic to establish a good baseline. </a:t>
            </a:r>
          </a:p>
          <a:p>
            <a:r>
              <a:rPr lang="en-US" dirty="0">
                <a:solidFill>
                  <a:schemeClr val="tx1"/>
                </a:solidFill>
              </a:rPr>
              <a:t>Parks also are a place that fluctuates based on the time of year. Visitation will be higher during the warmer months.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D453-7D8B-B048-A347-04E30AB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EFBE-F49C-A049-86CE-DE07F122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Merge – Combined years 2020 and 2021 data</a:t>
            </a:r>
          </a:p>
          <a:p>
            <a:r>
              <a:rPr lang="en-US" dirty="0">
                <a:solidFill>
                  <a:schemeClr val="tx1"/>
                </a:solidFill>
              </a:rPr>
              <a:t>Drop columns – Drop data not relevant to hypothesis</a:t>
            </a:r>
          </a:p>
          <a:p>
            <a:r>
              <a:rPr lang="en-US" dirty="0">
                <a:solidFill>
                  <a:schemeClr val="tx1"/>
                </a:solidFill>
              </a:rPr>
              <a:t>Datetime - To convert date column data into actual dates</a:t>
            </a:r>
          </a:p>
          <a:p>
            <a:r>
              <a:rPr lang="en-US" dirty="0" err="1">
                <a:solidFill>
                  <a:schemeClr val="tx1"/>
                </a:solidFill>
              </a:rPr>
              <a:t>Matplotlib.dates</a:t>
            </a:r>
            <a:r>
              <a:rPr lang="en-US" dirty="0">
                <a:solidFill>
                  <a:schemeClr val="tx1"/>
                </a:solidFill>
              </a:rPr>
              <a:t> – to plot dates as x-axis tick marks</a:t>
            </a:r>
          </a:p>
          <a:p>
            <a:r>
              <a:rPr lang="en-US" dirty="0" err="1">
                <a:solidFill>
                  <a:schemeClr val="tx1"/>
                </a:solidFill>
              </a:rPr>
              <a:t>Plotly</a:t>
            </a:r>
            <a:r>
              <a:rPr lang="en-US" dirty="0">
                <a:solidFill>
                  <a:schemeClr val="tx1"/>
                </a:solidFill>
              </a:rPr>
              <a:t> was used for the heatmap.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BE06-FA0E-401D-96A6-48A5BB92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2" y="309615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9553E-53CF-49DB-B19B-B7E91B0BE908}"/>
              </a:ext>
            </a:extLst>
          </p:cNvPr>
          <p:cNvSpPr txBox="1"/>
          <p:nvPr/>
        </p:nvSpPr>
        <p:spPr>
          <a:xfrm>
            <a:off x="1644242" y="2306972"/>
            <a:ext cx="92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p-value so small that it is not within the precision scope of a floating point number, we feel confident in rejecting the null hypothesis, and saying that the relationship between cases and people’s movement is statistically significant.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6CE6F-8E8B-4898-AA23-8E1BD967A709}"/>
              </a:ext>
            </a:extLst>
          </p:cNvPr>
          <p:cNvSpPr txBox="1"/>
          <p:nvPr/>
        </p:nvSpPr>
        <p:spPr>
          <a:xfrm>
            <a:off x="1778466" y="4035105"/>
            <a:ext cx="656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 Numbers:</a:t>
            </a:r>
            <a:br>
              <a:rPr lang="en-US" dirty="0"/>
            </a:br>
            <a:r>
              <a:rPr lang="en-US" dirty="0"/>
              <a:t>F- statistic: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ar(--vscode-editor-font-family)"/>
              </a:rPr>
              <a:t>462.39777712696065</a:t>
            </a:r>
          </a:p>
          <a:p>
            <a:r>
              <a:rPr lang="en-US" dirty="0">
                <a:latin typeface="var(--vscode-editor-font-family)"/>
              </a:rPr>
              <a:t>P-Value: 0.0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C74051-D7DD-4348-8044-9D6D8DE9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statistic=462.39777712696065,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=0.0)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0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901-96C1-4CEF-B9C7-7A21131A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8" y="5015366"/>
            <a:ext cx="8828982" cy="1507067"/>
          </a:xfrm>
        </p:spPr>
        <p:txBody>
          <a:bodyPr/>
          <a:lstStyle/>
          <a:p>
            <a:r>
              <a:rPr lang="en-US" dirty="0"/>
              <a:t>National mobility during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26B88-B396-E344-B7CC-B90D4137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48" t="6406" r="8272" b="6677"/>
          <a:stretch/>
        </p:blipFill>
        <p:spPr>
          <a:xfrm>
            <a:off x="1608877" y="219656"/>
            <a:ext cx="8974245" cy="5212080"/>
          </a:xfrm>
        </p:spPr>
      </p:pic>
    </p:spTree>
    <p:extLst>
      <p:ext uri="{BB962C8B-B14F-4D97-AF65-F5344CB8AC3E}">
        <p14:creationId xmlns:p14="http://schemas.microsoft.com/office/powerpoint/2010/main" val="28567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8B8-0290-4A78-821D-05F5CABB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841501"/>
            <a:ext cx="9903853" cy="2016499"/>
          </a:xfrm>
        </p:spPr>
        <p:txBody>
          <a:bodyPr>
            <a:normAutofit/>
          </a:bodyPr>
          <a:lstStyle/>
          <a:p>
            <a:r>
              <a:rPr lang="en-US" dirty="0"/>
              <a:t>State Grocery and pharmacy mobility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DFF0C0-C32B-43F1-ACB9-FAC853A4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38" y="239079"/>
            <a:ext cx="10690568" cy="5212080"/>
          </a:xfrm>
        </p:spPr>
      </p:pic>
    </p:spTree>
    <p:extLst>
      <p:ext uri="{BB962C8B-B14F-4D97-AF65-F5344CB8AC3E}">
        <p14:creationId xmlns:p14="http://schemas.microsoft.com/office/powerpoint/2010/main" val="13949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1410-A8AF-4F3C-87A4-EDFC2EB7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5" y="5177307"/>
            <a:ext cx="9051187" cy="1519707"/>
          </a:xfrm>
        </p:spPr>
        <p:txBody>
          <a:bodyPr/>
          <a:lstStyle/>
          <a:p>
            <a:r>
              <a:rPr lang="en-US" dirty="0"/>
              <a:t>State Retail and recreation mobility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EC95E30-1BEA-443E-83A9-7FE2BD1B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15" y="160986"/>
            <a:ext cx="10690570" cy="5212080"/>
          </a:xfrm>
        </p:spPr>
      </p:pic>
    </p:spTree>
    <p:extLst>
      <p:ext uri="{BB962C8B-B14F-4D97-AF65-F5344CB8AC3E}">
        <p14:creationId xmlns:p14="http://schemas.microsoft.com/office/powerpoint/2010/main" val="30781645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2504</TotalTime>
  <Words>350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var(--vscode-editor-font-family)</vt:lpstr>
      <vt:lpstr>Wingdings 3</vt:lpstr>
      <vt:lpstr>Slice</vt:lpstr>
      <vt:lpstr>Team Matplotlib dot pyplot </vt:lpstr>
      <vt:lpstr>Mobility Changes in the U.S during the covid-19 Pandemic 2020-2021</vt:lpstr>
      <vt:lpstr>Hypotheses:</vt:lpstr>
      <vt:lpstr>Limitations</vt:lpstr>
      <vt:lpstr>Methods</vt:lpstr>
      <vt:lpstr>ANOVA</vt:lpstr>
      <vt:lpstr>National mobility during covid-19</vt:lpstr>
      <vt:lpstr>State Grocery and pharmacy mobility</vt:lpstr>
      <vt:lpstr>State Retail and recreation mobility</vt:lpstr>
      <vt:lpstr>Grocery and pharmacy comparison</vt:lpstr>
      <vt:lpstr>Retail and recreation comparison</vt:lpstr>
      <vt:lpstr>Transit station comparison</vt:lpstr>
      <vt:lpstr>Workplace comparison</vt:lpstr>
      <vt:lpstr>Heatmap of retail visits during pandemic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Matplotlib dot pyplot</dc:title>
  <dc:creator>Gloria Evans</dc:creator>
  <cp:lastModifiedBy>Katie Berkowitz</cp:lastModifiedBy>
  <cp:revision>16</cp:revision>
  <dcterms:created xsi:type="dcterms:W3CDTF">2021-05-01T11:33:57Z</dcterms:created>
  <dcterms:modified xsi:type="dcterms:W3CDTF">2021-05-05T17:53:57Z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