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1" r:id="rId6"/>
    <p:sldId id="302" r:id="rId7"/>
    <p:sldId id="310" r:id="rId8"/>
    <p:sldId id="311" r:id="rId9"/>
    <p:sldId id="322" r:id="rId10"/>
    <p:sldId id="321" r:id="rId11"/>
    <p:sldId id="303" r:id="rId12"/>
    <p:sldId id="314" r:id="rId13"/>
    <p:sldId id="315" r:id="rId14"/>
    <p:sldId id="316" r:id="rId15"/>
    <p:sldId id="312" r:id="rId16"/>
    <p:sldId id="319" r:id="rId17"/>
    <p:sldId id="304" r:id="rId18"/>
    <p:sldId id="305" r:id="rId19"/>
    <p:sldId id="306" r:id="rId20"/>
    <p:sldId id="308" r:id="rId21"/>
    <p:sldId id="317" r:id="rId22"/>
    <p:sldId id="31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8" autoAdjust="0"/>
    <p:restoredTop sz="94619" autoAdjust="0"/>
  </p:normalViewPr>
  <p:slideViewPr>
    <p:cSldViewPr snapToGrid="0">
      <p:cViewPr varScale="1">
        <p:scale>
          <a:sx n="114" d="100"/>
          <a:sy n="114" d="100"/>
        </p:scale>
        <p:origin x="4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6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753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824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910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91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737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53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205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521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58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774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495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10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795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96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171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681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5/6/2021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8587187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Blank_Map_of_the_United_States_1860_all_White.png"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r="23975" b="2"/>
          <a:stretch/>
        </p:blipFill>
        <p:spPr>
          <a:xfrm>
            <a:off x="3651141" y="643538"/>
            <a:ext cx="4890817" cy="3618586"/>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2900" y="4905662"/>
            <a:ext cx="7330353" cy="1541176"/>
          </a:xfrm>
        </p:spPr>
        <p:txBody>
          <a:bodyPr vert="horz" lIns="91440" tIns="45720" rIns="91440" bIns="45720" rtlCol="0" anchor="ctr">
            <a:normAutofit fontScale="90000"/>
          </a:bodyPr>
          <a:lstStyle/>
          <a:p>
            <a:pPr algn="r"/>
            <a:r>
              <a:rPr lang="en-US" sz="4100" dirty="0">
                <a:solidFill>
                  <a:srgbClr val="FFFFFF"/>
                </a:solidFill>
              </a:rPr>
              <a:t>Team Matplotlib dot </a:t>
            </a:r>
            <a:r>
              <a:rPr lang="en-US" sz="4100" dirty="0" err="1">
                <a:solidFill>
                  <a:srgbClr val="FFFFFF"/>
                </a:solidFill>
              </a:rPr>
              <a:t>pyplot</a:t>
            </a:r>
            <a:br>
              <a:rPr lang="en-US" sz="4100" dirty="0">
                <a:solidFill>
                  <a:srgbClr val="FFFFFF"/>
                </a:solidFill>
              </a:rPr>
            </a:br>
            <a:endParaRPr lang="en-US" sz="41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8040" y="4928681"/>
            <a:ext cx="3271059" cy="1495139"/>
          </a:xfrm>
        </p:spPr>
        <p:txBody>
          <a:bodyPr vert="horz" lIns="0" tIns="45720" rIns="0" bIns="45720" rtlCol="0" anchor="ctr">
            <a:normAutofit/>
          </a:bodyPr>
          <a:lstStyle/>
          <a:p>
            <a:pPr>
              <a:lnSpc>
                <a:spcPct val="100000"/>
              </a:lnSpc>
            </a:pPr>
            <a:r>
              <a:rPr lang="en-US" sz="1400" dirty="0">
                <a:solidFill>
                  <a:srgbClr val="FFFFFF"/>
                </a:solidFill>
              </a:rPr>
              <a:t>Team Members:</a:t>
            </a:r>
          </a:p>
          <a:p>
            <a:pPr>
              <a:lnSpc>
                <a:spcPct val="100000"/>
              </a:lnSpc>
            </a:pPr>
            <a:r>
              <a:rPr lang="en-US" sz="1400" dirty="0">
                <a:solidFill>
                  <a:srgbClr val="FFFFFF"/>
                </a:solidFill>
              </a:rPr>
              <a:t>Lucas Munson</a:t>
            </a:r>
          </a:p>
          <a:p>
            <a:pPr>
              <a:lnSpc>
                <a:spcPct val="100000"/>
              </a:lnSpc>
            </a:pPr>
            <a:r>
              <a:rPr lang="en-US" sz="1400" dirty="0">
                <a:solidFill>
                  <a:srgbClr val="FFFFFF"/>
                </a:solidFill>
              </a:rPr>
              <a:t>Katie  Blood</a:t>
            </a:r>
          </a:p>
          <a:p>
            <a:pPr>
              <a:lnSpc>
                <a:spcPct val="100000"/>
              </a:lnSpc>
            </a:pPr>
            <a:r>
              <a:rPr lang="en-US" sz="1400" dirty="0">
                <a:solidFill>
                  <a:srgbClr val="FFFFFF"/>
                </a:solidFill>
              </a:rPr>
              <a:t>Gloria Evans</a:t>
            </a: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E5F8CA-6EFA-4098-BE66-83ACBA84FA74}"/>
              </a:ext>
            </a:extLst>
          </p:cNvPr>
          <p:cNvSpPr/>
          <p:nvPr/>
        </p:nvSpPr>
        <p:spPr>
          <a:xfrm>
            <a:off x="721881" y="484895"/>
            <a:ext cx="10479520" cy="4299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a:xfrm>
            <a:off x="684211" y="4487332"/>
            <a:ext cx="9000701" cy="1810437"/>
          </a:xfrm>
        </p:spPr>
        <p:txBody>
          <a:bodyPr/>
          <a:lstStyle/>
          <a:p>
            <a:r>
              <a:rPr lang="en-US" dirty="0"/>
              <a:t>Retail and recreation comparison</a:t>
            </a:r>
          </a:p>
        </p:txBody>
      </p:sp>
      <p:pic>
        <p:nvPicPr>
          <p:cNvPr id="9" name="Content Placeholder 8" descr="A picture containing chart&#10;&#10;Description automatically generated">
            <a:extLst>
              <a:ext uri="{FF2B5EF4-FFF2-40B4-BE49-F238E27FC236}">
                <a16:creationId xmlns:a16="http://schemas.microsoft.com/office/drawing/2014/main" id="{47685DC2-7DF3-4AC0-A389-A4AFD6B03482}"/>
              </a:ext>
            </a:extLst>
          </p:cNvPr>
          <p:cNvPicPr>
            <a:picLocks noGrp="1" noChangeAspect="1"/>
          </p:cNvPicPr>
          <p:nvPr>
            <p:ph sz="half" idx="2"/>
          </p:nvPr>
        </p:nvPicPr>
        <p:blipFill>
          <a:blip r:embed="rId2"/>
          <a:stretch>
            <a:fillRect/>
          </a:stretch>
        </p:blipFill>
        <p:spPr>
          <a:xfrm>
            <a:off x="5754849" y="875276"/>
            <a:ext cx="5277430" cy="3518286"/>
          </a:xfrm>
        </p:spPr>
      </p:pic>
      <p:pic>
        <p:nvPicPr>
          <p:cNvPr id="13" name="Content Placeholder 12" descr="Chart, line chart&#10;&#10;Description automatically generated">
            <a:extLst>
              <a:ext uri="{FF2B5EF4-FFF2-40B4-BE49-F238E27FC236}">
                <a16:creationId xmlns:a16="http://schemas.microsoft.com/office/drawing/2014/main" id="{15829468-620E-4DDD-94E2-5D310E3737D1}"/>
              </a:ext>
            </a:extLst>
          </p:cNvPr>
          <p:cNvPicPr>
            <a:picLocks noGrp="1" noChangeAspect="1"/>
          </p:cNvPicPr>
          <p:nvPr>
            <p:ph sz="half" idx="1"/>
          </p:nvPr>
        </p:nvPicPr>
        <p:blipFill>
          <a:blip r:embed="rId3"/>
          <a:stretch>
            <a:fillRect/>
          </a:stretch>
        </p:blipFill>
        <p:spPr>
          <a:xfrm>
            <a:off x="818570" y="848519"/>
            <a:ext cx="5277430" cy="3518286"/>
          </a:xfrm>
        </p:spPr>
      </p:pic>
    </p:spTree>
    <p:extLst>
      <p:ext uri="{BB962C8B-B14F-4D97-AF65-F5344CB8AC3E}">
        <p14:creationId xmlns:p14="http://schemas.microsoft.com/office/powerpoint/2010/main" val="70180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F866E4-2AB6-40B5-BFAE-73F81F35EFFD}"/>
              </a:ext>
            </a:extLst>
          </p:cNvPr>
          <p:cNvSpPr/>
          <p:nvPr/>
        </p:nvSpPr>
        <p:spPr>
          <a:xfrm>
            <a:off x="721881" y="484895"/>
            <a:ext cx="10479520" cy="4299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p:txBody>
          <a:bodyPr/>
          <a:lstStyle/>
          <a:p>
            <a:r>
              <a:rPr lang="en-US" dirty="0"/>
              <a:t>Transit station comparison</a:t>
            </a:r>
          </a:p>
        </p:txBody>
      </p:sp>
      <p:pic>
        <p:nvPicPr>
          <p:cNvPr id="9" name="Content Placeholder 8" descr="Chart, line chart&#10;&#10;Description automatically generated">
            <a:extLst>
              <a:ext uri="{FF2B5EF4-FFF2-40B4-BE49-F238E27FC236}">
                <a16:creationId xmlns:a16="http://schemas.microsoft.com/office/drawing/2014/main" id="{25FF1E04-91F7-4E15-B33A-44C40B3C97EA}"/>
              </a:ext>
            </a:extLst>
          </p:cNvPr>
          <p:cNvPicPr>
            <a:picLocks noGrp="1" noChangeAspect="1"/>
          </p:cNvPicPr>
          <p:nvPr>
            <p:ph sz="half" idx="2"/>
          </p:nvPr>
        </p:nvPicPr>
        <p:blipFill>
          <a:blip r:embed="rId2"/>
          <a:stretch>
            <a:fillRect/>
          </a:stretch>
        </p:blipFill>
        <p:spPr>
          <a:xfrm>
            <a:off x="5743181" y="810685"/>
            <a:ext cx="5458220" cy="3638813"/>
          </a:xfrm>
        </p:spPr>
      </p:pic>
      <p:pic>
        <p:nvPicPr>
          <p:cNvPr id="13" name="Content Placeholder 12" descr="Chart, line chart&#10;&#10;Description automatically generated">
            <a:extLst>
              <a:ext uri="{FF2B5EF4-FFF2-40B4-BE49-F238E27FC236}">
                <a16:creationId xmlns:a16="http://schemas.microsoft.com/office/drawing/2014/main" id="{C33AE9D5-81C0-4C93-9AF3-86EDD177916F}"/>
              </a:ext>
            </a:extLst>
          </p:cNvPr>
          <p:cNvPicPr>
            <a:picLocks noGrp="1" noChangeAspect="1"/>
          </p:cNvPicPr>
          <p:nvPr>
            <p:ph sz="half" idx="1"/>
          </p:nvPr>
        </p:nvPicPr>
        <p:blipFill>
          <a:blip r:embed="rId3"/>
          <a:stretch>
            <a:fillRect/>
          </a:stretch>
        </p:blipFill>
        <p:spPr>
          <a:xfrm>
            <a:off x="684213" y="847460"/>
            <a:ext cx="5481695" cy="3654463"/>
          </a:xfrm>
        </p:spPr>
      </p:pic>
    </p:spTree>
    <p:extLst>
      <p:ext uri="{BB962C8B-B14F-4D97-AF65-F5344CB8AC3E}">
        <p14:creationId xmlns:p14="http://schemas.microsoft.com/office/powerpoint/2010/main" val="50499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FF01FD-DB38-41CD-B23D-D5D78C5A07D8}"/>
              </a:ext>
            </a:extLst>
          </p:cNvPr>
          <p:cNvSpPr/>
          <p:nvPr/>
        </p:nvSpPr>
        <p:spPr>
          <a:xfrm>
            <a:off x="721881" y="484895"/>
            <a:ext cx="10479520" cy="4299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E9A05-DAF2-4E60-90C7-DEC3ABD8C529}"/>
              </a:ext>
            </a:extLst>
          </p:cNvPr>
          <p:cNvSpPr>
            <a:spLocks noGrp="1"/>
          </p:cNvSpPr>
          <p:nvPr>
            <p:ph type="title"/>
          </p:nvPr>
        </p:nvSpPr>
        <p:spPr/>
        <p:txBody>
          <a:bodyPr/>
          <a:lstStyle/>
          <a:p>
            <a:r>
              <a:rPr lang="en-US" dirty="0"/>
              <a:t>Workplace comparison</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20EA1E44-C78F-4089-A2C1-BB6912DE3533}"/>
              </a:ext>
            </a:extLst>
          </p:cNvPr>
          <p:cNvPicPr>
            <a:picLocks noGrp="1" noChangeAspect="1"/>
          </p:cNvPicPr>
          <p:nvPr>
            <p:ph sz="half" idx="2"/>
          </p:nvPr>
        </p:nvPicPr>
        <p:blipFill>
          <a:blip r:embed="rId2"/>
          <a:stretch>
            <a:fillRect/>
          </a:stretch>
        </p:blipFill>
        <p:spPr>
          <a:xfrm>
            <a:off x="5790190" y="733202"/>
            <a:ext cx="5571366" cy="3714244"/>
          </a:xfrm>
        </p:spPr>
      </p:pic>
      <p:pic>
        <p:nvPicPr>
          <p:cNvPr id="13" name="Content Placeholder 12" descr="Chart, line chart&#10;&#10;Description automatically generated">
            <a:extLst>
              <a:ext uri="{FF2B5EF4-FFF2-40B4-BE49-F238E27FC236}">
                <a16:creationId xmlns:a16="http://schemas.microsoft.com/office/drawing/2014/main" id="{0FD2E0DE-7654-45E2-8F21-3AD46D370123}"/>
              </a:ext>
            </a:extLst>
          </p:cNvPr>
          <p:cNvPicPr>
            <a:picLocks noGrp="1" noChangeAspect="1"/>
          </p:cNvPicPr>
          <p:nvPr>
            <p:ph sz="half" idx="1"/>
          </p:nvPr>
        </p:nvPicPr>
        <p:blipFill>
          <a:blip r:embed="rId3"/>
          <a:stretch>
            <a:fillRect/>
          </a:stretch>
        </p:blipFill>
        <p:spPr>
          <a:xfrm>
            <a:off x="684212" y="772029"/>
            <a:ext cx="5572956" cy="3715303"/>
          </a:xfrm>
        </p:spPr>
      </p:pic>
    </p:spTree>
    <p:extLst>
      <p:ext uri="{BB962C8B-B14F-4D97-AF65-F5344CB8AC3E}">
        <p14:creationId xmlns:p14="http://schemas.microsoft.com/office/powerpoint/2010/main" val="219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8E9C-AD3A-3547-9474-FF4C5AD256AF}"/>
              </a:ext>
            </a:extLst>
          </p:cNvPr>
          <p:cNvSpPr>
            <a:spLocks noGrp="1"/>
          </p:cNvSpPr>
          <p:nvPr>
            <p:ph type="title"/>
          </p:nvPr>
        </p:nvSpPr>
        <p:spPr>
          <a:xfrm>
            <a:off x="549049" y="177355"/>
            <a:ext cx="8534400" cy="1507067"/>
          </a:xfrm>
        </p:spPr>
        <p:txBody>
          <a:bodyPr/>
          <a:lstStyle/>
          <a:p>
            <a:r>
              <a:rPr lang="en-US" dirty="0"/>
              <a:t>State breakouts</a:t>
            </a:r>
          </a:p>
        </p:txBody>
      </p:sp>
      <p:sp>
        <p:nvSpPr>
          <p:cNvPr id="3" name="Content Placeholder 2">
            <a:extLst>
              <a:ext uri="{FF2B5EF4-FFF2-40B4-BE49-F238E27FC236}">
                <a16:creationId xmlns:a16="http://schemas.microsoft.com/office/drawing/2014/main" id="{951CD5AE-F797-F440-A4B6-16B068B6B89B}"/>
              </a:ext>
            </a:extLst>
          </p:cNvPr>
          <p:cNvSpPr>
            <a:spLocks noGrp="1"/>
          </p:cNvSpPr>
          <p:nvPr>
            <p:ph idx="1"/>
          </p:nvPr>
        </p:nvSpPr>
        <p:spPr>
          <a:xfrm>
            <a:off x="385009" y="1260909"/>
            <a:ext cx="10366409" cy="5597091"/>
          </a:xfrm>
        </p:spPr>
        <p:txBody>
          <a:bodyPr>
            <a:normAutofit fontScale="62500" lnSpcReduction="20000"/>
          </a:bodyPr>
          <a:lstStyle/>
          <a:p>
            <a:r>
              <a:rPr lang="en-US" dirty="0">
                <a:solidFill>
                  <a:schemeClr val="tx1"/>
                </a:solidFill>
              </a:rPr>
              <a:t>California</a:t>
            </a:r>
          </a:p>
          <a:p>
            <a:pPr lvl="1"/>
            <a:r>
              <a:rPr lang="en-US" dirty="0">
                <a:solidFill>
                  <a:schemeClr val="tx1"/>
                </a:solidFill>
              </a:rPr>
              <a:t>Shutdown: March 19 2020</a:t>
            </a:r>
          </a:p>
          <a:p>
            <a:pPr lvl="1"/>
            <a:r>
              <a:rPr lang="en-US" dirty="0">
                <a:solidFill>
                  <a:schemeClr val="tx1"/>
                </a:solidFill>
              </a:rPr>
              <a:t>Total Cases as of 5 May 2021: 3.3 Million</a:t>
            </a:r>
            <a:br>
              <a:rPr lang="en-US" dirty="0">
                <a:solidFill>
                  <a:schemeClr val="tx1"/>
                </a:solidFill>
              </a:rPr>
            </a:br>
            <a:endParaRPr lang="en-US" dirty="0">
              <a:solidFill>
                <a:schemeClr val="tx1"/>
              </a:solidFill>
            </a:endParaRPr>
          </a:p>
          <a:p>
            <a:r>
              <a:rPr lang="en-US" dirty="0">
                <a:solidFill>
                  <a:schemeClr val="tx1"/>
                </a:solidFill>
              </a:rPr>
              <a:t>Wyoming</a:t>
            </a:r>
          </a:p>
          <a:p>
            <a:pPr lvl="1"/>
            <a:r>
              <a:rPr lang="en-US" dirty="0">
                <a:solidFill>
                  <a:schemeClr val="tx1"/>
                </a:solidFill>
              </a:rPr>
              <a:t>Shutdown: State of Emergency declared but no Stay-at-Home ordered</a:t>
            </a:r>
          </a:p>
          <a:p>
            <a:pPr lvl="1"/>
            <a:r>
              <a:rPr lang="en-US" dirty="0">
                <a:solidFill>
                  <a:schemeClr val="tx1"/>
                </a:solidFill>
              </a:rPr>
              <a:t>Total Cases as of 5 May 2021: 50 Thousand</a:t>
            </a:r>
          </a:p>
          <a:p>
            <a:pPr lvl="1"/>
            <a:r>
              <a:rPr lang="en-US" dirty="0">
                <a:solidFill>
                  <a:schemeClr val="tx1"/>
                </a:solidFill>
              </a:rPr>
              <a:t>Last state to report a COVID related death</a:t>
            </a:r>
            <a:br>
              <a:rPr lang="en-US" dirty="0">
                <a:solidFill>
                  <a:schemeClr val="tx1"/>
                </a:solidFill>
              </a:rPr>
            </a:br>
            <a:endParaRPr lang="en-US" dirty="0">
              <a:solidFill>
                <a:schemeClr val="tx1"/>
              </a:solidFill>
            </a:endParaRPr>
          </a:p>
          <a:p>
            <a:r>
              <a:rPr lang="en-US" dirty="0">
                <a:solidFill>
                  <a:schemeClr val="tx1"/>
                </a:solidFill>
              </a:rPr>
              <a:t>Hawaii</a:t>
            </a:r>
          </a:p>
          <a:p>
            <a:pPr lvl="1"/>
            <a:r>
              <a:rPr lang="en-US" dirty="0">
                <a:solidFill>
                  <a:schemeClr val="tx1"/>
                </a:solidFill>
              </a:rPr>
              <a:t>Shutdown: March 25th 2020</a:t>
            </a:r>
          </a:p>
          <a:p>
            <a:pPr lvl="1"/>
            <a:r>
              <a:rPr lang="en-US" dirty="0">
                <a:solidFill>
                  <a:schemeClr val="tx1"/>
                </a:solidFill>
              </a:rPr>
              <a:t>Total Cases as of 5 May 2021: 31 Thousand</a:t>
            </a:r>
          </a:p>
          <a:p>
            <a:pPr lvl="1"/>
            <a:endParaRPr lang="en-US" dirty="0">
              <a:solidFill>
                <a:schemeClr val="tx1"/>
              </a:solidFill>
            </a:endParaRPr>
          </a:p>
          <a:p>
            <a:r>
              <a:rPr lang="en-US" dirty="0">
                <a:solidFill>
                  <a:schemeClr val="tx1"/>
                </a:solidFill>
              </a:rPr>
              <a:t>Florida</a:t>
            </a:r>
          </a:p>
          <a:p>
            <a:pPr lvl="1"/>
            <a:r>
              <a:rPr lang="en-US" dirty="0">
                <a:solidFill>
                  <a:schemeClr val="tx1"/>
                </a:solidFill>
              </a:rPr>
              <a:t>Shutdown: April 3</a:t>
            </a:r>
            <a:r>
              <a:rPr lang="en-US" baseline="30000" dirty="0">
                <a:solidFill>
                  <a:schemeClr val="tx1"/>
                </a:solidFill>
              </a:rPr>
              <a:t>rd</a:t>
            </a:r>
            <a:r>
              <a:rPr lang="en-US" dirty="0">
                <a:solidFill>
                  <a:schemeClr val="tx1"/>
                </a:solidFill>
              </a:rPr>
              <a:t> 2020</a:t>
            </a:r>
          </a:p>
          <a:p>
            <a:pPr lvl="1"/>
            <a:r>
              <a:rPr lang="en-US" dirty="0">
                <a:solidFill>
                  <a:schemeClr val="tx1"/>
                </a:solidFill>
              </a:rPr>
              <a:t>Total Cases as of 5 May 2021: 2.2 Million</a:t>
            </a:r>
          </a:p>
          <a:p>
            <a:pPr lvl="1"/>
            <a:r>
              <a:rPr lang="en-US" dirty="0">
                <a:solidFill>
                  <a:schemeClr val="tx1"/>
                </a:solidFill>
              </a:rPr>
              <a:t>First state to completely reopen</a:t>
            </a:r>
          </a:p>
          <a:p>
            <a:pPr lvl="1"/>
            <a:r>
              <a:rPr lang="en-US" dirty="0">
                <a:solidFill>
                  <a:schemeClr val="tx1"/>
                </a:solidFill>
              </a:rPr>
              <a:t>Experienced a “mini-surge” mid-April 2021</a:t>
            </a:r>
          </a:p>
          <a:p>
            <a:pPr lvl="1"/>
            <a:endParaRPr lang="en-US" dirty="0">
              <a:solidFill>
                <a:schemeClr val="tx1"/>
              </a:solidFill>
            </a:endParaRPr>
          </a:p>
          <a:p>
            <a:r>
              <a:rPr lang="en-US" dirty="0">
                <a:solidFill>
                  <a:schemeClr val="tx1"/>
                </a:solidFill>
              </a:rPr>
              <a:t>North Dakota</a:t>
            </a:r>
          </a:p>
          <a:p>
            <a:pPr lvl="1"/>
            <a:r>
              <a:rPr lang="en-US" dirty="0">
                <a:solidFill>
                  <a:schemeClr val="tx1"/>
                </a:solidFill>
              </a:rPr>
              <a:t>Shutdown: State of Emergency declared March 13</a:t>
            </a:r>
            <a:r>
              <a:rPr lang="en-US" baseline="30000" dirty="0">
                <a:solidFill>
                  <a:schemeClr val="tx1"/>
                </a:solidFill>
              </a:rPr>
              <a:t>th</a:t>
            </a:r>
            <a:r>
              <a:rPr lang="en-US" dirty="0">
                <a:solidFill>
                  <a:schemeClr val="tx1"/>
                </a:solidFill>
              </a:rPr>
              <a:t> but no Stay-at-Home ordered</a:t>
            </a:r>
          </a:p>
          <a:p>
            <a:pPr lvl="1"/>
            <a:r>
              <a:rPr lang="en-US" dirty="0">
                <a:solidFill>
                  <a:schemeClr val="tx1"/>
                </a:solidFill>
              </a:rPr>
              <a:t>Total Cases as of 11 March 2021: 101 Thousand</a:t>
            </a:r>
          </a:p>
          <a:p>
            <a:pPr lvl="1"/>
            <a:endParaRPr lang="en-US" dirty="0"/>
          </a:p>
        </p:txBody>
      </p:sp>
    </p:spTree>
    <p:extLst>
      <p:ext uri="{BB962C8B-B14F-4D97-AF65-F5344CB8AC3E}">
        <p14:creationId xmlns:p14="http://schemas.microsoft.com/office/powerpoint/2010/main" val="77389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58B8-0290-4A78-821D-05F5CABB8AC7}"/>
              </a:ext>
            </a:extLst>
          </p:cNvPr>
          <p:cNvSpPr>
            <a:spLocks noGrp="1"/>
          </p:cNvSpPr>
          <p:nvPr>
            <p:ph type="title"/>
          </p:nvPr>
        </p:nvSpPr>
        <p:spPr>
          <a:xfrm>
            <a:off x="103031" y="4841501"/>
            <a:ext cx="9903853" cy="2016499"/>
          </a:xfrm>
        </p:spPr>
        <p:txBody>
          <a:bodyPr>
            <a:normAutofit/>
          </a:bodyPr>
          <a:lstStyle/>
          <a:p>
            <a:r>
              <a:rPr lang="en-US" dirty="0"/>
              <a:t>State Grocery and pharmacy mobility</a:t>
            </a:r>
          </a:p>
        </p:txBody>
      </p:sp>
      <p:pic>
        <p:nvPicPr>
          <p:cNvPr id="7" name="Content Placeholder 6" descr="Chart, line chart&#10;&#10;Description automatically generated">
            <a:extLst>
              <a:ext uri="{FF2B5EF4-FFF2-40B4-BE49-F238E27FC236}">
                <a16:creationId xmlns:a16="http://schemas.microsoft.com/office/drawing/2014/main" id="{F75A1E87-68A5-4794-9426-6BB1290AEBF3}"/>
              </a:ext>
            </a:extLst>
          </p:cNvPr>
          <p:cNvPicPr>
            <a:picLocks noGrp="1" noChangeAspect="1"/>
          </p:cNvPicPr>
          <p:nvPr>
            <p:ph idx="1"/>
          </p:nvPr>
        </p:nvPicPr>
        <p:blipFill>
          <a:blip r:embed="rId2"/>
          <a:stretch>
            <a:fillRect/>
          </a:stretch>
        </p:blipFill>
        <p:spPr>
          <a:xfrm>
            <a:off x="603674" y="177214"/>
            <a:ext cx="10984652" cy="5355457"/>
          </a:xfrm>
        </p:spPr>
      </p:pic>
    </p:spTree>
    <p:extLst>
      <p:ext uri="{BB962C8B-B14F-4D97-AF65-F5344CB8AC3E}">
        <p14:creationId xmlns:p14="http://schemas.microsoft.com/office/powerpoint/2010/main" val="139495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1410-A8AF-4F3C-87A4-EDFC2EB7FC68}"/>
              </a:ext>
            </a:extLst>
          </p:cNvPr>
          <p:cNvSpPr>
            <a:spLocks noGrp="1"/>
          </p:cNvSpPr>
          <p:nvPr>
            <p:ph type="title"/>
          </p:nvPr>
        </p:nvSpPr>
        <p:spPr>
          <a:xfrm>
            <a:off x="167425" y="5177307"/>
            <a:ext cx="9051187" cy="1519707"/>
          </a:xfrm>
        </p:spPr>
        <p:txBody>
          <a:bodyPr/>
          <a:lstStyle/>
          <a:p>
            <a:r>
              <a:rPr lang="en-US" dirty="0"/>
              <a:t>State Retail and recreation mobility</a:t>
            </a:r>
          </a:p>
        </p:txBody>
      </p:sp>
      <p:pic>
        <p:nvPicPr>
          <p:cNvPr id="7" name="Content Placeholder 6" descr="Chart, line chart&#10;&#10;Description automatically generated">
            <a:extLst>
              <a:ext uri="{FF2B5EF4-FFF2-40B4-BE49-F238E27FC236}">
                <a16:creationId xmlns:a16="http://schemas.microsoft.com/office/drawing/2014/main" id="{111E8AE8-FD59-443A-9E1F-B8A25224CD63}"/>
              </a:ext>
            </a:extLst>
          </p:cNvPr>
          <p:cNvPicPr>
            <a:picLocks noGrp="1" noChangeAspect="1"/>
          </p:cNvPicPr>
          <p:nvPr>
            <p:ph idx="1"/>
          </p:nvPr>
        </p:nvPicPr>
        <p:blipFill>
          <a:blip r:embed="rId2"/>
          <a:stretch>
            <a:fillRect/>
          </a:stretch>
        </p:blipFill>
        <p:spPr>
          <a:xfrm>
            <a:off x="588173" y="160986"/>
            <a:ext cx="11015653" cy="5370571"/>
          </a:xfrm>
        </p:spPr>
      </p:pic>
    </p:spTree>
    <p:extLst>
      <p:ext uri="{BB962C8B-B14F-4D97-AF65-F5344CB8AC3E}">
        <p14:creationId xmlns:p14="http://schemas.microsoft.com/office/powerpoint/2010/main" val="307816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BFCD-257A-40B2-ACF5-D9FBD751C7DB}"/>
              </a:ext>
            </a:extLst>
          </p:cNvPr>
          <p:cNvSpPr>
            <a:spLocks noGrp="1"/>
          </p:cNvSpPr>
          <p:nvPr>
            <p:ph type="title"/>
          </p:nvPr>
        </p:nvSpPr>
        <p:spPr>
          <a:xfrm>
            <a:off x="422856" y="5594630"/>
            <a:ext cx="11346288" cy="680335"/>
          </a:xfrm>
        </p:spPr>
        <p:txBody>
          <a:bodyPr>
            <a:normAutofit fontScale="90000"/>
          </a:bodyPr>
          <a:lstStyle/>
          <a:p>
            <a:r>
              <a:rPr lang="en-US" sz="2800" dirty="0"/>
              <a:t>Heatmap of retail visits</a:t>
            </a:r>
            <a:br>
              <a:rPr lang="en-US" sz="1000" dirty="0"/>
            </a:br>
            <a:br>
              <a:rPr lang="en-US" sz="1000" dirty="0"/>
            </a:br>
            <a:endParaRPr lang="en-US" sz="1000" dirty="0"/>
          </a:p>
        </p:txBody>
      </p:sp>
      <p:pic>
        <p:nvPicPr>
          <p:cNvPr id="8" name="Content Placeholder 7">
            <a:extLst>
              <a:ext uri="{FF2B5EF4-FFF2-40B4-BE49-F238E27FC236}">
                <a16:creationId xmlns:a16="http://schemas.microsoft.com/office/drawing/2014/main" id="{1D1D322A-2379-A24A-8843-E528BF3B449F}"/>
              </a:ext>
            </a:extLst>
          </p:cNvPr>
          <p:cNvPicPr>
            <a:picLocks noGrp="1" noChangeAspect="1"/>
          </p:cNvPicPr>
          <p:nvPr>
            <p:ph idx="1"/>
          </p:nvPr>
        </p:nvPicPr>
        <p:blipFill>
          <a:blip r:embed="rId2"/>
          <a:stretch>
            <a:fillRect/>
          </a:stretch>
        </p:blipFill>
        <p:spPr>
          <a:xfrm>
            <a:off x="2042160" y="294396"/>
            <a:ext cx="8107680" cy="5212080"/>
          </a:xfrm>
        </p:spPr>
      </p:pic>
      <p:sp>
        <p:nvSpPr>
          <p:cNvPr id="3" name="TextBox 2">
            <a:extLst>
              <a:ext uri="{FF2B5EF4-FFF2-40B4-BE49-F238E27FC236}">
                <a16:creationId xmlns:a16="http://schemas.microsoft.com/office/drawing/2014/main" id="{E8445100-1D1E-4515-A5D5-1EEADAA4EDE2}"/>
              </a:ext>
            </a:extLst>
          </p:cNvPr>
          <p:cNvSpPr txBox="1"/>
          <p:nvPr/>
        </p:nvSpPr>
        <p:spPr>
          <a:xfrm>
            <a:off x="578840" y="6069365"/>
            <a:ext cx="9798342" cy="738664"/>
          </a:xfrm>
          <a:prstGeom prst="rect">
            <a:avLst/>
          </a:prstGeom>
          <a:noFill/>
        </p:spPr>
        <p:txBody>
          <a:bodyPr wrap="square" rtlCol="0">
            <a:spAutoFit/>
          </a:bodyPr>
          <a:lstStyle/>
          <a:p>
            <a:r>
              <a:rPr lang="en-US" sz="1400" dirty="0"/>
              <a:t>ANOVA:</a:t>
            </a:r>
          </a:p>
          <a:p>
            <a:r>
              <a:rPr lang="en-US" sz="1400" dirty="0"/>
              <a:t>We chose a p-value of 0.05 for this particular test, and predictably our p-value was far below this threshold at </a:t>
            </a:r>
          </a:p>
          <a:p>
            <a:r>
              <a:rPr lang="en-US" sz="1400" dirty="0"/>
              <a:t>p-value=6.332117146935177e-214</a:t>
            </a:r>
          </a:p>
        </p:txBody>
      </p:sp>
    </p:spTree>
    <p:extLst>
      <p:ext uri="{BB962C8B-B14F-4D97-AF65-F5344CB8AC3E}">
        <p14:creationId xmlns:p14="http://schemas.microsoft.com/office/powerpoint/2010/main" val="208754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16CF-1A75-4758-A1D9-DCAFAF76B967}"/>
              </a:ext>
            </a:extLst>
          </p:cNvPr>
          <p:cNvSpPr>
            <a:spLocks noGrp="1"/>
          </p:cNvSpPr>
          <p:nvPr>
            <p:ph type="title"/>
          </p:nvPr>
        </p:nvSpPr>
        <p:spPr>
          <a:xfrm>
            <a:off x="575155" y="49712"/>
            <a:ext cx="8534400" cy="1507067"/>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F5013E97-3D30-40D5-B6BD-99C0D2D62DA3}"/>
              </a:ext>
            </a:extLst>
          </p:cNvPr>
          <p:cNvSpPr>
            <a:spLocks noGrp="1"/>
          </p:cNvSpPr>
          <p:nvPr>
            <p:ph idx="1"/>
          </p:nvPr>
        </p:nvSpPr>
        <p:spPr>
          <a:xfrm>
            <a:off x="675823" y="1621366"/>
            <a:ext cx="8534400" cy="3615267"/>
          </a:xfrm>
        </p:spPr>
        <p:txBody>
          <a:bodyPr>
            <a:normAutofit lnSpcReduction="10000"/>
          </a:bodyPr>
          <a:lstStyle/>
          <a:p>
            <a:endParaRPr lang="en-US" dirty="0"/>
          </a:p>
          <a:p>
            <a:r>
              <a:rPr lang="en-US" dirty="0">
                <a:solidFill>
                  <a:schemeClr val="tx1"/>
                </a:solidFill>
              </a:rPr>
              <a:t>We found that there is a statistically significant relationship between states and movement data. </a:t>
            </a:r>
          </a:p>
          <a:p>
            <a:r>
              <a:rPr lang="en-US" dirty="0">
                <a:solidFill>
                  <a:schemeClr val="tx1"/>
                </a:solidFill>
              </a:rPr>
              <a:t>We did find that grocery stores and pharmacies showed a smaller retraction in number of visitors during the pandemic. </a:t>
            </a:r>
          </a:p>
          <a:p>
            <a:r>
              <a:rPr lang="en-US" dirty="0">
                <a:solidFill>
                  <a:schemeClr val="tx1"/>
                </a:solidFill>
              </a:rPr>
              <a:t>We also found that the pandemic had a significant effect on all types of movement data except parks, which saw a large upswing. This upswing can be explained by a seasonal swing, and by people’s willingness to engage in outdoor activities compared to indoor activities during the pandemic. </a:t>
            </a:r>
          </a:p>
          <a:p>
            <a:endParaRPr lang="en-US" dirty="0"/>
          </a:p>
          <a:p>
            <a:endParaRPr lang="en-US" dirty="0"/>
          </a:p>
        </p:txBody>
      </p:sp>
    </p:spTree>
    <p:extLst>
      <p:ext uri="{BB962C8B-B14F-4D97-AF65-F5344CB8AC3E}">
        <p14:creationId xmlns:p14="http://schemas.microsoft.com/office/powerpoint/2010/main" val="266142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20CD-6AF0-EE4C-836F-84ED0096CD6D}"/>
              </a:ext>
            </a:extLst>
          </p:cNvPr>
          <p:cNvSpPr>
            <a:spLocks noGrp="1"/>
          </p:cNvSpPr>
          <p:nvPr>
            <p:ph type="title"/>
          </p:nvPr>
        </p:nvSpPr>
        <p:spPr>
          <a:xfrm>
            <a:off x="231629" y="5004568"/>
            <a:ext cx="9651279" cy="1507067"/>
          </a:xfrm>
        </p:spPr>
        <p:txBody>
          <a:bodyPr/>
          <a:lstStyle/>
          <a:p>
            <a:r>
              <a:rPr lang="en-US" dirty="0"/>
              <a:t>Further research and team thoughts</a:t>
            </a:r>
          </a:p>
        </p:txBody>
      </p:sp>
      <p:sp>
        <p:nvSpPr>
          <p:cNvPr id="3" name="Content Placeholder 2">
            <a:extLst>
              <a:ext uri="{FF2B5EF4-FFF2-40B4-BE49-F238E27FC236}">
                <a16:creationId xmlns:a16="http://schemas.microsoft.com/office/drawing/2014/main" id="{1D176809-EF59-024C-BF11-25CAE08BA297}"/>
              </a:ext>
            </a:extLst>
          </p:cNvPr>
          <p:cNvSpPr>
            <a:spLocks noGrp="1"/>
          </p:cNvSpPr>
          <p:nvPr>
            <p:ph idx="1"/>
          </p:nvPr>
        </p:nvSpPr>
        <p:spPr>
          <a:xfrm>
            <a:off x="659045" y="895525"/>
            <a:ext cx="8534400" cy="3615267"/>
          </a:xfrm>
        </p:spPr>
        <p:txBody>
          <a:bodyPr/>
          <a:lstStyle/>
          <a:p>
            <a:r>
              <a:rPr lang="en-US" dirty="0">
                <a:solidFill>
                  <a:schemeClr val="tx1"/>
                </a:solidFill>
              </a:rPr>
              <a:t>Adding a multi-variable linear regression using case data would be interesting. That way we could make a predictive model that would project future cases based on movement data. </a:t>
            </a:r>
          </a:p>
          <a:p>
            <a:r>
              <a:rPr lang="en-US" dirty="0">
                <a:solidFill>
                  <a:schemeClr val="tx1"/>
                </a:solidFill>
              </a:rPr>
              <a:t>Finding additional data sources to provide 2019 data for a more realistic baseline and further year comparisons. </a:t>
            </a:r>
          </a:p>
          <a:p>
            <a:r>
              <a:rPr lang="en-US" dirty="0">
                <a:solidFill>
                  <a:schemeClr val="tx1"/>
                </a:solidFill>
              </a:rPr>
              <a:t>Drilling down into county-level data for a more complete look at the rural/urban divide that exists during the pandemic. </a:t>
            </a:r>
          </a:p>
          <a:p>
            <a:endParaRPr lang="en-US" dirty="0">
              <a:solidFill>
                <a:schemeClr val="tx1"/>
              </a:solidFill>
            </a:endParaRPr>
          </a:p>
        </p:txBody>
      </p:sp>
    </p:spTree>
    <p:extLst>
      <p:ext uri="{BB962C8B-B14F-4D97-AF65-F5344CB8AC3E}">
        <p14:creationId xmlns:p14="http://schemas.microsoft.com/office/powerpoint/2010/main" val="376852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60FF-2626-9342-81CC-398155965C32}"/>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148553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8B0EFA8C-54A8-4A69-B8A6-BAEA50AE0E85}"/>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b="8163"/>
          <a:stretch/>
        </p:blipFill>
        <p:spPr>
          <a:xfrm>
            <a:off x="20" y="10"/>
            <a:ext cx="12191980" cy="6857990"/>
          </a:xfrm>
          <a:prstGeom prst="rect">
            <a:avLst/>
          </a:prstGeom>
        </p:spPr>
      </p:pic>
      <p:sp>
        <p:nvSpPr>
          <p:cNvPr id="2" name="Title 1">
            <a:extLst>
              <a:ext uri="{FF2B5EF4-FFF2-40B4-BE49-F238E27FC236}">
                <a16:creationId xmlns:a16="http://schemas.microsoft.com/office/drawing/2014/main" id="{DAD19D63-B024-445E-B85B-84D2E8FF3D81}"/>
              </a:ext>
            </a:extLst>
          </p:cNvPr>
          <p:cNvSpPr>
            <a:spLocks noGrp="1"/>
          </p:cNvSpPr>
          <p:nvPr>
            <p:ph type="ctrTitle"/>
          </p:nvPr>
        </p:nvSpPr>
        <p:spPr/>
        <p:txBody>
          <a:bodyPr>
            <a:normAutofit/>
          </a:bodyPr>
          <a:lstStyle/>
          <a:p>
            <a:r>
              <a:rPr lang="en-US" dirty="0">
                <a:solidFill>
                  <a:srgbClr val="FFFFFF"/>
                </a:solidFill>
              </a:rPr>
              <a:t>Mobility Changes in the U.S during the covid-19 Pandemic 2020-2021</a:t>
            </a:r>
          </a:p>
        </p:txBody>
      </p:sp>
      <p:sp>
        <p:nvSpPr>
          <p:cNvPr id="3" name="Subtitle 2">
            <a:extLst>
              <a:ext uri="{FF2B5EF4-FFF2-40B4-BE49-F238E27FC236}">
                <a16:creationId xmlns:a16="http://schemas.microsoft.com/office/drawing/2014/main" id="{2539F2AA-B863-4A4F-91B8-7F9928BE4C1B}"/>
              </a:ext>
            </a:extLst>
          </p:cNvPr>
          <p:cNvSpPr>
            <a:spLocks noGrp="1"/>
          </p:cNvSpPr>
          <p:nvPr>
            <p:ph type="subTitle" idx="1"/>
          </p:nvPr>
        </p:nvSpPr>
        <p:spPr/>
        <p:txBody>
          <a:bodyPr>
            <a:normAutofit/>
          </a:bodyPr>
          <a:lstStyle/>
          <a:p>
            <a:r>
              <a:rPr lang="en-US" dirty="0">
                <a:solidFill>
                  <a:srgbClr val="FFFFFF"/>
                </a:solidFill>
              </a:rPr>
              <a:t>Source: </a:t>
            </a:r>
            <a:r>
              <a:rPr lang="en-US" dirty="0" err="1">
                <a:solidFill>
                  <a:srgbClr val="FFFFFF"/>
                </a:solidFill>
              </a:rPr>
              <a:t>www.google.com</a:t>
            </a:r>
            <a:r>
              <a:rPr lang="en-US" dirty="0">
                <a:solidFill>
                  <a:srgbClr val="FFFFFF"/>
                </a:solidFill>
              </a:rPr>
              <a:t>/covid19/mobility/</a:t>
            </a:r>
          </a:p>
        </p:txBody>
      </p:sp>
      <p:sp>
        <p:nvSpPr>
          <p:cNvPr id="6" name="TextBox 5">
            <a:extLst>
              <a:ext uri="{FF2B5EF4-FFF2-40B4-BE49-F238E27FC236}">
                <a16:creationId xmlns:a16="http://schemas.microsoft.com/office/drawing/2014/main" id="{88A4C408-0D53-4A4E-8F13-744FED5E23B9}"/>
              </a:ext>
            </a:extLst>
          </p:cNvPr>
          <p:cNvSpPr txBox="1"/>
          <p:nvPr/>
        </p:nvSpPr>
        <p:spPr>
          <a:xfrm>
            <a:off x="9830456" y="6657945"/>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mmons.wikimedia.org/wiki/File:Blank_Map_of_the_United_States_1860_all_White.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5428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3D3D2-AD28-4F31-A1EA-2F40CD367E62}"/>
              </a:ext>
            </a:extLst>
          </p:cNvPr>
          <p:cNvSpPr>
            <a:spLocks noGrp="1"/>
          </p:cNvSpPr>
          <p:nvPr>
            <p:ph type="title"/>
          </p:nvPr>
        </p:nvSpPr>
        <p:spPr>
          <a:xfrm>
            <a:off x="135729" y="5184511"/>
            <a:ext cx="8534400" cy="1507067"/>
          </a:xfrm>
        </p:spPr>
        <p:txBody>
          <a:bodyPr>
            <a:normAutofit/>
          </a:bodyPr>
          <a:lstStyle/>
          <a:p>
            <a:r>
              <a:rPr lang="en-US" dirty="0"/>
              <a:t>Hypotheses: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9B8B848-DF42-494A-9477-242983E38698}"/>
              </a:ext>
            </a:extLst>
          </p:cNvPr>
          <p:cNvSpPr>
            <a:spLocks noGrp="1"/>
          </p:cNvSpPr>
          <p:nvPr>
            <p:ph idx="1"/>
          </p:nvPr>
        </p:nvSpPr>
        <p:spPr>
          <a:xfrm>
            <a:off x="679253" y="784622"/>
            <a:ext cx="8534400" cy="3615267"/>
          </a:xfrm>
        </p:spPr>
        <p:txBody>
          <a:bodyPr>
            <a:normAutofit/>
          </a:bodyPr>
          <a:lstStyle/>
          <a:p>
            <a:r>
              <a:rPr lang="en-US" dirty="0">
                <a:solidFill>
                  <a:schemeClr val="tx1"/>
                </a:solidFill>
              </a:rPr>
              <a:t>An increase in Coronavirus cases will result in a decrease in the number of visitors at all locations and a decline in the usage of the transit system.</a:t>
            </a:r>
          </a:p>
          <a:p>
            <a:r>
              <a:rPr lang="en-US" dirty="0">
                <a:solidFill>
                  <a:schemeClr val="tx1"/>
                </a:solidFill>
              </a:rPr>
              <a:t>Grocery stores and pharmacies were still essential outings during the pandemic and therefore did not experience as great of a decrease in movement.</a:t>
            </a:r>
          </a:p>
          <a:p>
            <a:r>
              <a:rPr lang="en-US" dirty="0">
                <a:solidFill>
                  <a:schemeClr val="tx1"/>
                </a:solidFill>
              </a:rPr>
              <a:t>The more mobility people had in an area directly influenced the number of COVID-19 cases. </a:t>
            </a:r>
          </a:p>
        </p:txBody>
      </p:sp>
    </p:spTree>
    <p:extLst>
      <p:ext uri="{BB962C8B-B14F-4D97-AF65-F5344CB8AC3E}">
        <p14:creationId xmlns:p14="http://schemas.microsoft.com/office/powerpoint/2010/main" val="178589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CE5E-E952-F245-95F9-BD99478DC97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268871E-E018-8841-BC8F-5B8908E70C36}"/>
              </a:ext>
            </a:extLst>
          </p:cNvPr>
          <p:cNvSpPr>
            <a:spLocks noGrp="1"/>
          </p:cNvSpPr>
          <p:nvPr>
            <p:ph idx="1"/>
          </p:nvPr>
        </p:nvSpPr>
        <p:spPr/>
        <p:txBody>
          <a:bodyPr/>
          <a:lstStyle/>
          <a:p>
            <a:r>
              <a:rPr lang="en-US" dirty="0">
                <a:solidFill>
                  <a:schemeClr val="tx1"/>
                </a:solidFill>
              </a:rPr>
              <a:t>The data used only goes back to the beginning of the pandemic, roughly February 2020. </a:t>
            </a:r>
          </a:p>
          <a:p>
            <a:r>
              <a:rPr lang="en-US" dirty="0">
                <a:solidFill>
                  <a:schemeClr val="tx1"/>
                </a:solidFill>
              </a:rPr>
              <a:t>The baseline used is five weeks from the beginning of the year 2020. There is no way to determine if the baseline is a representative week. </a:t>
            </a:r>
          </a:p>
          <a:p>
            <a:r>
              <a:rPr lang="en-US" dirty="0">
                <a:solidFill>
                  <a:schemeClr val="tx1"/>
                </a:solidFill>
              </a:rPr>
              <a:t>Parks also are a place that fluctuates based on the time of year. Visitation will be higher during the warmer months. </a:t>
            </a:r>
          </a:p>
          <a:p>
            <a:r>
              <a:rPr lang="en-US" dirty="0">
                <a:solidFill>
                  <a:schemeClr val="tx1"/>
                </a:solidFill>
              </a:rPr>
              <a:t>This dataset also includes weekends and holidays leading to some decreases in data</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00338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D453-7D8B-B048-A347-04E30ABE651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6B3EFBE-F49C-A049-86CE-DE07F1229708}"/>
              </a:ext>
            </a:extLst>
          </p:cNvPr>
          <p:cNvSpPr>
            <a:spLocks noGrp="1"/>
          </p:cNvSpPr>
          <p:nvPr>
            <p:ph idx="1"/>
          </p:nvPr>
        </p:nvSpPr>
        <p:spPr/>
        <p:txBody>
          <a:bodyPr/>
          <a:lstStyle/>
          <a:p>
            <a:r>
              <a:rPr lang="en-US" dirty="0">
                <a:solidFill>
                  <a:schemeClr val="tx1"/>
                </a:solidFill>
              </a:rPr>
              <a:t>Merge – Combined years 2020 and 2021 data</a:t>
            </a:r>
          </a:p>
          <a:p>
            <a:r>
              <a:rPr lang="en-US" dirty="0">
                <a:solidFill>
                  <a:schemeClr val="tx1"/>
                </a:solidFill>
              </a:rPr>
              <a:t>Drop columns – Drop data not relevant to hypothesis</a:t>
            </a:r>
          </a:p>
          <a:p>
            <a:r>
              <a:rPr lang="en-US" dirty="0">
                <a:solidFill>
                  <a:schemeClr val="tx1"/>
                </a:solidFill>
              </a:rPr>
              <a:t>Datetime - To convert date column data into actual dates and to pull the days for the year over year comparison</a:t>
            </a:r>
          </a:p>
          <a:p>
            <a:r>
              <a:rPr lang="en-US" dirty="0" err="1">
                <a:solidFill>
                  <a:schemeClr val="tx1"/>
                </a:solidFill>
              </a:rPr>
              <a:t>Matplotlib.dates</a:t>
            </a:r>
            <a:r>
              <a:rPr lang="en-US" dirty="0">
                <a:solidFill>
                  <a:schemeClr val="tx1"/>
                </a:solidFill>
              </a:rPr>
              <a:t> – To plot dates as x-axis tick marks</a:t>
            </a:r>
          </a:p>
          <a:p>
            <a:r>
              <a:rPr lang="en-US" dirty="0" err="1">
                <a:solidFill>
                  <a:schemeClr val="tx1"/>
                </a:solidFill>
              </a:rPr>
              <a:t>Plotly</a:t>
            </a:r>
            <a:r>
              <a:rPr lang="en-US" dirty="0">
                <a:solidFill>
                  <a:schemeClr val="tx1"/>
                </a:solidFill>
              </a:rPr>
              <a:t> – To create the US state heatmap</a:t>
            </a:r>
          </a:p>
          <a:p>
            <a:endParaRPr lang="en-US" dirty="0">
              <a:solidFill>
                <a:schemeClr val="tx1"/>
              </a:solidFill>
            </a:endParaRPr>
          </a:p>
        </p:txBody>
      </p:sp>
    </p:spTree>
    <p:extLst>
      <p:ext uri="{BB962C8B-B14F-4D97-AF65-F5344CB8AC3E}">
        <p14:creationId xmlns:p14="http://schemas.microsoft.com/office/powerpoint/2010/main" val="361554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530-2533-264E-8DC6-338940AF1010}"/>
              </a:ext>
            </a:extLst>
          </p:cNvPr>
          <p:cNvSpPr>
            <a:spLocks noGrp="1"/>
          </p:cNvSpPr>
          <p:nvPr>
            <p:ph type="title"/>
          </p:nvPr>
        </p:nvSpPr>
        <p:spPr/>
        <p:txBody>
          <a:bodyPr>
            <a:normAutofit/>
          </a:bodyPr>
          <a:lstStyle/>
          <a:p>
            <a:r>
              <a:rPr lang="en-US" dirty="0"/>
              <a:t>A note from google</a:t>
            </a:r>
            <a:br>
              <a:rPr lang="en-US" dirty="0"/>
            </a:br>
            <a:r>
              <a:rPr lang="en-US" sz="1100" dirty="0" err="1"/>
              <a:t>www.google.com</a:t>
            </a:r>
            <a:r>
              <a:rPr lang="en-US" sz="1100" dirty="0"/>
              <a:t>/covid19/mobility/</a:t>
            </a:r>
          </a:p>
        </p:txBody>
      </p:sp>
      <p:sp>
        <p:nvSpPr>
          <p:cNvPr id="3" name="Content Placeholder 2">
            <a:extLst>
              <a:ext uri="{FF2B5EF4-FFF2-40B4-BE49-F238E27FC236}">
                <a16:creationId xmlns:a16="http://schemas.microsoft.com/office/drawing/2014/main" id="{476E5E37-9379-C74C-A9D4-E01539E8867A}"/>
              </a:ext>
            </a:extLst>
          </p:cNvPr>
          <p:cNvSpPr>
            <a:spLocks noGrp="1"/>
          </p:cNvSpPr>
          <p:nvPr>
            <p:ph idx="1"/>
          </p:nvPr>
        </p:nvSpPr>
        <p:spPr>
          <a:xfrm>
            <a:off x="563418" y="685800"/>
            <a:ext cx="8655194" cy="4274127"/>
          </a:xfrm>
        </p:spPr>
        <p:txBody>
          <a:bodyPr>
            <a:normAutofit fontScale="92500" lnSpcReduction="20000"/>
          </a:bodyPr>
          <a:lstStyle/>
          <a:p>
            <a:r>
              <a:rPr lang="en-US" dirty="0">
                <a:solidFill>
                  <a:schemeClr val="tx1"/>
                </a:solidFill>
              </a:rPr>
              <a:t>These Community Mobility Reports aim to provide insights into what has changed in response to policies aimed at combating COVID-19. The reports chart movement trends over time by geography, across different categories of places such as retail and recreation, groceries and pharmacies, parks, transit stations, workplaces, and residential.</a:t>
            </a:r>
          </a:p>
          <a:p>
            <a:r>
              <a:rPr lang="en-US" dirty="0">
                <a:solidFill>
                  <a:schemeClr val="tx1"/>
                </a:solidFill>
              </a:rPr>
              <a:t>The Community Mobility Reports were developed to be helpful while adhering to our stringent privacy protocols and protecting people’s privacy. No personally identifiable information, such as an individual’s location, contacts or movement, will be made available at any point.</a:t>
            </a:r>
          </a:p>
          <a:p>
            <a:r>
              <a:rPr lang="en-US" dirty="0">
                <a:solidFill>
                  <a:schemeClr val="tx1"/>
                </a:solidFill>
              </a:rPr>
              <a:t>Insights in these reports are created with aggregated, anonymized sets of data from users who have turned on the Location History setting, which is off by default. People who have Location History turned on can choose to turn it off at any time from their Google Account and can always delete Location History data directly from their Timeline.</a:t>
            </a:r>
          </a:p>
          <a:p>
            <a:endParaRPr lang="en-US" dirty="0"/>
          </a:p>
        </p:txBody>
      </p:sp>
    </p:spTree>
    <p:extLst>
      <p:ext uri="{BB962C8B-B14F-4D97-AF65-F5344CB8AC3E}">
        <p14:creationId xmlns:p14="http://schemas.microsoft.com/office/powerpoint/2010/main" val="130096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C7BF-CAA9-4247-92DC-BF3797E8860B}"/>
              </a:ext>
            </a:extLst>
          </p:cNvPr>
          <p:cNvSpPr>
            <a:spLocks noGrp="1"/>
          </p:cNvSpPr>
          <p:nvPr>
            <p:ph type="title"/>
          </p:nvPr>
        </p:nvSpPr>
        <p:spPr/>
        <p:txBody>
          <a:bodyPr/>
          <a:lstStyle/>
          <a:p>
            <a:r>
              <a:rPr lang="en-US" dirty="0"/>
              <a:t>Data considerations</a:t>
            </a:r>
          </a:p>
        </p:txBody>
      </p:sp>
      <p:sp>
        <p:nvSpPr>
          <p:cNvPr id="3" name="Content Placeholder 2">
            <a:extLst>
              <a:ext uri="{FF2B5EF4-FFF2-40B4-BE49-F238E27FC236}">
                <a16:creationId xmlns:a16="http://schemas.microsoft.com/office/drawing/2014/main" id="{8C0E5684-ED5B-3047-A9F0-3C380B8D2ED6}"/>
              </a:ext>
            </a:extLst>
          </p:cNvPr>
          <p:cNvSpPr>
            <a:spLocks noGrp="1"/>
          </p:cNvSpPr>
          <p:nvPr>
            <p:ph idx="1"/>
          </p:nvPr>
        </p:nvSpPr>
        <p:spPr/>
        <p:txBody>
          <a:bodyPr>
            <a:normAutofit/>
          </a:bodyPr>
          <a:lstStyle/>
          <a:p>
            <a:r>
              <a:rPr lang="en-US" dirty="0">
                <a:solidFill>
                  <a:schemeClr val="tx1"/>
                </a:solidFill>
              </a:rPr>
              <a:t>The baseline is an aggregate of five weeks of data from January to February 2020</a:t>
            </a:r>
          </a:p>
          <a:p>
            <a:r>
              <a:rPr lang="en-US" dirty="0">
                <a:solidFill>
                  <a:schemeClr val="tx1"/>
                </a:solidFill>
              </a:rPr>
              <a:t>All other data is the percent change from this baseline number</a:t>
            </a:r>
          </a:p>
          <a:p>
            <a:r>
              <a:rPr lang="en-US" dirty="0">
                <a:solidFill>
                  <a:schemeClr val="tx1"/>
                </a:solidFill>
              </a:rPr>
              <a:t>Factors that influence spikes in the data include: Weekends, and holidays.</a:t>
            </a:r>
          </a:p>
          <a:p>
            <a:r>
              <a:rPr lang="en-US" dirty="0">
                <a:solidFill>
                  <a:schemeClr val="tx1"/>
                </a:solidFill>
              </a:rPr>
              <a:t>Park data is influenced by seasonality and weather</a:t>
            </a:r>
          </a:p>
        </p:txBody>
      </p:sp>
    </p:spTree>
    <p:extLst>
      <p:ext uri="{BB962C8B-B14F-4D97-AF65-F5344CB8AC3E}">
        <p14:creationId xmlns:p14="http://schemas.microsoft.com/office/powerpoint/2010/main" val="161997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0901-96C1-4CEF-B9C7-7A21131A3A5E}"/>
              </a:ext>
            </a:extLst>
          </p:cNvPr>
          <p:cNvSpPr>
            <a:spLocks noGrp="1"/>
          </p:cNvSpPr>
          <p:nvPr>
            <p:ph type="title"/>
          </p:nvPr>
        </p:nvSpPr>
        <p:spPr>
          <a:xfrm>
            <a:off x="430928" y="5015366"/>
            <a:ext cx="8828982" cy="1507067"/>
          </a:xfrm>
        </p:spPr>
        <p:txBody>
          <a:bodyPr/>
          <a:lstStyle/>
          <a:p>
            <a:r>
              <a:rPr lang="en-US" dirty="0"/>
              <a:t>National mobility during covid-19</a:t>
            </a:r>
          </a:p>
        </p:txBody>
      </p:sp>
      <p:cxnSp>
        <p:nvCxnSpPr>
          <p:cNvPr id="4" name="Straight Connector 3">
            <a:extLst>
              <a:ext uri="{FF2B5EF4-FFF2-40B4-BE49-F238E27FC236}">
                <a16:creationId xmlns:a16="http://schemas.microsoft.com/office/drawing/2014/main" id="{227D1BC5-6928-DA41-AFAD-B6D3B0D3865D}"/>
              </a:ext>
            </a:extLst>
          </p:cNvPr>
          <p:cNvCxnSpPr>
            <a:cxnSpLocks/>
          </p:cNvCxnSpPr>
          <p:nvPr/>
        </p:nvCxnSpPr>
        <p:spPr>
          <a:xfrm flipV="1">
            <a:off x="2128345" y="2853560"/>
            <a:ext cx="825731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26BAFB04-0455-44FC-BBE0-D07661EAAC71}"/>
              </a:ext>
            </a:extLst>
          </p:cNvPr>
          <p:cNvPicPr>
            <a:picLocks noGrp="1" noChangeAspect="1"/>
          </p:cNvPicPr>
          <p:nvPr>
            <p:ph idx="1"/>
          </p:nvPr>
        </p:nvPicPr>
        <p:blipFill>
          <a:blip r:embed="rId2"/>
          <a:stretch>
            <a:fillRect/>
          </a:stretch>
        </p:blipFill>
        <p:spPr>
          <a:xfrm>
            <a:off x="963391" y="87437"/>
            <a:ext cx="9180569" cy="5164071"/>
          </a:xfrm>
          <a:prstGeom prst="rect">
            <a:avLst/>
          </a:prstGeom>
        </p:spPr>
      </p:pic>
    </p:spTree>
    <p:extLst>
      <p:ext uri="{BB962C8B-B14F-4D97-AF65-F5344CB8AC3E}">
        <p14:creationId xmlns:p14="http://schemas.microsoft.com/office/powerpoint/2010/main" val="285679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7998CE8-E491-42A1-B68C-7D0066F823A3}"/>
              </a:ext>
            </a:extLst>
          </p:cNvPr>
          <p:cNvSpPr/>
          <p:nvPr/>
        </p:nvSpPr>
        <p:spPr>
          <a:xfrm>
            <a:off x="721881" y="484895"/>
            <a:ext cx="10479520" cy="4299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a:xfrm>
            <a:off x="581181" y="4624915"/>
            <a:ext cx="9734796" cy="1507067"/>
          </a:xfrm>
        </p:spPr>
        <p:txBody>
          <a:bodyPr/>
          <a:lstStyle/>
          <a:p>
            <a:r>
              <a:rPr lang="en-US" dirty="0"/>
              <a:t>Grocery and pharmacy comparison</a:t>
            </a:r>
          </a:p>
        </p:txBody>
      </p:sp>
      <p:pic>
        <p:nvPicPr>
          <p:cNvPr id="24" name="Picture 23" descr="Graphical user interface&#10;&#10;Description automatically generated with low confidence">
            <a:extLst>
              <a:ext uri="{FF2B5EF4-FFF2-40B4-BE49-F238E27FC236}">
                <a16:creationId xmlns:a16="http://schemas.microsoft.com/office/drawing/2014/main" id="{A017987C-2F77-4AEB-9592-3DEBDF96A5D7}"/>
              </a:ext>
            </a:extLst>
          </p:cNvPr>
          <p:cNvPicPr>
            <a:picLocks noChangeAspect="1"/>
          </p:cNvPicPr>
          <p:nvPr/>
        </p:nvPicPr>
        <p:blipFill>
          <a:blip r:embed="rId2"/>
          <a:stretch>
            <a:fillRect/>
          </a:stretch>
        </p:blipFill>
        <p:spPr>
          <a:xfrm>
            <a:off x="5808797" y="805848"/>
            <a:ext cx="5485714" cy="3657143"/>
          </a:xfrm>
          <a:prstGeom prst="rect">
            <a:avLst/>
          </a:prstGeom>
        </p:spPr>
      </p:pic>
      <p:pic>
        <p:nvPicPr>
          <p:cNvPr id="30" name="Content Placeholder 29" descr="A picture containing graphical user interface&#10;&#10;Description automatically generated">
            <a:extLst>
              <a:ext uri="{FF2B5EF4-FFF2-40B4-BE49-F238E27FC236}">
                <a16:creationId xmlns:a16="http://schemas.microsoft.com/office/drawing/2014/main" id="{E5200767-335D-4624-8C8B-57316EE63A20}"/>
              </a:ext>
            </a:extLst>
          </p:cNvPr>
          <p:cNvPicPr>
            <a:picLocks noGrp="1" noChangeAspect="1"/>
          </p:cNvPicPr>
          <p:nvPr>
            <p:ph sz="half" idx="1"/>
          </p:nvPr>
        </p:nvPicPr>
        <p:blipFill>
          <a:blip r:embed="rId3"/>
          <a:stretch>
            <a:fillRect/>
          </a:stretch>
        </p:blipFill>
        <p:spPr>
          <a:xfrm>
            <a:off x="721881" y="805849"/>
            <a:ext cx="5485714" cy="3657142"/>
          </a:xfrm>
        </p:spPr>
      </p:pic>
      <p:sp>
        <p:nvSpPr>
          <p:cNvPr id="28" name="Content Placeholder 27">
            <a:extLst>
              <a:ext uri="{FF2B5EF4-FFF2-40B4-BE49-F238E27FC236}">
                <a16:creationId xmlns:a16="http://schemas.microsoft.com/office/drawing/2014/main" id="{2727CB76-F02C-4448-B421-14A154C01314}"/>
              </a:ext>
            </a:extLst>
          </p:cNvPr>
          <p:cNvSpPr>
            <a:spLocks noGrp="1"/>
          </p:cNvSpPr>
          <p:nvPr>
            <p:ph sz="half" idx="2"/>
          </p:nvPr>
        </p:nvSpPr>
        <p:spPr>
          <a:xfrm>
            <a:off x="7673879" y="7326747"/>
            <a:ext cx="4934479" cy="3615266"/>
          </a:xfrm>
        </p:spPr>
        <p:txBody>
          <a:bodyPr/>
          <a:lstStyle/>
          <a:p>
            <a:endParaRPr lang="en-US" dirty="0"/>
          </a:p>
        </p:txBody>
      </p:sp>
    </p:spTree>
    <p:extLst>
      <p:ext uri="{BB962C8B-B14F-4D97-AF65-F5344CB8AC3E}">
        <p14:creationId xmlns:p14="http://schemas.microsoft.com/office/powerpoint/2010/main" val="169280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2980</TotalTime>
  <Words>828</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Wingdings 3</vt:lpstr>
      <vt:lpstr>Slice</vt:lpstr>
      <vt:lpstr>Team Matplotlib dot pyplot </vt:lpstr>
      <vt:lpstr>Mobility Changes in the U.S during the covid-19 Pandemic 2020-2021</vt:lpstr>
      <vt:lpstr>Hypotheses:</vt:lpstr>
      <vt:lpstr>Limitations</vt:lpstr>
      <vt:lpstr>Methods</vt:lpstr>
      <vt:lpstr>A note from google www.google.com/covid19/mobility/</vt:lpstr>
      <vt:lpstr>Data considerations</vt:lpstr>
      <vt:lpstr>National mobility during covid-19</vt:lpstr>
      <vt:lpstr>Grocery and pharmacy comparison</vt:lpstr>
      <vt:lpstr>Retail and recreation comparison</vt:lpstr>
      <vt:lpstr>Transit station comparison</vt:lpstr>
      <vt:lpstr>Workplace comparison</vt:lpstr>
      <vt:lpstr>State breakouts</vt:lpstr>
      <vt:lpstr>State Grocery and pharmacy mobility</vt:lpstr>
      <vt:lpstr>State Retail and recreation mobility</vt:lpstr>
      <vt:lpstr>Heatmap of retail visits  </vt:lpstr>
      <vt:lpstr>summary</vt:lpstr>
      <vt:lpstr>Further research and team thoughts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Matplotlib dot pyplot</dc:title>
  <dc:creator>Gloria Evans</dc:creator>
  <cp:lastModifiedBy>Lucas</cp:lastModifiedBy>
  <cp:revision>32</cp:revision>
  <dcterms:created xsi:type="dcterms:W3CDTF">2021-05-01T11:33:57Z</dcterms:created>
  <dcterms:modified xsi:type="dcterms:W3CDTF">2021-05-07T01:26:33Z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