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6" r:id="rId8"/>
    <p:sldId id="274" r:id="rId9"/>
    <p:sldId id="262" r:id="rId10"/>
    <p:sldId id="277" r:id="rId11"/>
    <p:sldId id="267" r:id="rId12"/>
    <p:sldId id="263" r:id="rId13"/>
    <p:sldId id="278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75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4F5F-D37C-4F01-9A38-DD3E190BB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28EA6-D8C8-4E2B-93CC-9B592DE89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661B-387C-4558-AB84-4D552FAC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C6FD-ABBA-4F42-94CD-51D9175E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7CFA-7436-42FF-8316-C57CE80F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8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1149-DFB1-49A2-829C-2B1216BE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21B8-8B39-4312-BB14-01C90B416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727C-2416-46DF-8566-61FC4498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F9D9-E78A-4FDB-8757-AE21A9A4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EE57-DFB8-4CA7-8A7D-9C65116A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F42A3-9766-4D43-AD71-5F5908BE0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D4C2A-738E-49BE-BF52-E110A849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D61E-8B9F-4E77-9C1F-62A8A9FA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B8A1F-B521-4D86-A6DA-9AA48BC8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9223-038B-4CC9-B85D-ADFBB236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09D8-5684-4463-8682-A3918B04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4096-514F-4532-84EB-0FBAC769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55AC2-FD3E-493D-8351-0255124E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C54A-1CEE-486B-9CB5-11DA0755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B1BA-A668-4969-9B30-5EFEEE6D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D5DB-AF8E-499D-8AD5-B94952D4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C2D29-7BE5-4144-8E80-3631AE20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E598-DAFF-4BDA-8EB2-B633123F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EF01-B474-4F72-B181-1D1E6E5B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FDFF-120A-44AC-8FC4-0FC5A43A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D413-958C-4901-B776-84D638A9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0127-B189-42A7-888D-98E557F1B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75B9D-CF1B-4EDB-B548-5B608B8B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F54EB-F260-4173-9772-88C5A673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8EA5A-C6F1-4CD0-9BC7-721718C9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6155-3918-4ED4-9ACD-356E0F59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4FD9-83DE-4192-A951-8F0FC640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47E0-92AC-436D-9726-AC96A96FA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00D4C-E3F7-479B-B9EF-797875F8E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7766F-5AC6-43D0-8EB4-C4A2BDF0A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576B1-A394-4131-81FD-0DE651F52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75956-9ABF-45F2-B7B4-EB1FC13D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9FBF8-1F0F-4FBC-A884-03DF337E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AF27A-A7B3-4779-AB52-4C8D1C80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4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1725-BF88-4714-AF82-019A0145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8AAA5-1802-4A8F-BE37-89F4A194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3630-87B5-4380-9408-5E06F009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4E81A-42F4-47AA-95B4-9BE17C1F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1B5AC-C5CF-4355-8613-F406A638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3CC36-3236-4058-A61F-04286456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5AABD-903E-43CC-8805-04F9D03C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4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0071-9DDD-422D-8420-67C15F24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BAFD-D117-4DD8-AA1F-DF556F804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99191-9E86-4F25-9FA1-4F44E019B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6A1D2-FEBD-4842-BC69-EAB5FA9B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32796-7C0D-4DF2-9059-620601BD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245E6-34E6-4C4D-8422-D8AF5473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38E4-2277-4BBD-9CF2-2F3EF413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1AA74-3669-41D7-A6BE-63BE0640D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1E282-FECA-4DC8-A63D-5C5A3E04A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54A08-CFE4-4398-A9DC-53B3B338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A6853-401E-4413-81BD-7946098F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98197-8F48-47DA-BE57-D59E09EF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9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F765A-A555-49A8-9CDF-10EA8CD9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7DAE-5D86-46A0-BBFC-7A4BA3F2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9625-D295-4289-8CD6-D56E12884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2E1E-F63B-4815-8F0B-8760C1B6CD5D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4063-8286-4198-88C4-D87A0700A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6A02-BE63-4C80-85F1-B977C62A1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6862-0E48-4BF5-B321-C25F6D51B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3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A83E-AD6C-4D1A-ABEA-9AF7006BD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388"/>
            <a:ext cx="1219200" cy="78422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1.</a:t>
            </a:r>
            <a:endParaRPr lang="ko-KR" alt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4DB1B-C292-4F10-A731-32DE252B8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1643063"/>
            <a:ext cx="8767762" cy="4314825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/>
              <a:t>컴퓨팅 사고의 구성요소는 분해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패턴인식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알고리즘 이렇게 총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가지로 구성이 되어 있다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-</a:t>
            </a:r>
            <a:r>
              <a:rPr lang="ko-KR" altLang="en-US" sz="2000" b="1" dirty="0"/>
              <a:t>분해는 주어진 문제를 해결하기 위해 쉬운 작은 단위의 문제로 나누는 것    을 말하며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예를 들어서 라면을 만들고자 할 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스프 넣기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면 넣기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추가 재 료 넣기 등 작은 것에서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쉬운 것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먼저 해겨하고 난 뒤 나머지 어려운 부분으로 단계적으로 해결하는 것을 말한다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추상화는 문제에서 중요하지 않은 부분을 제거하고 난 뒤에 중요한 특징만 남겨 단순화 시키는 것으로 흔히 우리가 알고 있는 픽토그램이나 지하철 노선도 같이 본연이 가지고 있는 특징만을 그대로 보여주는 것을 말한다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패턴인식은 주어진 데이터를 특징별로 나누어 의미있는 패턴이 있는 지 찾는 것으로 </a:t>
            </a:r>
            <a:r>
              <a:rPr lang="en-US" altLang="ko-KR" sz="2000" b="1" dirty="0"/>
              <a:t>tv </a:t>
            </a:r>
            <a:r>
              <a:rPr lang="ko-KR" altLang="en-US" sz="2000" b="1" dirty="0"/>
              <a:t>속의 </a:t>
            </a:r>
            <a:r>
              <a:rPr lang="en-US" altLang="ko-KR" sz="2000" b="1" dirty="0" err="1"/>
              <a:t>rgb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같이 어떠한 패턴을 통하여 유저들이 원하는 정보를 출력하는 것을 말한다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알고리즘은 문제해결을 위해 일련의 절차나 방법을 공식화한 형태로 표현한 것으로 플로우 차트와 같은 순서도로 단계적으로 문제를 해결하는 것을 뜻한다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2448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1683054-62FA-488D-8AB7-6757448B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소스 코드 및 결과화면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BA05E-C446-463C-BB4D-BB0BC2DB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72700"/>
            <a:ext cx="8449854" cy="47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6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9EE2B23-7730-46DB-98A3-930B926A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64" y="131885"/>
            <a:ext cx="10134600" cy="826478"/>
          </a:xfrm>
        </p:spPr>
        <p:txBody>
          <a:bodyPr>
            <a:normAutofit/>
          </a:bodyPr>
          <a:lstStyle/>
          <a:p>
            <a:r>
              <a:rPr lang="en-US" altLang="ko-KR" dirty="0"/>
              <a:t>7-1. </a:t>
            </a:r>
            <a:r>
              <a:rPr lang="ko-KR" altLang="en-US" dirty="0"/>
              <a:t>알고리즘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BC67A-394B-4261-B431-4D1771942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36" y="958362"/>
            <a:ext cx="9424219" cy="57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ED218F-D4B2-4BEF-8452-98736960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소스 코드 및 결과화면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AFDF5D-DA43-4FF0-B950-6832600DAD1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8. </a:t>
            </a:r>
            <a:r>
              <a:rPr lang="ko-KR" altLang="en-US" dirty="0"/>
              <a:t>소스 코드 및 결과화면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0062C-D6C0-4F7B-8B12-62DF6DFE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6348"/>
            <a:ext cx="8771186" cy="500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2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DFA5AB-5FB5-43BB-82FF-1A1EB26E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소스 코드 및 결과화면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CBE43-5B25-4023-916F-6AF56815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6" y="1465729"/>
            <a:ext cx="9795883" cy="50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C62341-0174-4C98-AB21-DA99F046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64" y="131885"/>
            <a:ext cx="10134600" cy="826478"/>
          </a:xfrm>
        </p:spPr>
        <p:txBody>
          <a:bodyPr>
            <a:normAutofit/>
          </a:bodyPr>
          <a:lstStyle/>
          <a:p>
            <a:r>
              <a:rPr lang="en-US" altLang="ko-KR" dirty="0"/>
              <a:t>8-1. </a:t>
            </a:r>
            <a:r>
              <a:rPr lang="ko-KR" altLang="en-US" dirty="0"/>
              <a:t>알고리즘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59BBE-1142-4464-A0BB-5B56F79E3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3" y="1209191"/>
            <a:ext cx="10692580" cy="53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7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42295D-00F2-4498-AFF1-2A9BB63F7367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9. </a:t>
            </a:r>
            <a:r>
              <a:rPr lang="ko-KR" altLang="en-US" dirty="0"/>
              <a:t>소스 코드 및 결과화면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1527A-F36C-42F6-96D6-2D526C288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4" y="1690687"/>
            <a:ext cx="7087589" cy="3839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B73CF-E9B2-47C7-A8FA-1C9B6F77D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4" y="3849329"/>
            <a:ext cx="7087589" cy="26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2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52647F-FB5B-450D-A188-D309C242DF5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9. </a:t>
            </a:r>
            <a:r>
              <a:rPr lang="ko-KR" altLang="en-US" dirty="0"/>
              <a:t>알고리즘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04859-41F6-4495-8C5B-D67B6B49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4688"/>
            <a:ext cx="10282084" cy="49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9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B47846-0A03-47DF-975F-2DC572A2203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10. </a:t>
            </a:r>
            <a:r>
              <a:rPr lang="ko-KR" altLang="en-US" dirty="0"/>
              <a:t>소스 코드 및 결과화면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B4CC8-BC38-400D-8293-740D88B66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0" y="1690687"/>
            <a:ext cx="11297265" cy="40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1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1783-77E3-488E-BED9-DA67CADC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10-1. </a:t>
            </a:r>
            <a:r>
              <a:rPr lang="ko-KR" altLang="en-US" dirty="0"/>
              <a:t>알고리즘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3DE85-B4CE-42F6-8934-E333888E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09" y="1469155"/>
            <a:ext cx="9868343" cy="52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3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F8EE-0A54-48F9-97F7-C0E009CB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소스코드 및 실행 화면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BD1DD-B59D-47C5-AB3F-A78BBDDDF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6" y="1353664"/>
            <a:ext cx="10040751" cy="51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6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0470-48D3-43EE-82F1-F486401A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6275" cy="1325563"/>
          </a:xfrm>
        </p:spPr>
        <p:txBody>
          <a:bodyPr/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B1F36B-E787-4DBB-9AD5-18E25783F6A2}"/>
              </a:ext>
            </a:extLst>
          </p:cNvPr>
          <p:cNvSpPr txBox="1">
            <a:spLocks/>
          </p:cNvSpPr>
          <p:nvPr/>
        </p:nvSpPr>
        <p:spPr>
          <a:xfrm>
            <a:off x="838199" y="1500188"/>
            <a:ext cx="10848975" cy="499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/>
              <a:t>컴퓨팅 사고가 필요한 이유는 문제 해결 과정에서 우위를 점할 수 있기 때문입니다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r>
              <a:rPr lang="ko-KR" altLang="en-US" sz="2400" b="1" dirty="0"/>
              <a:t>즉 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컴퓨팅 사고력은 인간이 사용하기는 하지만 인지하지 못했던 사고 과정에 필요한 순차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반복 및 알고리즘 구현 방법 등과 같은 기법들을 체계적으로 학습할 수 있습니다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그리고 이와 같이 다양한 기법들을 사용하여 문제 해결에 보다 체계적인 접근이 가능하며 빠르게 해결이 가능하다는 것입니다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r>
              <a:rPr lang="ko-KR" altLang="en-US" sz="2400" b="1" dirty="0"/>
              <a:t>최근에 융합 및 복합 이라는 단어가 광범위하게 사용되고 있는데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서로 다른 전공과 교과목들에게 접목이 가능하다는 것도 한 몫을 합니다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r>
              <a:rPr lang="ko-KR" altLang="en-US" sz="2400" b="1" dirty="0"/>
              <a:t>융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복합형 인재양성이 어느 때보다 중요해진 현시점에서 컴퓨팅 사고력은 실생활에서부터 다양한 학문 분야까지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단순한 문제에서 복잡한 문제까지 직면한 모든 문제들을 해결하기 위해 필요한 역량이 되었기에 필수적인 역량이 되었습니다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8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5AD1-8F26-4494-9F00-5D4AFAD9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11-1. </a:t>
            </a:r>
            <a:r>
              <a:rPr lang="ko-KR" altLang="en-US" dirty="0"/>
              <a:t>소스코드 및 실행화면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0CB64-EBA2-4A82-B20E-9826F9E84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8" y="1454714"/>
            <a:ext cx="870778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3C3C-1A4D-4932-887A-C449ED4F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11-2. </a:t>
            </a:r>
            <a:r>
              <a:rPr lang="ko-KR" altLang="en-US" dirty="0"/>
              <a:t>실행화면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C2585-5581-4675-ADF8-C5CB6CAB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46" y="1513708"/>
            <a:ext cx="8220693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4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01DE-4C2A-44C6-BB7E-D600DB43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알고리즘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C630B-1A06-4FD7-8C6B-E20B33FB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44" y="365125"/>
            <a:ext cx="6785456" cy="63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8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E6B3-96A3-4CB6-AD8C-2B8A5900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2338" cy="1325563"/>
          </a:xfrm>
        </p:spPr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D936-CF82-4362-88F5-34F49BF3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t.shapesize</a:t>
            </a:r>
            <a:r>
              <a:rPr lang="en-US" altLang="ko-KR" dirty="0"/>
              <a:t>(</a:t>
            </a:r>
            <a:r>
              <a:rPr lang="en-US" altLang="ko-KR" dirty="0" err="1"/>
              <a:t>w,h,b</a:t>
            </a:r>
            <a:r>
              <a:rPr lang="en-US" altLang="ko-KR" dirty="0"/>
              <a:t>) : </a:t>
            </a:r>
            <a:r>
              <a:rPr lang="ko-KR" altLang="en-US" dirty="0"/>
              <a:t>거북이</a:t>
            </a:r>
            <a:r>
              <a:rPr lang="en-US" altLang="ko-KR" dirty="0"/>
              <a:t>(</a:t>
            </a:r>
            <a:r>
              <a:rPr lang="ko-KR" altLang="en-US" dirty="0"/>
              <a:t>펜</a:t>
            </a:r>
            <a:r>
              <a:rPr lang="en-US" altLang="ko-KR" dirty="0"/>
              <a:t>)</a:t>
            </a:r>
            <a:r>
              <a:rPr lang="ko-KR" altLang="en-US" dirty="0"/>
              <a:t>의 크기를 변경함</a:t>
            </a:r>
            <a:endParaRPr lang="en-US" altLang="ko-KR" dirty="0"/>
          </a:p>
          <a:p>
            <a:r>
              <a:rPr lang="en-US" altLang="ko-KR" dirty="0" err="1"/>
              <a:t>t.backward</a:t>
            </a:r>
            <a:r>
              <a:rPr lang="en-US" altLang="ko-KR" dirty="0"/>
              <a:t>(angle) : </a:t>
            </a:r>
            <a:r>
              <a:rPr lang="ko-KR" altLang="en-US" dirty="0"/>
              <a:t>거북이가 향하는 반대방향으로 거북이를 지정한 거리 만큼 뒤로 이동시킴</a:t>
            </a:r>
            <a:endParaRPr lang="en-US" altLang="ko-KR" dirty="0"/>
          </a:p>
          <a:p>
            <a:r>
              <a:rPr lang="en-US" altLang="ko-KR" dirty="0" err="1"/>
              <a:t>t.setheading</a:t>
            </a:r>
            <a:r>
              <a:rPr lang="en-US" altLang="ko-KR" dirty="0"/>
              <a:t>(</a:t>
            </a:r>
            <a:r>
              <a:rPr lang="en-US" altLang="ko-KR" dirty="0" err="1"/>
              <a:t>to_angle</a:t>
            </a:r>
            <a:r>
              <a:rPr lang="en-US" altLang="ko-KR" dirty="0"/>
              <a:t>) : </a:t>
            </a:r>
            <a:r>
              <a:rPr lang="ko-KR" altLang="en-US" dirty="0"/>
              <a:t>거북이의 방향을 </a:t>
            </a:r>
            <a:r>
              <a:rPr lang="en-US" altLang="ko-KR" dirty="0" err="1"/>
              <a:t>to_angle</a:t>
            </a:r>
            <a:r>
              <a:rPr lang="ko-KR" altLang="en-US" dirty="0"/>
              <a:t>로 바라보는 방향으로 설정함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T.circle</a:t>
            </a:r>
            <a:r>
              <a:rPr lang="en-US" altLang="ko-KR" dirty="0"/>
              <a:t>(number) : </a:t>
            </a:r>
            <a:r>
              <a:rPr lang="ko-KR" altLang="en-US" dirty="0"/>
              <a:t>주어진 반지름으로 원을 그림</a:t>
            </a:r>
            <a:endParaRPr lang="en-US" altLang="ko-KR" dirty="0"/>
          </a:p>
          <a:p>
            <a:r>
              <a:rPr lang="en-US" altLang="ko-KR" dirty="0" err="1"/>
              <a:t>t.clear</a:t>
            </a:r>
            <a:r>
              <a:rPr lang="en-US" altLang="ko-KR" dirty="0"/>
              <a:t>() : </a:t>
            </a:r>
            <a:r>
              <a:rPr lang="ko-KR" altLang="en-US" dirty="0"/>
              <a:t>거북이 그림을 화면에서 삭제함</a:t>
            </a:r>
            <a:endParaRPr lang="en-US" altLang="ko-KR" dirty="0"/>
          </a:p>
          <a:p>
            <a:r>
              <a:rPr lang="en-US" altLang="ko-KR" dirty="0" err="1"/>
              <a:t>t.setposition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: </a:t>
            </a:r>
            <a:r>
              <a:rPr lang="ko-KR" altLang="en-US" dirty="0"/>
              <a:t>거북이를 절대 위치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로 보냄</a:t>
            </a:r>
            <a:r>
              <a:rPr lang="en-US" altLang="ko-KR" dirty="0"/>
              <a:t>, </a:t>
            </a:r>
            <a:r>
              <a:rPr lang="ko-KR" altLang="en-US" dirty="0"/>
              <a:t>펜이 내려져 있으면 선을 그림</a:t>
            </a:r>
          </a:p>
        </p:txBody>
      </p:sp>
    </p:spTree>
    <p:extLst>
      <p:ext uri="{BB962C8B-B14F-4D97-AF65-F5344CB8AC3E}">
        <p14:creationId xmlns:p14="http://schemas.microsoft.com/office/powerpoint/2010/main" val="133949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B248-9A5B-42C8-B4AF-9B57CD1E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20263" cy="1325563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A270-02FA-44DF-85AE-8268893F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61856"/>
            <a:ext cx="9044353" cy="1325563"/>
          </a:xfrm>
        </p:spPr>
        <p:txBody>
          <a:bodyPr/>
          <a:lstStyle/>
          <a:p>
            <a:r>
              <a:rPr lang="en-US" altLang="ko-KR" dirty="0"/>
              <a:t>import keyword</a:t>
            </a:r>
          </a:p>
          <a:p>
            <a:r>
              <a:rPr lang="en-US" altLang="ko-KR" dirty="0" err="1"/>
              <a:t>keyword.kwlist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3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FC14-A7BD-41AE-9EF7-94113B3C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0600" cy="1325563"/>
          </a:xfrm>
        </p:spPr>
        <p:txBody>
          <a:bodyPr/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0385-9E61-4214-A0C8-D93C0516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2313"/>
          </a:xfrm>
        </p:spPr>
        <p:txBody>
          <a:bodyPr/>
          <a:lstStyle/>
          <a:p>
            <a:r>
              <a:rPr lang="ko-KR" altLang="en-US" dirty="0"/>
              <a:t> 초기값 </a:t>
            </a:r>
            <a:r>
              <a:rPr lang="en-US" altLang="ko-KR" dirty="0"/>
              <a:t>x = 1000 </a:t>
            </a:r>
          </a:p>
          <a:p>
            <a:r>
              <a:rPr lang="ko-KR" altLang="en-US" dirty="0"/>
              <a:t> 초기값 </a:t>
            </a:r>
            <a:r>
              <a:rPr lang="en-US" altLang="ko-KR" dirty="0"/>
              <a:t>x = 1002</a:t>
            </a:r>
          </a:p>
          <a:p>
            <a:r>
              <a:rPr lang="ko-KR" altLang="en-US" dirty="0"/>
              <a:t> 초기값 </a:t>
            </a:r>
            <a:r>
              <a:rPr lang="en-US" altLang="ko-KR" dirty="0"/>
              <a:t>x = 1004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30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27BB-D2A6-4D8D-BC4C-5C25BA0C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소스 코드 및 결과화면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ABEED-1F7D-47D8-90DE-D9386C68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9" y="1312606"/>
            <a:ext cx="7611905" cy="55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87C5-CCA0-4599-AA37-889186D6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번 결과화면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0BE6D-C2F3-45DC-847B-02544EF0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30592"/>
            <a:ext cx="8586019" cy="52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FD480B-6897-4A4E-AD41-975BFE08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알고리즘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DABBF-0C6F-4BE1-A96B-5D3E06B0F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29" y="231775"/>
            <a:ext cx="4536831" cy="65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0868-98D9-4815-8B16-7A48370E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소스 코드 및 결과화면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F4919-B432-4B4D-A985-57B991645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5" y="1575675"/>
            <a:ext cx="8792802" cy="49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8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465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Theme</vt:lpstr>
      <vt:lpstr>1.</vt:lpstr>
      <vt:lpstr>2.</vt:lpstr>
      <vt:lpstr>3.</vt:lpstr>
      <vt:lpstr>4</vt:lpstr>
      <vt:lpstr>5.</vt:lpstr>
      <vt:lpstr>6. 소스 코드 및 결과화면 </vt:lpstr>
      <vt:lpstr>6번 결과화면</vt:lpstr>
      <vt:lpstr>6. 알고리즘 </vt:lpstr>
      <vt:lpstr>7. 소스 코드 및 결과화면 </vt:lpstr>
      <vt:lpstr>7. 소스 코드 및 결과화면 </vt:lpstr>
      <vt:lpstr>7-1. 알고리즘</vt:lpstr>
      <vt:lpstr>8. 소스 코드 및 결과화면 </vt:lpstr>
      <vt:lpstr>8. 소스 코드 및 결과화면 </vt:lpstr>
      <vt:lpstr>8-1. 알고리즘</vt:lpstr>
      <vt:lpstr>PowerPoint Presentation</vt:lpstr>
      <vt:lpstr>PowerPoint Presentation</vt:lpstr>
      <vt:lpstr>PowerPoint Presentation</vt:lpstr>
      <vt:lpstr>10-1. 알고리즘</vt:lpstr>
      <vt:lpstr>11. 소스코드 및 실행 화면</vt:lpstr>
      <vt:lpstr>11-1. 소스코드 및 실행화면</vt:lpstr>
      <vt:lpstr>11-2. 실행화면</vt:lpstr>
      <vt:lpstr>11.2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문성원</dc:creator>
  <cp:lastModifiedBy>문성원</cp:lastModifiedBy>
  <cp:revision>28</cp:revision>
  <dcterms:created xsi:type="dcterms:W3CDTF">2022-04-19T15:58:26Z</dcterms:created>
  <dcterms:modified xsi:type="dcterms:W3CDTF">2022-04-21T14:49:08Z</dcterms:modified>
</cp:coreProperties>
</file>