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11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tiff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35.svg"/><Relationship Id="rId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6F3CF-B176-C246-A550-E14087BE4725}"/>
              </a:ext>
            </a:extLst>
          </p:cNvPr>
          <p:cNvSpPr txBox="1"/>
          <p:nvPr/>
        </p:nvSpPr>
        <p:spPr>
          <a:xfrm>
            <a:off x="411479" y="2555386"/>
            <a:ext cx="111556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 module 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process FISH (</a:t>
            </a:r>
            <a:r>
              <a:rPr lang="en-US" sz="2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Fluorescence In Situ Hybridization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C0E6-ABEF-114D-860F-C2491F1A672A}"/>
              </a:ext>
            </a:extLst>
          </p:cNvPr>
          <p:cNvSpPr txBox="1"/>
          <p:nvPr/>
        </p:nvSpPr>
        <p:spPr>
          <a:xfrm>
            <a:off x="10024407" y="5673940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Luis Aguilera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Joshua Cook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140E4-5AB8-EA43-802D-2562BA0401A2}"/>
              </a:ext>
            </a:extLst>
          </p:cNvPr>
          <p:cNvSpPr txBox="1"/>
          <p:nvPr/>
        </p:nvSpPr>
        <p:spPr>
          <a:xfrm>
            <a:off x="285135" y="39329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C53F2-4DE3-CC45-A882-FF3AECD56143}"/>
              </a:ext>
            </a:extLst>
          </p:cNvPr>
          <p:cNvSpPr txBox="1"/>
          <p:nvPr/>
        </p:nvSpPr>
        <p:spPr>
          <a:xfrm>
            <a:off x="1170632" y="2030339"/>
            <a:ext cx="11021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Multi-step process. (Segmentation, spot detection, quantification).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Requires a skilled user.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Labor intensive. 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Multiple steps require user input (to select thresholds).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User-to-user variability.</a:t>
            </a:r>
          </a:p>
          <a:p>
            <a:pPr marL="742950" lvl="1" indent="-285750">
              <a:buFontTx/>
              <a:buChar char="-"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Large and complex datasets that are: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transfer data between computers (local/remote).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interpret.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Difficult to apply (new/retrospective) changes.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04B19A-ED12-B844-9788-D41A65F487EC}"/>
              </a:ext>
            </a:extLst>
          </p:cNvPr>
          <p:cNvGrpSpPr/>
          <p:nvPr/>
        </p:nvGrpSpPr>
        <p:grpSpPr>
          <a:xfrm>
            <a:off x="324625" y="2030339"/>
            <a:ext cx="914400" cy="2997080"/>
            <a:chOff x="342900" y="1481699"/>
            <a:chExt cx="914400" cy="29970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C17EB7-1ACF-6746-81E9-3A91D5E0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500" t="10551" r="12598" b="11700"/>
            <a:stretch/>
          </p:blipFill>
          <p:spPr>
            <a:xfrm>
              <a:off x="473402" y="1481699"/>
              <a:ext cx="783898" cy="1145882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A800E3C5-E7D0-0F49-8EC0-DCC712DA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541795" y="2824848"/>
              <a:ext cx="647112" cy="647112"/>
            </a:xfrm>
            <a:prstGeom prst="rect">
              <a:avLst/>
            </a:prstGeom>
          </p:spPr>
        </p:pic>
        <p:pic>
          <p:nvPicPr>
            <p:cNvPr id="8" name="Graphic 7" descr="Bar chart with solid fill">
              <a:extLst>
                <a:ext uri="{FF2B5EF4-FFF2-40B4-BE49-F238E27FC236}">
                  <a16:creationId xmlns:a16="http://schemas.microsoft.com/office/drawing/2014/main" id="{AC76C098-F38B-9045-BBC0-10C13997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2900" y="3564379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E75135-C608-4941-BFAF-7DEE6050D43B}"/>
              </a:ext>
            </a:extLst>
          </p:cNvPr>
          <p:cNvSpPr txBox="1"/>
          <p:nvPr/>
        </p:nvSpPr>
        <p:spPr>
          <a:xfrm>
            <a:off x="324625" y="1008929"/>
            <a:ext cx="9206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Extracting quantitative data from FISH images.</a:t>
            </a:r>
          </a:p>
        </p:txBody>
      </p:sp>
    </p:spTree>
    <p:extLst>
      <p:ext uri="{BB962C8B-B14F-4D97-AF65-F5344CB8AC3E}">
        <p14:creationId xmlns:p14="http://schemas.microsoft.com/office/powerpoint/2010/main" val="197663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965BC4-4C43-2B46-B58C-5B7E050304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535C11-978A-EF49-BFA9-865AB2102AAF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C080A-5475-694A-9AB9-64247F985BAB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255618-E4AC-BB49-9FAE-FBCCA16D1F98}"/>
              </a:ext>
            </a:extLst>
          </p:cNvPr>
          <p:cNvCxnSpPr>
            <a:cxnSpLocks/>
          </p:cNvCxnSpPr>
          <p:nvPr/>
        </p:nvCxnSpPr>
        <p:spPr>
          <a:xfrm flipH="1">
            <a:off x="658984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50D989-4C19-4F46-B3C6-3321B50CB008}"/>
              </a:ext>
            </a:extLst>
          </p:cNvPr>
          <p:cNvSpPr txBox="1"/>
          <p:nvPr/>
        </p:nvSpPr>
        <p:spPr>
          <a:xfrm>
            <a:off x="8920089" y="254794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88599-EC96-C649-A3B1-709DA960B8F4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9" name="Graphic 8" descr="Microscope with solid fill">
              <a:extLst>
                <a:ext uri="{FF2B5EF4-FFF2-40B4-BE49-F238E27FC236}">
                  <a16:creationId xmlns:a16="http://schemas.microsoft.com/office/drawing/2014/main" id="{46D6D1FF-CE84-384B-99C7-AA140A1A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Scientist female with solid fill">
              <a:extLst>
                <a:ext uri="{FF2B5EF4-FFF2-40B4-BE49-F238E27FC236}">
                  <a16:creationId xmlns:a16="http://schemas.microsoft.com/office/drawing/2014/main" id="{D086CE5E-AAFF-984D-9C34-4158446B0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1" name="Graphic 10" descr="Scientist male with solid fill">
              <a:extLst>
                <a:ext uri="{FF2B5EF4-FFF2-40B4-BE49-F238E27FC236}">
                  <a16:creationId xmlns:a16="http://schemas.microsoft.com/office/drawing/2014/main" id="{620F6580-4DCE-2A45-B015-3AABA263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2" name="Picture 2" descr="@fish-quant">
            <a:extLst>
              <a:ext uri="{FF2B5EF4-FFF2-40B4-BE49-F238E27FC236}">
                <a16:creationId xmlns:a16="http://schemas.microsoft.com/office/drawing/2014/main" id="{33323416-E7F3-8B45-862E-18742793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76343" y="3591382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7C286-EE68-3646-94E8-52BF8E62E995}"/>
              </a:ext>
            </a:extLst>
          </p:cNvPr>
          <p:cNvSpPr txBox="1"/>
          <p:nvPr/>
        </p:nvSpPr>
        <p:spPr>
          <a:xfrm>
            <a:off x="7919515" y="4796974"/>
            <a:ext cx="332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3D-spot quantification and classification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8199F-91E8-6E40-A663-81EEBC41F3F4}"/>
              </a:ext>
            </a:extLst>
          </p:cNvPr>
          <p:cNvGrpSpPr/>
          <p:nvPr/>
        </p:nvGrpSpPr>
        <p:grpSpPr>
          <a:xfrm>
            <a:off x="9271144" y="1600184"/>
            <a:ext cx="914400" cy="914400"/>
            <a:chOff x="9573885" y="1129165"/>
            <a:chExt cx="914400" cy="914400"/>
          </a:xfrm>
        </p:grpSpPr>
        <p:pic>
          <p:nvPicPr>
            <p:cNvPr id="15" name="Graphic 14" descr="Laptop with solid fill">
              <a:extLst>
                <a:ext uri="{FF2B5EF4-FFF2-40B4-BE49-F238E27FC236}">
                  <a16:creationId xmlns:a16="http://schemas.microsoft.com/office/drawing/2014/main" id="{BE3697E6-889B-564F-939F-0632145F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AF89B1F-2592-B84A-9E86-48B3274A8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B2F883-F6F3-DA4D-8980-0539110B640F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18" name="Graphic 17" descr="Database with solid fill">
              <a:extLst>
                <a:ext uri="{FF2B5EF4-FFF2-40B4-BE49-F238E27FC236}">
                  <a16:creationId xmlns:a16="http://schemas.microsoft.com/office/drawing/2014/main" id="{7E49E9E2-4118-7040-8665-3D572343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EA2418-507B-4648-9F3B-2C4160C4A4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6AFEAD-92EB-CF4B-AA4B-1885472DA447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4A4C332-709E-1843-A1FD-AB4C5756C2E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5E7907B-C7AA-9D44-AB41-32BF5314BA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FAF14C4-8C88-B54E-82E0-B584B3B5695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Graphic 69" descr="Mitochondria with solid fill">
                    <a:extLst>
                      <a:ext uri="{FF2B5EF4-FFF2-40B4-BE49-F238E27FC236}">
                        <a16:creationId xmlns:a16="http://schemas.microsoft.com/office/drawing/2014/main" id="{E1AECCB5-9DDC-D641-BE7C-9B3CB1D224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84F1FE9B-BFB9-BF4B-9A4E-866BBBB4B040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72" name="Rounded Rectangle 71">
                      <a:extLst>
                        <a:ext uri="{FF2B5EF4-FFF2-40B4-BE49-F238E27FC236}">
                          <a16:creationId xmlns:a16="http://schemas.microsoft.com/office/drawing/2014/main" id="{55893997-7E06-444F-9D9A-70710B540F3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A62AF2C2-D8CA-1749-80A1-61E3925E4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2AC6C5B-76B5-CB46-80CC-91CE3BA3F95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7677591-E15E-5540-87AD-1B37CF7F88D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8833A83-7B5A-B545-9E5A-0512807D9F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D86AE3B-8E39-A147-B31E-2D6BF37AAC8A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" name="Graphic 62" descr="Mitochondria with solid fill">
                    <a:extLst>
                      <a:ext uri="{FF2B5EF4-FFF2-40B4-BE49-F238E27FC236}">
                        <a16:creationId xmlns:a16="http://schemas.microsoft.com/office/drawing/2014/main" id="{5CEE1E7E-78D5-834C-BF57-A26DC74DF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A7BEADC-A238-6D45-831C-329419214DD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65" name="Rounded Rectangle 64">
                      <a:extLst>
                        <a:ext uri="{FF2B5EF4-FFF2-40B4-BE49-F238E27FC236}">
                          <a16:creationId xmlns:a16="http://schemas.microsoft.com/office/drawing/2014/main" id="{3B63CAD1-F59F-1342-A0E3-4045220D348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D25AFFA5-F6B2-0F4C-8D69-54F6B10F8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6327705-3017-B54E-991D-3906B6554CF4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D76F3A2-E4BF-3C42-9816-BE6F384CC65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E8F3059-4042-CD4C-A29F-CE38C88408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F45E294-B78D-4A4A-AC72-5A394F66578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6" name="Graphic 55" descr="Mitochondria with solid fill">
                    <a:extLst>
                      <a:ext uri="{FF2B5EF4-FFF2-40B4-BE49-F238E27FC236}">
                        <a16:creationId xmlns:a16="http://schemas.microsoft.com/office/drawing/2014/main" id="{EB8C1748-CDC7-E149-AF41-3152417CA6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51409FC2-1246-1144-838F-C0D8F1C842C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58" name="Rounded Rectangle 57">
                      <a:extLst>
                        <a:ext uri="{FF2B5EF4-FFF2-40B4-BE49-F238E27FC236}">
                          <a16:creationId xmlns:a16="http://schemas.microsoft.com/office/drawing/2014/main" id="{221C23FF-C8B2-9045-884C-667CD606615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C001DDAC-BF6F-2B4F-99B6-3FD01462B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20" name="Graphic 19" descr="Open folder with solid fill">
              <a:extLst>
                <a:ext uri="{FF2B5EF4-FFF2-40B4-BE49-F238E27FC236}">
                  <a16:creationId xmlns:a16="http://schemas.microsoft.com/office/drawing/2014/main" id="{BFADDEE2-10C7-A547-B3D1-9E5B5B8E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21" name="Graphic 20" descr="Open folder with solid fill">
              <a:extLst>
                <a:ext uri="{FF2B5EF4-FFF2-40B4-BE49-F238E27FC236}">
                  <a16:creationId xmlns:a16="http://schemas.microsoft.com/office/drawing/2014/main" id="{5D24D5CB-9E31-1E40-9115-B0D122D6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01A191-1480-5B43-AD28-5E58796111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0E12F85-F632-A74B-93AE-CD82C780FC95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AC81ED0-02F0-924F-A5AF-57071ECAF947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ACF2F56-D8CE-E44A-BD15-A65DF398B8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701606F1-D991-8548-8786-DE370A55321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6" name="Graphic 45" descr="Mitochondria with solid fill">
                    <a:extLst>
                      <a:ext uri="{FF2B5EF4-FFF2-40B4-BE49-F238E27FC236}">
                        <a16:creationId xmlns:a16="http://schemas.microsoft.com/office/drawing/2014/main" id="{B00972A5-E7C7-DE4C-A64A-A328732A7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453EF76-B101-7543-BC8D-0B51864A5D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8" name="Rounded Rectangle 47">
                      <a:extLst>
                        <a:ext uri="{FF2B5EF4-FFF2-40B4-BE49-F238E27FC236}">
                          <a16:creationId xmlns:a16="http://schemas.microsoft.com/office/drawing/2014/main" id="{DC106D65-24BD-1E46-9E2E-ED217348188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1955121-BDD2-5B41-8277-57103DE93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CB1E6-E471-AF4B-A261-AA72734F9BF8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B75A8E2-AE21-ED48-93B3-8C367A371C7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02E679D-40DD-0C47-897A-FC237FBAE54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A00CE8F-6D40-0F49-9570-510938AF95B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9" name="Graphic 38" descr="Mitochondria with solid fill">
                    <a:extLst>
                      <a:ext uri="{FF2B5EF4-FFF2-40B4-BE49-F238E27FC236}">
                        <a16:creationId xmlns:a16="http://schemas.microsoft.com/office/drawing/2014/main" id="{0A68DD85-D6B8-5E4C-9E92-16813B3A1B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6FDBDC6-99FB-0643-9684-2A7F14258D0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91FFD3AF-7888-C041-A2D5-606D568A794F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150C91A3-7B0F-394E-AFB8-A1F24AEB1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27E24DD-1B0B-AF40-A04F-D2781E04905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C131193-5C27-FC41-901E-AB2DAD6D21C3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0803E5A-2723-5F4E-9947-79B34F157E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F67612C-1FE4-6440-BCB5-0FCC61070A99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2" name="Graphic 31" descr="Mitochondria with solid fill">
                    <a:extLst>
                      <a:ext uri="{FF2B5EF4-FFF2-40B4-BE49-F238E27FC236}">
                        <a16:creationId xmlns:a16="http://schemas.microsoft.com/office/drawing/2014/main" id="{0C53DE3B-3733-004A-AA9E-0F96B3C99A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B5478CF-890B-D54C-A620-ED3963CBB33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4" name="Rounded Rectangle 33">
                      <a:extLst>
                        <a:ext uri="{FF2B5EF4-FFF2-40B4-BE49-F238E27FC236}">
                          <a16:creationId xmlns:a16="http://schemas.microsoft.com/office/drawing/2014/main" id="{1FDFD469-DD6A-0049-99C7-560811A60C41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BC531D7D-13D8-584D-AAC6-54ACE7C1A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A8D1B4-7E54-344A-BA43-E70E84769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9D50DE-47AD-6540-AA81-96EDE9AF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756D69-78A5-5844-A938-01820A99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F65FDF7-95FB-B645-AE7A-091EA929BE14}"/>
              </a:ext>
            </a:extLst>
          </p:cNvPr>
          <p:cNvSpPr txBox="1"/>
          <p:nvPr/>
        </p:nvSpPr>
        <p:spPr>
          <a:xfrm>
            <a:off x="667771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0ADAA1-2724-1C42-87D9-434C303BEB57}"/>
              </a:ext>
            </a:extLst>
          </p:cNvPr>
          <p:cNvCxnSpPr>
            <a:cxnSpLocks/>
          </p:cNvCxnSpPr>
          <p:nvPr/>
        </p:nvCxnSpPr>
        <p:spPr>
          <a:xfrm flipV="1">
            <a:off x="661247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251E288-DEB2-274A-96C1-737F5D079A28}"/>
              </a:ext>
            </a:extLst>
          </p:cNvPr>
          <p:cNvSpPr txBox="1"/>
          <p:nvPr/>
        </p:nvSpPr>
        <p:spPr>
          <a:xfrm>
            <a:off x="664618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E0275B-869E-2C4B-B37A-76F27CA41B90}"/>
              </a:ext>
            </a:extLst>
          </p:cNvPr>
          <p:cNvCxnSpPr>
            <a:cxnSpLocks/>
          </p:cNvCxnSpPr>
          <p:nvPr/>
        </p:nvCxnSpPr>
        <p:spPr>
          <a:xfrm>
            <a:off x="9728344" y="2921066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84E3B2-6094-0C46-AAAD-AAB988340136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A25228-07C6-E641-BF55-D09FE6F0947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195424" y="3982658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Open folder with solid fill">
            <a:extLst>
              <a:ext uri="{FF2B5EF4-FFF2-40B4-BE49-F238E27FC236}">
                <a16:creationId xmlns:a16="http://schemas.microsoft.com/office/drawing/2014/main" id="{91EBE995-7823-6840-9393-C69500F0DD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81" name="Graphic 80" descr="Document with solid fill">
            <a:extLst>
              <a:ext uri="{FF2B5EF4-FFF2-40B4-BE49-F238E27FC236}">
                <a16:creationId xmlns:a16="http://schemas.microsoft.com/office/drawing/2014/main" id="{2868A919-FDEF-774A-A317-25CBCE195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82" name="Graphic 81" descr="Table with solid fill">
            <a:extLst>
              <a:ext uri="{FF2B5EF4-FFF2-40B4-BE49-F238E27FC236}">
                <a16:creationId xmlns:a16="http://schemas.microsoft.com/office/drawing/2014/main" id="{B6F9ED36-55F8-1A4A-B48D-D070D8D118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E915D7A-72EC-8A4A-872D-6FF951099838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603CE6-59FA-7344-9969-1C48DF503835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A1EA95-F44A-3646-9A23-46264957D7C8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029C74-4042-6144-834E-D8CA2B581A35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Add with solid fill">
            <a:extLst>
              <a:ext uri="{FF2B5EF4-FFF2-40B4-BE49-F238E27FC236}">
                <a16:creationId xmlns:a16="http://schemas.microsoft.com/office/drawing/2014/main" id="{A7A019A9-4A10-7D46-80B2-B671E1A6EE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81691" y="3851196"/>
            <a:ext cx="308815" cy="30881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310A6FD-B6EC-7348-88AF-91D7FDBA08FB}"/>
              </a:ext>
            </a:extLst>
          </p:cNvPr>
          <p:cNvSpPr txBox="1"/>
          <p:nvPr/>
        </p:nvSpPr>
        <p:spPr>
          <a:xfrm>
            <a:off x="9426296" y="3014731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885FD7-FB5B-2047-A404-B5283B5E7346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  <p:pic>
        <p:nvPicPr>
          <p:cNvPr id="91" name="Picture 2" descr="cellpose">
            <a:extLst>
              <a:ext uri="{FF2B5EF4-FFF2-40B4-BE49-F238E27FC236}">
                <a16:creationId xmlns:a16="http://schemas.microsoft.com/office/drawing/2014/main" id="{DA81D731-1B83-C541-91A3-89127A4AF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07" y="3627902"/>
            <a:ext cx="584084" cy="5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964FEA-897F-F944-95DF-06F7353E499B}"/>
              </a:ext>
            </a:extLst>
          </p:cNvPr>
          <p:cNvSpPr txBox="1"/>
          <p:nvPr/>
        </p:nvSpPr>
        <p:spPr>
          <a:xfrm>
            <a:off x="9138850" y="4202654"/>
            <a:ext cx="118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Cellpose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9A09C85-7E11-4241-B0AE-FBA0CC6A12C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10405" y="3373238"/>
            <a:ext cx="1264729" cy="1264729"/>
          </a:xfrm>
          <a:prstGeom prst="rect">
            <a:avLst/>
          </a:prstGeom>
        </p:spPr>
      </p:pic>
      <p:pic>
        <p:nvPicPr>
          <p:cNvPr id="94" name="Graphic 93" descr="Add with solid fill">
            <a:extLst>
              <a:ext uri="{FF2B5EF4-FFF2-40B4-BE49-F238E27FC236}">
                <a16:creationId xmlns:a16="http://schemas.microsoft.com/office/drawing/2014/main" id="{D4CE3F79-FBB6-344A-BA25-289CD2C415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82247" y="3828771"/>
            <a:ext cx="308815" cy="3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9329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Easy to use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EFEFFD-75A0-6748-8A80-48BB077F6AD1}"/>
              </a:ext>
            </a:extLst>
          </p:cNvPr>
          <p:cNvSpPr txBox="1"/>
          <p:nvPr/>
        </p:nvSpPr>
        <p:spPr>
          <a:xfrm>
            <a:off x="441345" y="1470881"/>
            <a:ext cx="1175065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Path to folder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with images</a:t>
            </a:r>
            <a:endParaRPr lang="en-US" sz="1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data_dir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                   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# path to a folder with images.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Cell Segmentation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channels_with_cytosol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[1,2] # list or int indicating the channels where the cytosol is detectable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channels_with_nucleus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0     # list or int indicating the channels where the nucleus is detectable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channels_with_FISH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[1,2]    # list or int with the channels with FISH spots.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diamter_nucleus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200         # approximate nucleus size in pixels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diameter_cytosol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250        # approximate cytosol size in pixels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Parameters for spot detection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voxel_size_z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500            # Microscope conversion px to nanometers in the z axis.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voxel_size_yx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103           # Microscope conversion px to nanometers in the 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xy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axis.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psf_z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600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 # PSF emitted by a [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rna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] spot in the z plan, in nanometers.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psf_yx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150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                # PSF emitted by a [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rna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] spot in the </a:t>
            </a:r>
            <a:r>
              <a:rPr lang="en-US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yx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 plan, in nanometers.</a:t>
            </a:r>
          </a:p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# Cluster Detection</a:t>
            </a:r>
          </a:p>
          <a:p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minimum_spots_cluster</a:t>
            </a:r>
            <a:r>
              <a:rPr lang="en-US" sz="14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= 7     # The number of intensities for a point to be considered as a cluster.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69E343-8485-0447-9DEF-5547430E3AF0}"/>
              </a:ext>
            </a:extLst>
          </p:cNvPr>
          <p:cNvSpPr txBox="1"/>
          <p:nvPr/>
        </p:nvSpPr>
        <p:spPr>
          <a:xfrm>
            <a:off x="441344" y="5535708"/>
            <a:ext cx="1175065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dataframe_FISH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PipelineFISH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data_dir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channels_with_cytosol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channels_with_nucleus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channels_with_FISH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diamter_nucleus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diameter_cytosol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voxel_size_z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voxel_size_yx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psf_z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psf_yx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minimum_spots_cluster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).run()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CF6FEE-2A26-E045-BF59-619122A3BD7B}"/>
              </a:ext>
            </a:extLst>
          </p:cNvPr>
          <p:cNvSpPr txBox="1"/>
          <p:nvPr/>
        </p:nvSpPr>
        <p:spPr>
          <a:xfrm>
            <a:off x="0" y="1065100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Experimental parameters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25E365-CEDD-4842-9606-2995AA1368E5}"/>
              </a:ext>
            </a:extLst>
          </p:cNvPr>
          <p:cNvSpPr txBox="1"/>
          <p:nvPr/>
        </p:nvSpPr>
        <p:spPr>
          <a:xfrm>
            <a:off x="-1" y="5077777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Running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0163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44CBD0-7BD7-1D42-8A0F-501CFD72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35" y="1296587"/>
            <a:ext cx="8256091" cy="102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503A5-6B16-1D4E-BCA4-01FB083D4A12}"/>
              </a:ext>
            </a:extLst>
          </p:cNvPr>
          <p:cNvSpPr txBox="1"/>
          <p:nvPr/>
        </p:nvSpPr>
        <p:spPr>
          <a:xfrm>
            <a:off x="285135" y="39329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Easy to interpret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DA942-9970-544F-9736-97599D056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1899" r="74304" b="4104"/>
          <a:stretch/>
        </p:blipFill>
        <p:spPr>
          <a:xfrm>
            <a:off x="10200427" y="654900"/>
            <a:ext cx="1991573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1338A-1294-074A-8ED7-16BFF2043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1" b="14076"/>
          <a:stretch/>
        </p:blipFill>
        <p:spPr>
          <a:xfrm>
            <a:off x="2683388" y="2755253"/>
            <a:ext cx="4966762" cy="4004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1C7C33-BE42-C04D-A108-7CB8C31C8732}"/>
              </a:ext>
            </a:extLst>
          </p:cNvPr>
          <p:cNvSpPr txBox="1"/>
          <p:nvPr/>
        </p:nvSpPr>
        <p:spPr>
          <a:xfrm>
            <a:off x="285135" y="916510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Data-frame with all information (Pandas)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5EE8F-52FF-0249-9B3C-23CBF90760B6}"/>
              </a:ext>
            </a:extLst>
          </p:cNvPr>
          <p:cNvSpPr txBox="1"/>
          <p:nvPr/>
        </p:nvSpPr>
        <p:spPr>
          <a:xfrm>
            <a:off x="285135" y="2385921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Metadata for reproducibility (text file)</a:t>
            </a:r>
          </a:p>
        </p:txBody>
      </p:sp>
    </p:spTree>
    <p:extLst>
      <p:ext uri="{BB962C8B-B14F-4D97-AF65-F5344CB8AC3E}">
        <p14:creationId xmlns:p14="http://schemas.microsoft.com/office/powerpoint/2010/main" val="299557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BBEDD-B527-F848-ABA3-F7E19EEA872A}"/>
              </a:ext>
            </a:extLst>
          </p:cNvPr>
          <p:cNvSpPr txBox="1"/>
          <p:nvPr/>
        </p:nvSpPr>
        <p:spPr>
          <a:xfrm>
            <a:off x="4524736" y="1187172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4D053-7853-914E-905A-15D443A366AB}"/>
              </a:ext>
            </a:extLst>
          </p:cNvPr>
          <p:cNvSpPr txBox="1"/>
          <p:nvPr/>
        </p:nvSpPr>
        <p:spPr>
          <a:xfrm>
            <a:off x="6231743" y="1159167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F86BB6-08E2-1F4A-A7B0-23F8531ED7D4}"/>
              </a:ext>
            </a:extLst>
          </p:cNvPr>
          <p:cNvGrpSpPr/>
          <p:nvPr/>
        </p:nvGrpSpPr>
        <p:grpSpPr>
          <a:xfrm>
            <a:off x="6478422" y="231055"/>
            <a:ext cx="914400" cy="914400"/>
            <a:chOff x="9573885" y="1129165"/>
            <a:chExt cx="914400" cy="914400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DD4FF90C-6599-E84D-8A13-36237D94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66BCDC96-941E-DE48-A551-A11AC171C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A93B65D-16D4-2C4A-BCB5-D111F8288993}"/>
              </a:ext>
            </a:extLst>
          </p:cNvPr>
          <p:cNvSpPr txBox="1"/>
          <p:nvPr/>
        </p:nvSpPr>
        <p:spPr>
          <a:xfrm>
            <a:off x="285135" y="477889"/>
            <a:ext cx="508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 to NAS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5AFB9F-9EF2-5C40-9555-1164F76B1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531" y="2364269"/>
            <a:ext cx="5193491" cy="1519860"/>
          </a:xfrm>
          <a:prstGeom prst="rect">
            <a:avLst/>
          </a:prstGeom>
        </p:spPr>
      </p:pic>
      <p:pic>
        <p:nvPicPr>
          <p:cNvPr id="73" name="Graphic 72" descr="Arrow Right with solid fill">
            <a:extLst>
              <a:ext uri="{FF2B5EF4-FFF2-40B4-BE49-F238E27FC236}">
                <a16:creationId xmlns:a16="http://schemas.microsoft.com/office/drawing/2014/main" id="{7C64EDA3-5365-7444-A3A4-A87881663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779721" y="3926396"/>
            <a:ext cx="647112" cy="64711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FA20912-0A0B-9441-8BEB-43234CA67B16}"/>
              </a:ext>
            </a:extLst>
          </p:cNvPr>
          <p:cNvSpPr txBox="1"/>
          <p:nvPr/>
        </p:nvSpPr>
        <p:spPr>
          <a:xfrm>
            <a:off x="579736" y="4591181"/>
            <a:ext cx="11327129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NASConnection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config_file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share).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copy_files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remote_folder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local_folder</a:t>
            </a:r>
            <a:r>
              <a:rPr lang="en-US" sz="1600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, timeout=60)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B2DCE-2119-2040-BA29-0779F094E4F5}"/>
              </a:ext>
            </a:extLst>
          </p:cNvPr>
          <p:cNvSpPr txBox="1"/>
          <p:nvPr/>
        </p:nvSpPr>
        <p:spPr>
          <a:xfrm>
            <a:off x="285135" y="5645588"/>
            <a:ext cx="9320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Options to interact with NAS.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 images to local computer.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.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.csv files to NAS.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pic>
        <p:nvPicPr>
          <p:cNvPr id="81" name="Graphic 80" descr="Database with solid fill">
            <a:extLst>
              <a:ext uri="{FF2B5EF4-FFF2-40B4-BE49-F238E27FC236}">
                <a16:creationId xmlns:a16="http://schemas.microsoft.com/office/drawing/2014/main" id="{B741F26F-D4CB-D546-8ED0-4A9EC419A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5321" y="196749"/>
            <a:ext cx="914400" cy="914400"/>
          </a:xfrm>
          <a:prstGeom prst="rect">
            <a:avLst/>
          </a:prstGeom>
        </p:spPr>
      </p:pic>
      <p:pic>
        <p:nvPicPr>
          <p:cNvPr id="83" name="Graphic 82" descr="Transfer with solid fill">
            <a:extLst>
              <a:ext uri="{FF2B5EF4-FFF2-40B4-BE49-F238E27FC236}">
                <a16:creationId xmlns:a16="http://schemas.microsoft.com/office/drawing/2014/main" id="{9C790BA4-A757-FB4D-B80B-B43FAF3FEF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7016" y="500807"/>
            <a:ext cx="457200" cy="4572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27442B3-560B-C843-8E3D-B0CD18FBAB98}"/>
              </a:ext>
            </a:extLst>
          </p:cNvPr>
          <p:cNvSpPr txBox="1"/>
          <p:nvPr/>
        </p:nvSpPr>
        <p:spPr>
          <a:xfrm>
            <a:off x="285135" y="1806987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Configuration file (.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yaml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8B796-7EE6-494A-A884-17C3FF040FCA}"/>
              </a:ext>
            </a:extLst>
          </p:cNvPr>
          <p:cNvSpPr txBox="1"/>
          <p:nvPr/>
        </p:nvSpPr>
        <p:spPr>
          <a:xfrm>
            <a:off x="605790" y="2737188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 it in Google </a:t>
            </a:r>
            <a:r>
              <a:rPr lang="en-US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Colab</a:t>
            </a:r>
            <a:r>
              <a:rPr lang="en-US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60BD8-66F5-8048-A876-3ABED54F7181}"/>
              </a:ext>
            </a:extLst>
          </p:cNvPr>
          <p:cNvSpPr txBox="1"/>
          <p:nvPr/>
        </p:nvSpPr>
        <p:spPr>
          <a:xfrm>
            <a:off x="605790" y="3501301"/>
            <a:ext cx="10641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colab.research.google.com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/drive/1CQx4e5MQ0ZsZSQgqtLzVVh53dAg4uaQj?usp=sharing</a:t>
            </a:r>
          </a:p>
        </p:txBody>
      </p:sp>
    </p:spTree>
    <p:extLst>
      <p:ext uri="{BB962C8B-B14F-4D97-AF65-F5344CB8AC3E}">
        <p14:creationId xmlns:p14="http://schemas.microsoft.com/office/powerpoint/2010/main" val="120451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531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20</cp:revision>
  <dcterms:created xsi:type="dcterms:W3CDTF">2021-10-14T19:42:18Z</dcterms:created>
  <dcterms:modified xsi:type="dcterms:W3CDTF">2021-11-11T21:24:54Z</dcterms:modified>
</cp:coreProperties>
</file>