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B239C-1640-BECC-C302-EF957DA8E776}" v="2" dt="2024-10-28T00:10:15.86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sky,Brian" userId="S::munsky@colostate.edu::6727c1d2-f1da-4497-9c80-4ce8981f7c80" providerId="AD" clId="Web-{1AFB239C-1640-BECC-C302-EF957DA8E776}"/>
    <pc:docChg chg="modSld">
      <pc:chgData name="Munsky,Brian" userId="S::munsky@colostate.edu::6727c1d2-f1da-4497-9c80-4ce8981f7c80" providerId="AD" clId="Web-{1AFB239C-1640-BECC-C302-EF957DA8E776}" dt="2024-10-28T00:10:15.862" v="1" actId="1076"/>
      <pc:docMkLst>
        <pc:docMk/>
      </pc:docMkLst>
      <pc:sldChg chg="modSp">
        <pc:chgData name="Munsky,Brian" userId="S::munsky@colostate.edu::6727c1d2-f1da-4497-9c80-4ce8981f7c80" providerId="AD" clId="Web-{1AFB239C-1640-BECC-C302-EF957DA8E776}" dt="2024-10-28T00:10:15.862" v="1" actId="1076"/>
        <pc:sldMkLst>
          <pc:docMk/>
          <pc:sldMk cId="0" sldId="257"/>
        </pc:sldMkLst>
        <pc:picChg chg="mod">
          <ac:chgData name="Munsky,Brian" userId="S::munsky@colostate.edu::6727c1d2-f1da-4497-9c80-4ce8981f7c80" providerId="AD" clId="Web-{1AFB239C-1640-BECC-C302-EF957DA8E776}" dt="2024-10-28T00:10:15.862" v="1" actId="1076"/>
          <ac:picMkLst>
            <pc:docMk/>
            <pc:sldMk cId="0" sldId="257"/>
            <ac:picMk id="4" creationId="{232C2396-DF51-A994-AEC6-032DB6E49485}"/>
          </ac:picMkLst>
        </pc:picChg>
      </pc:sldChg>
    </pc:docChg>
  </pc:docChgLst>
  <pc:docChgLst>
    <pc:chgData name="Popinga,Alex" userId="S::c837309439@colostate.edu::4f8251db-53ee-40ed-a67d-807ec9a2a4af" providerId="AD" clId="Web-{45B7276D-EDDB-431E-95CF-58A8263FF605}"/>
    <pc:docChg chg="addSld modSld">
      <pc:chgData name="Popinga,Alex" userId="S::c837309439@colostate.edu::4f8251db-53ee-40ed-a67d-807ec9a2a4af" providerId="AD" clId="Web-{45B7276D-EDDB-431E-95CF-58A8263FF605}" dt="2024-10-25T18:01:12.744" v="291" actId="1076"/>
      <pc:docMkLst>
        <pc:docMk/>
      </pc:docMkLst>
      <pc:sldChg chg="addSp delSp modSp">
        <pc:chgData name="Popinga,Alex" userId="S::c837309439@colostate.edu::4f8251db-53ee-40ed-a67d-807ec9a2a4af" providerId="AD" clId="Web-{45B7276D-EDDB-431E-95CF-58A8263FF605}" dt="2024-10-25T18:01:12.744" v="291" actId="1076"/>
        <pc:sldMkLst>
          <pc:docMk/>
          <pc:sldMk cId="0" sldId="258"/>
        </pc:sldMkLst>
        <pc:spChg chg="add mod">
          <ac:chgData name="Popinga,Alex" userId="S::c837309439@colostate.edu::4f8251db-53ee-40ed-a67d-807ec9a2a4af" providerId="AD" clId="Web-{45B7276D-EDDB-431E-95CF-58A8263FF605}" dt="2024-10-25T18:01:07.056" v="290" actId="1076"/>
          <ac:spMkLst>
            <pc:docMk/>
            <pc:sldMk cId="0" sldId="258"/>
            <ac:spMk id="2" creationId="{BF6F5967-5E27-CC9A-081A-7C82F384AE4F}"/>
          </ac:spMkLst>
        </pc:spChg>
        <pc:spChg chg="add mod">
          <ac:chgData name="Popinga,Alex" userId="S::c837309439@colostate.edu::4f8251db-53ee-40ed-a67d-807ec9a2a4af" providerId="AD" clId="Web-{45B7276D-EDDB-431E-95CF-58A8263FF605}" dt="2024-10-25T18:01:12.744" v="291" actId="1076"/>
          <ac:spMkLst>
            <pc:docMk/>
            <pc:sldMk cId="0" sldId="258"/>
            <ac:spMk id="3" creationId="{950BF62F-58F7-175C-6908-0DCE2AB45897}"/>
          </ac:spMkLst>
        </pc:spChg>
        <pc:spChg chg="mod">
          <ac:chgData name="Popinga,Alex" userId="S::c837309439@colostate.edu::4f8251db-53ee-40ed-a67d-807ec9a2a4af" providerId="AD" clId="Web-{45B7276D-EDDB-431E-95CF-58A8263FF605}" dt="2024-10-25T17:06:24.109" v="13" actId="20577"/>
          <ac:spMkLst>
            <pc:docMk/>
            <pc:sldMk cId="0" sldId="258"/>
            <ac:spMk id="199" creationId="{00000000-0000-0000-0000-000000000000}"/>
          </ac:spMkLst>
        </pc:spChg>
        <pc:spChg chg="del">
          <ac:chgData name="Popinga,Alex" userId="S::c837309439@colostate.edu::4f8251db-53ee-40ed-a67d-807ec9a2a4af" providerId="AD" clId="Web-{45B7276D-EDDB-431E-95CF-58A8263FF605}" dt="2024-10-25T17:05:38.561" v="6"/>
          <ac:spMkLst>
            <pc:docMk/>
            <pc:sldMk cId="0" sldId="258"/>
            <ac:spMk id="204" creationId="{00000000-0000-0000-0000-000000000000}"/>
          </ac:spMkLst>
        </pc:spChg>
        <pc:spChg chg="del mod">
          <ac:chgData name="Popinga,Alex" userId="S::c837309439@colostate.edu::4f8251db-53ee-40ed-a67d-807ec9a2a4af" providerId="AD" clId="Web-{45B7276D-EDDB-431E-95CF-58A8263FF605}" dt="2024-10-25T17:05:36.717" v="5"/>
          <ac:spMkLst>
            <pc:docMk/>
            <pc:sldMk cId="0" sldId="258"/>
            <ac:spMk id="207" creationId="{00000000-0000-0000-0000-000000000000}"/>
          </ac:spMkLst>
        </pc:spChg>
        <pc:picChg chg="del">
          <ac:chgData name="Popinga,Alex" userId="S::c837309439@colostate.edu::4f8251db-53ee-40ed-a67d-807ec9a2a4af" providerId="AD" clId="Web-{45B7276D-EDDB-431E-95CF-58A8263FF605}" dt="2024-10-25T17:05:33.998" v="1"/>
          <ac:picMkLst>
            <pc:docMk/>
            <pc:sldMk cId="0" sldId="258"/>
            <ac:picMk id="203" creationId="{00000000-0000-0000-0000-000000000000}"/>
          </ac:picMkLst>
        </pc:picChg>
        <pc:picChg chg="del">
          <ac:chgData name="Popinga,Alex" userId="S::c837309439@colostate.edu::4f8251db-53ee-40ed-a67d-807ec9a2a4af" providerId="AD" clId="Web-{45B7276D-EDDB-431E-95CF-58A8263FF605}" dt="2024-10-25T17:05:34.389" v="2"/>
          <ac:picMkLst>
            <pc:docMk/>
            <pc:sldMk cId="0" sldId="258"/>
            <ac:picMk id="208" creationId="{00000000-0000-0000-0000-000000000000}"/>
          </ac:picMkLst>
        </pc:picChg>
      </pc:sldChg>
      <pc:sldChg chg="add replId">
        <pc:chgData name="Popinga,Alex" userId="S::c837309439@colostate.edu::4f8251db-53ee-40ed-a67d-807ec9a2a4af" providerId="AD" clId="Web-{45B7276D-EDDB-431E-95CF-58A8263FF605}" dt="2024-10-25T17:05:26.561" v="0"/>
        <pc:sldMkLst>
          <pc:docMk/>
          <pc:sldMk cId="908001784" sldId="259"/>
        </pc:sldMkLst>
      </pc:sldChg>
    </pc:docChg>
  </pc:docChgLst>
  <pc:docChgLst>
    <pc:chgData name="Lemma,Isabelle" userId="S::ilemma@colostate.edu::f070e131-c616-4c57-8a90-f8c9ce0e1e07" providerId="AD" clId="Web-{FFE9BB69-7DC0-C048-A5E8-7390E201E93E}"/>
    <pc:docChg chg="addSld delSld modSld">
      <pc:chgData name="Lemma,Isabelle" userId="S::ilemma@colostate.edu::f070e131-c616-4c57-8a90-f8c9ce0e1e07" providerId="AD" clId="Web-{FFE9BB69-7DC0-C048-A5E8-7390E201E93E}" dt="2024-10-25T23:03:40.159" v="79" actId="1076"/>
      <pc:docMkLst>
        <pc:docMk/>
      </pc:docMkLst>
      <pc:sldChg chg="del">
        <pc:chgData name="Lemma,Isabelle" userId="S::ilemma@colostate.edu::f070e131-c616-4c57-8a90-f8c9ce0e1e07" providerId="AD" clId="Web-{FFE9BB69-7DC0-C048-A5E8-7390E201E93E}" dt="2024-10-25T22:46:17.607" v="1"/>
        <pc:sldMkLst>
          <pc:docMk/>
          <pc:sldMk cId="0" sldId="256"/>
        </pc:sldMkLst>
      </pc:sldChg>
      <pc:sldChg chg="addSp delSp modSp add">
        <pc:chgData name="Lemma,Isabelle" userId="S::ilemma@colostate.edu::f070e131-c616-4c57-8a90-f8c9ce0e1e07" providerId="AD" clId="Web-{FFE9BB69-7DC0-C048-A5E8-7390E201E93E}" dt="2024-10-25T23:03:40.159" v="79" actId="1076"/>
        <pc:sldMkLst>
          <pc:docMk/>
          <pc:sldMk cId="2683254588" sldId="260"/>
        </pc:sldMkLst>
        <pc:spChg chg="add mod">
          <ac:chgData name="Lemma,Isabelle" userId="S::ilemma@colostate.edu::f070e131-c616-4c57-8a90-f8c9ce0e1e07" providerId="AD" clId="Web-{FFE9BB69-7DC0-C048-A5E8-7390E201E93E}" dt="2024-10-25T23:03:40.159" v="79" actId="1076"/>
          <ac:spMkLst>
            <pc:docMk/>
            <pc:sldMk cId="2683254588" sldId="260"/>
            <ac:spMk id="6" creationId="{302D9A95-6447-D5E6-2EA9-BB5FB86F7AD5}"/>
          </ac:spMkLst>
        </pc:spChg>
        <pc:spChg chg="mod">
          <ac:chgData name="Lemma,Isabelle" userId="S::ilemma@colostate.edu::f070e131-c616-4c57-8a90-f8c9ce0e1e07" providerId="AD" clId="Web-{FFE9BB69-7DC0-C048-A5E8-7390E201E93E}" dt="2024-10-25T22:52:04.263" v="12" actId="20577"/>
          <ac:spMkLst>
            <pc:docMk/>
            <pc:sldMk cId="2683254588" sldId="260"/>
            <ac:spMk id="170" creationId="{00000000-0000-0000-0000-000000000000}"/>
          </ac:spMkLst>
        </pc:spChg>
        <pc:picChg chg="add del mod">
          <ac:chgData name="Lemma,Isabelle" userId="S::ilemma@colostate.edu::f070e131-c616-4c57-8a90-f8c9ce0e1e07" providerId="AD" clId="Web-{FFE9BB69-7DC0-C048-A5E8-7390E201E93E}" dt="2024-10-25T23:01:22.643" v="65"/>
          <ac:picMkLst>
            <pc:docMk/>
            <pc:sldMk cId="2683254588" sldId="260"/>
            <ac:picMk id="4" creationId="{E1D822EC-7111-0411-D23F-6489E0568B06}"/>
          </ac:picMkLst>
        </pc:picChg>
        <pc:picChg chg="mod">
          <ac:chgData name="Lemma,Isabelle" userId="S::ilemma@colostate.edu::f070e131-c616-4c57-8a90-f8c9ce0e1e07" providerId="AD" clId="Web-{FFE9BB69-7DC0-C048-A5E8-7390E201E93E}" dt="2024-10-25T23:02:49.893" v="75" actId="1076"/>
          <ac:picMkLst>
            <pc:docMk/>
            <pc:sldMk cId="2683254588" sldId="260"/>
            <ac:picMk id="5" creationId="{6515E428-DF55-CA42-9DEB-B83ED342C636}"/>
          </ac:picMkLst>
        </pc:picChg>
        <pc:picChg chg="add mod">
          <ac:chgData name="Lemma,Isabelle" userId="S::ilemma@colostate.edu::f070e131-c616-4c57-8a90-f8c9ce0e1e07" providerId="AD" clId="Web-{FFE9BB69-7DC0-C048-A5E8-7390E201E93E}" dt="2024-10-25T23:03:37.316" v="78" actId="1076"/>
          <ac:picMkLst>
            <pc:docMk/>
            <pc:sldMk cId="2683254588" sldId="260"/>
            <ac:picMk id="7" creationId="{BC7BA29C-A1CF-EC1A-A08A-2773D7E800F0}"/>
          </ac:picMkLst>
        </pc:picChg>
        <pc:picChg chg="del">
          <ac:chgData name="Lemma,Isabelle" userId="S::ilemma@colostate.edu::f070e131-c616-4c57-8a90-f8c9ce0e1e07" providerId="AD" clId="Web-{FFE9BB69-7DC0-C048-A5E8-7390E201E93E}" dt="2024-10-25T22:47:33.121" v="4"/>
          <ac:picMkLst>
            <pc:docMk/>
            <pc:sldMk cId="2683254588" sldId="260"/>
            <ac:picMk id="1026" creationId="{4D1DF255-21BF-1E5B-4217-96A362DE08A8}"/>
          </ac:picMkLst>
        </pc:picChg>
        <pc:picChg chg="del">
          <ac:chgData name="Lemma,Isabelle" userId="S::ilemma@colostate.edu::f070e131-c616-4c57-8a90-f8c9ce0e1e07" providerId="AD" clId="Web-{FFE9BB69-7DC0-C048-A5E8-7390E201E93E}" dt="2024-10-25T22:47:33.121" v="3"/>
          <ac:picMkLst>
            <pc:docMk/>
            <pc:sldMk cId="2683254588" sldId="260"/>
            <ac:picMk id="1027" creationId="{F05A43E1-8B83-EB89-276C-A9F34BBC0A91}"/>
          </ac:picMkLst>
        </pc:picChg>
        <pc:picChg chg="del">
          <ac:chgData name="Lemma,Isabelle" userId="S::ilemma@colostate.edu::f070e131-c616-4c57-8a90-f8c9ce0e1e07" providerId="AD" clId="Web-{FFE9BB69-7DC0-C048-A5E8-7390E201E93E}" dt="2024-10-25T22:47:33.105" v="2"/>
          <ac:picMkLst>
            <pc:docMk/>
            <pc:sldMk cId="2683254588" sldId="260"/>
            <ac:picMk id="1028" creationId="{DFD2E75E-69D7-CEDB-9ABC-324FD90C2087}"/>
          </ac:picMkLst>
        </pc:picChg>
      </pc:sldChg>
    </pc:docChg>
  </pc:docChgLst>
  <pc:docChgLst>
    <pc:chgData name="Svetlov,Dmitri" userId="eaf8e107-924e-48f1-b7c5-02cacd297584" providerId="ADAL" clId="{0850A48B-86F3-449F-A64C-A07CD284F5E7}"/>
    <pc:docChg chg="undo redo modSld">
      <pc:chgData name="Svetlov,Dmitri" userId="eaf8e107-924e-48f1-b7c5-02cacd297584" providerId="ADAL" clId="{0850A48B-86F3-449F-A64C-A07CD284F5E7}" dt="2024-10-25T05:42:37.776" v="102" actId="1036"/>
      <pc:docMkLst>
        <pc:docMk/>
      </pc:docMkLst>
      <pc:sldChg chg="addSp modSp mod">
        <pc:chgData name="Svetlov,Dmitri" userId="eaf8e107-924e-48f1-b7c5-02cacd297584" providerId="ADAL" clId="{0850A48B-86F3-449F-A64C-A07CD284F5E7}" dt="2024-10-25T05:42:37.776" v="102" actId="1036"/>
        <pc:sldMkLst>
          <pc:docMk/>
          <pc:sldMk cId="0" sldId="257"/>
        </pc:sldMkLst>
        <pc:spChg chg="add mod">
          <ac:chgData name="Svetlov,Dmitri" userId="eaf8e107-924e-48f1-b7c5-02cacd297584" providerId="ADAL" clId="{0850A48B-86F3-449F-A64C-A07CD284F5E7}" dt="2024-10-25T05:42:34.271" v="100" actId="1035"/>
          <ac:spMkLst>
            <pc:docMk/>
            <pc:sldMk cId="0" sldId="257"/>
            <ac:spMk id="2" creationId="{7301A52C-8D28-0FEB-0403-5008939ACC3F}"/>
          </ac:spMkLst>
        </pc:spChg>
        <pc:spChg chg="mod">
          <ac:chgData name="Svetlov,Dmitri" userId="eaf8e107-924e-48f1-b7c5-02cacd297584" providerId="ADAL" clId="{0850A48B-86F3-449F-A64C-A07CD284F5E7}" dt="2024-10-25T05:30:28.970" v="30" actId="947"/>
          <ac:spMkLst>
            <pc:docMk/>
            <pc:sldMk cId="0" sldId="257"/>
            <ac:spMk id="186" creationId="{00000000-0000-0000-0000-000000000000}"/>
          </ac:spMkLst>
        </pc:spChg>
        <pc:picChg chg="add mod">
          <ac:chgData name="Svetlov,Dmitri" userId="eaf8e107-924e-48f1-b7c5-02cacd297584" providerId="ADAL" clId="{0850A48B-86F3-449F-A64C-A07CD284F5E7}" dt="2024-10-25T05:42:37.776" v="102" actId="1036"/>
          <ac:picMkLst>
            <pc:docMk/>
            <pc:sldMk cId="0" sldId="257"/>
            <ac:picMk id="4" creationId="{232C2396-DF51-A994-AEC6-032DB6E494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Expt lab projects — 12 well plates multiple cells, additional genes and cell lines, GR-activated genes, Sr Design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Dmitri and Jack’s projects — automated microscopy and image analyses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Alex’s projects — determination of different PDOs.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Describe Alex’s projects — determination of different PDOs.</a:t>
            </a:r>
          </a:p>
        </p:txBody>
      </p:sp>
    </p:spTree>
    <p:extLst>
      <p:ext uri="{BB962C8B-B14F-4D97-AF65-F5344CB8AC3E}">
        <p14:creationId xmlns:p14="http://schemas.microsoft.com/office/powerpoint/2010/main" val="354015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z="11400" spc="-228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110" y="12954296"/>
            <a:ext cx="409780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030265" y="8732784"/>
            <a:ext cx="16323469" cy="9447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030265" y="1404937"/>
            <a:ext cx="16323470" cy="732784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4600" b="1" spc="-24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z="8400" spc="-16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pappardelle pasta with parsley butter, roasted hazelnuts, and shaved parmesan cheese"/>
          <p:cNvSpPr>
            <a:spLocks noGrp="1"/>
          </p:cNvSpPr>
          <p:nvPr>
            <p:ph type="pic" idx="21"/>
          </p:nvPr>
        </p:nvSpPr>
        <p:spPr>
          <a:xfrm>
            <a:off x="119062" y="966878"/>
            <a:ext cx="15701048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of salad with fried rice, boiled eggs, and chopsticks"/>
          <p:cNvSpPr>
            <a:spLocks noGrp="1"/>
          </p:cNvSpPr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with salmon cakes, salad, and hummus"/>
          <p:cNvSpPr>
            <a:spLocks noGrp="1"/>
          </p:cNvSpPr>
          <p:nvPr>
            <p:ph type="pic" idx="23"/>
          </p:nvPr>
        </p:nvSpPr>
        <p:spPr>
          <a:xfrm>
            <a:off x="10057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7110" y="12954296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6365378" y="4910137"/>
            <a:ext cx="11653244" cy="2205039"/>
          </a:xfrm>
          <a:prstGeom prst="rect">
            <a:avLst/>
          </a:prstGeom>
          <a:ln w="3175">
            <a:round/>
          </a:ln>
        </p:spPr>
        <p:txBody>
          <a:bodyPr lIns="40183" tIns="40183" rIns="40183" bIns="40183" anchor="ctr">
            <a:noAutofit/>
          </a:bodyPr>
          <a:lstStyle>
            <a:lvl1pPr algn="ctr" defTabSz="1821656">
              <a:lnSpc>
                <a:spcPct val="100000"/>
              </a:lnSpc>
              <a:defRPr sz="7800" b="0" spc="0">
                <a:solidFill>
                  <a:srgbClr val="467963"/>
                </a:solidFill>
                <a:uFill>
                  <a:solidFill>
                    <a:srgbClr val="467963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96757" y="7541121"/>
            <a:ext cx="9603880" cy="2625329"/>
          </a:xfrm>
          <a:prstGeom prst="rect">
            <a:avLst/>
          </a:prstGeom>
          <a:ln w="3175">
            <a:round/>
          </a:ln>
        </p:spPr>
        <p:txBody>
          <a:bodyPr lIns="40183" tIns="40183" rIns="40183" bIns="40183">
            <a:noAutofit/>
          </a:bodyPr>
          <a:lstStyle>
            <a:lvl1pPr marL="0" indent="0" algn="ctr" defTabSz="1821656">
              <a:lnSpc>
                <a:spcPct val="100000"/>
              </a:lnSpc>
              <a:spcBef>
                <a:spcPts val="1500"/>
              </a:spcBef>
              <a:buClr>
                <a:srgbClr val="B1C4BB"/>
              </a:buClr>
              <a:buSzTx/>
              <a:buFont typeface="Arial"/>
              <a:buNone/>
              <a:defRPr sz="56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  <a:lvl2pPr marL="910828" indent="0" algn="ctr" defTabSz="1821656">
              <a:lnSpc>
                <a:spcPct val="100000"/>
              </a:lnSpc>
              <a:spcBef>
                <a:spcPts val="1300"/>
              </a:spcBef>
              <a:buClr>
                <a:srgbClr val="B1C4BB"/>
              </a:buClr>
              <a:buSzTx/>
              <a:buFont typeface="Arial"/>
              <a:buNone/>
              <a:defRPr sz="46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2pPr>
            <a:lvl3pPr marL="1821656" indent="0" algn="ctr" defTabSz="1821656">
              <a:lnSpc>
                <a:spcPct val="100000"/>
              </a:lnSpc>
              <a:spcBef>
                <a:spcPts val="1100"/>
              </a:spcBef>
              <a:buClr>
                <a:srgbClr val="B1C4BB"/>
              </a:buClr>
              <a:buSzTx/>
              <a:buFont typeface="Arial"/>
              <a:buNone/>
              <a:defRPr sz="38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3pPr>
            <a:lvl4pPr marL="2750343" indent="0" algn="ctr" defTabSz="1821656">
              <a:lnSpc>
                <a:spcPct val="100000"/>
              </a:lnSpc>
              <a:spcBef>
                <a:spcPts val="900"/>
              </a:spcBef>
              <a:buClr>
                <a:srgbClr val="B1C4BB"/>
              </a:buClr>
              <a:buSzTx/>
              <a:buFont typeface="Arial"/>
              <a:buNone/>
              <a:defRPr sz="30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4pPr>
            <a:lvl5pPr marL="3661171" indent="0" algn="ctr" defTabSz="1821656">
              <a:lnSpc>
                <a:spcPct val="100000"/>
              </a:lnSpc>
              <a:spcBef>
                <a:spcPts val="900"/>
              </a:spcBef>
              <a:buClr>
                <a:srgbClr val="B1C4BB"/>
              </a:buClr>
              <a:buSzTx/>
              <a:buFont typeface="Arial"/>
              <a:buNone/>
              <a:defRPr sz="30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045112" y="11476930"/>
            <a:ext cx="319089" cy="321668"/>
          </a:xfrm>
          <a:prstGeom prst="rect">
            <a:avLst/>
          </a:prstGeom>
          <a:ln w="3175">
            <a:round/>
          </a:ln>
        </p:spPr>
        <p:txBody>
          <a:bodyPr lIns="40183" tIns="40183" rIns="40183" bIns="40183" anchor="ctr"/>
          <a:lstStyle>
            <a:lvl1pPr algn="r" defTabSz="1821656">
              <a:buClr>
                <a:srgbClr val="B1C4BB"/>
              </a:buClr>
              <a:buFont typeface="Helvetica"/>
              <a:defRPr sz="16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4423171" y="4260850"/>
            <a:ext cx="15537658" cy="2940051"/>
          </a:xfrm>
          <a:prstGeom prst="rect">
            <a:avLst/>
          </a:prstGeom>
          <a:ln w="3175">
            <a:round/>
          </a:ln>
        </p:spPr>
        <p:txBody>
          <a:bodyPr lIns="53578" tIns="53578" rIns="53578" bIns="53578" anchor="ctr">
            <a:noAutofit/>
          </a:bodyPr>
          <a:lstStyle>
            <a:lvl1pPr algn="ctr" defTabSz="1821656">
              <a:lnSpc>
                <a:spcPct val="100000"/>
              </a:lnSpc>
              <a:defRPr sz="8000" b="0" spc="0">
                <a:solidFill>
                  <a:srgbClr val="467963"/>
                </a:solidFill>
                <a:uFill>
                  <a:solidFill>
                    <a:srgbClr val="467963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98343" y="7768828"/>
            <a:ext cx="12805173" cy="3500438"/>
          </a:xfrm>
          <a:prstGeom prst="rect">
            <a:avLst/>
          </a:prstGeom>
          <a:ln w="3175">
            <a:round/>
          </a:ln>
        </p:spPr>
        <p:txBody>
          <a:bodyPr lIns="53578" tIns="53578" rIns="53578" bIns="53578">
            <a:noAutofit/>
          </a:bodyPr>
          <a:lstStyle>
            <a:lvl1pPr marL="0" indent="0" algn="ctr" defTabSz="1821656">
              <a:lnSpc>
                <a:spcPct val="100000"/>
              </a:lnSpc>
              <a:spcBef>
                <a:spcPts val="1500"/>
              </a:spcBef>
              <a:buClr>
                <a:srgbClr val="B1C4BB"/>
              </a:buClr>
              <a:buSzTx/>
              <a:buFont typeface="Arial"/>
              <a:buNone/>
              <a:defRPr sz="58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  <a:lvl2pPr marL="910828" indent="0" algn="ctr" defTabSz="1821656">
              <a:lnSpc>
                <a:spcPct val="100000"/>
              </a:lnSpc>
              <a:spcBef>
                <a:spcPts val="1300"/>
              </a:spcBef>
              <a:buClr>
                <a:srgbClr val="B1C4BB"/>
              </a:buClr>
              <a:buSzTx/>
              <a:buFont typeface="Arial"/>
              <a:buNone/>
              <a:defRPr sz="50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2pPr>
            <a:lvl3pPr marL="1821656" indent="0" algn="ctr" defTabSz="1821656">
              <a:lnSpc>
                <a:spcPct val="100000"/>
              </a:lnSpc>
              <a:spcBef>
                <a:spcPts val="1100"/>
              </a:spcBef>
              <a:buClr>
                <a:srgbClr val="B1C4BB"/>
              </a:buClr>
              <a:buSzTx/>
              <a:buFont typeface="Arial"/>
              <a:buNone/>
              <a:defRPr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3pPr>
            <a:lvl4pPr marL="2750343" indent="0" algn="ctr" defTabSz="1821656">
              <a:lnSpc>
                <a:spcPct val="100000"/>
              </a:lnSpc>
              <a:spcBef>
                <a:spcPts val="900"/>
              </a:spcBef>
              <a:buClr>
                <a:srgbClr val="B1C4BB"/>
              </a:buClr>
              <a:buSzTx/>
              <a:buFont typeface="Arial"/>
              <a:buNone/>
              <a:defRPr sz="32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4pPr>
            <a:lvl5pPr marL="3661171" indent="0" algn="ctr" defTabSz="1821656">
              <a:lnSpc>
                <a:spcPct val="100000"/>
              </a:lnSpc>
              <a:spcBef>
                <a:spcPts val="900"/>
              </a:spcBef>
              <a:buClr>
                <a:srgbClr val="B1C4BB"/>
              </a:buClr>
              <a:buSzTx/>
              <a:buFont typeface="Arial"/>
              <a:buNone/>
              <a:defRPr sz="3200"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47470" y="13037740"/>
            <a:ext cx="374131" cy="386557"/>
          </a:xfrm>
          <a:prstGeom prst="rect">
            <a:avLst/>
          </a:prstGeom>
          <a:ln w="3175">
            <a:round/>
          </a:ln>
        </p:spPr>
        <p:txBody>
          <a:bodyPr lIns="53578" tIns="53578" rIns="53578" bIns="53578" anchor="ctr"/>
          <a:lstStyle>
            <a:lvl1pPr algn="r" defTabSz="1821656">
              <a:buClr>
                <a:srgbClr val="B1C4BB"/>
              </a:buClr>
              <a:buFont typeface="Helvetica"/>
              <a:defRPr>
                <a:solidFill>
                  <a:srgbClr val="B1C4BB"/>
                </a:solidFill>
                <a:uFill>
                  <a:solidFill>
                    <a:srgbClr val="B1C4BB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z="11400" spc="-228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200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2253" y="12954296"/>
            <a:ext cx="409779" cy="4158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 "/>
          <p:cNvSpPr>
            <a:spLocks noGrp="1"/>
          </p:cNvSpPr>
          <p:nvPr>
            <p:ph type="pic" sz="half" idx="21"/>
          </p:nvPr>
        </p:nvSpPr>
        <p:spPr>
          <a:xfrm>
            <a:off x="10528025" y="696515"/>
            <a:ext cx="10608470" cy="1234695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wl of pappardelle pasta with parsley butter, roasted hazelnuts, and shaved parmesan cheese"/>
          <p:cNvSpPr>
            <a:spLocks noGrp="1"/>
          </p:cNvSpPr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sz="11400" b="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2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z="5200" spc="-52"/>
            </a:lvl1pPr>
            <a:lvl2pPr marL="0" indent="457200">
              <a:spcBef>
                <a:spcPts val="1800"/>
              </a:spcBef>
              <a:buSzTx/>
              <a:buNone/>
              <a:defRPr sz="5200" spc="-52"/>
            </a:lvl2pPr>
            <a:lvl3pPr marL="0" indent="914400">
              <a:spcBef>
                <a:spcPts val="1800"/>
              </a:spcBef>
              <a:buSzTx/>
              <a:buNone/>
              <a:defRPr sz="5200" spc="-52"/>
            </a:lvl3pPr>
            <a:lvl4pPr marL="0" indent="1371600">
              <a:spcBef>
                <a:spcPts val="1800"/>
              </a:spcBef>
              <a:buSzTx/>
              <a:buNone/>
              <a:defRPr sz="5200" spc="-52"/>
            </a:lvl4pPr>
            <a:lvl5pPr marL="0" indent="1828800">
              <a:spcBef>
                <a:spcPts val="1800"/>
              </a:spcBef>
              <a:buSzTx/>
              <a:buNone/>
              <a:defRPr sz="5200" spc="-52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030265" y="619125"/>
            <a:ext cx="16323470" cy="142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2348" y="12954296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1" i="0" u="none" strike="noStrike" cap="none" spc="-168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e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camTheRam-Demo-Crispy.jpg" descr="camTheRam-Demo-Crispy.jpg"/>
          <p:cNvPicPr>
            <a:picLocks noChangeAspect="1"/>
          </p:cNvPicPr>
          <p:nvPr/>
        </p:nvPicPr>
        <p:blipFill>
          <a:blip r:embed="rId4"/>
          <a:srcRect l="24535" t="24997" r="23537" b="23532"/>
          <a:stretch>
            <a:fillRect/>
          </a:stretch>
        </p:blipFill>
        <p:spPr>
          <a:xfrm>
            <a:off x="21975391" y="166408"/>
            <a:ext cx="2210369" cy="219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Conclusions and Future Directions"/>
          <p:cNvSpPr txBox="1"/>
          <p:nvPr/>
        </p:nvSpPr>
        <p:spPr>
          <a:xfrm>
            <a:off x="844112" y="601676"/>
            <a:ext cx="14192688" cy="1071624"/>
          </a:xfrm>
          <a:prstGeom prst="rect">
            <a:avLst/>
          </a:prstGeom>
          <a:ln w="3175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3578" tIns="53578" rIns="53578" bIns="53578" anchor="t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/>
              <a:t>Extending throughput of Single-Cell Experiments</a:t>
            </a:r>
            <a:endParaRPr lang="en-US">
              <a:solidFill>
                <a:srgbClr val="18E7CF"/>
              </a:solidFill>
            </a:endParaRPr>
          </a:p>
        </p:txBody>
      </p:sp>
      <p:sp>
        <p:nvSpPr>
          <p:cNvPr id="171" name="FIM design…"/>
          <p:cNvSpPr txBox="1"/>
          <p:nvPr/>
        </p:nvSpPr>
        <p:spPr>
          <a:xfrm>
            <a:off x="21005711" y="9058116"/>
            <a:ext cx="3043737" cy="10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FIM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(3 time points)</a:t>
            </a:r>
          </a:p>
        </p:txBody>
      </p:sp>
      <p:sp>
        <p:nvSpPr>
          <p:cNvPr id="172" name="Intensity"/>
          <p:cNvSpPr txBox="1"/>
          <p:nvPr/>
        </p:nvSpPr>
        <p:spPr>
          <a:xfrm>
            <a:off x="20926666" y="11198939"/>
            <a:ext cx="181330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Intensity </a:t>
            </a:r>
          </a:p>
        </p:txBody>
      </p:sp>
      <p:sp>
        <p:nvSpPr>
          <p:cNvPr id="173" name="Original design…"/>
          <p:cNvSpPr txBox="1"/>
          <p:nvPr/>
        </p:nvSpPr>
        <p:spPr>
          <a:xfrm>
            <a:off x="21005711" y="7906127"/>
            <a:ext cx="3043737" cy="107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Original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(12 time points)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91" y="11010737"/>
            <a:ext cx="1437477" cy="194567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Eric Ron"/>
          <p:cNvSpPr txBox="1"/>
          <p:nvPr/>
        </p:nvSpPr>
        <p:spPr>
          <a:xfrm>
            <a:off x="632508" y="12917771"/>
            <a:ext cx="1534443" cy="544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Eric Ron</a:t>
            </a:r>
          </a:p>
        </p:txBody>
      </p:sp>
      <p:sp>
        <p:nvSpPr>
          <p:cNvPr id="176" name="Jack Forman"/>
          <p:cNvSpPr txBox="1"/>
          <p:nvPr/>
        </p:nvSpPr>
        <p:spPr>
          <a:xfrm>
            <a:off x="2345333" y="12723293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Jack Forman</a:t>
            </a:r>
          </a:p>
        </p:txBody>
      </p:sp>
      <p:sp>
        <p:nvSpPr>
          <p:cNvPr id="177" name="Alex David"/>
          <p:cNvSpPr txBox="1"/>
          <p:nvPr/>
        </p:nvSpPr>
        <p:spPr>
          <a:xfrm>
            <a:off x="5242412" y="12736418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Alex David</a:t>
            </a:r>
          </a:p>
        </p:txBody>
      </p:sp>
      <p:sp>
        <p:nvSpPr>
          <p:cNvPr id="178" name="Isabelle Lemma"/>
          <p:cNvSpPr txBox="1"/>
          <p:nvPr/>
        </p:nvSpPr>
        <p:spPr>
          <a:xfrm>
            <a:off x="3847426" y="12736418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Isabelle Lemma</a:t>
            </a:r>
          </a:p>
        </p:txBody>
      </p:sp>
      <p:sp>
        <p:nvSpPr>
          <p:cNvPr id="179" name="Emika Buschow"/>
          <p:cNvSpPr txBox="1"/>
          <p:nvPr/>
        </p:nvSpPr>
        <p:spPr>
          <a:xfrm>
            <a:off x="6883048" y="12736418"/>
            <a:ext cx="1534442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Emika Buschow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6"/>
          <a:srcRect b="12174"/>
          <a:stretch>
            <a:fillRect/>
          </a:stretch>
        </p:blipFill>
        <p:spPr>
          <a:xfrm>
            <a:off x="6893893" y="11059202"/>
            <a:ext cx="1259960" cy="1759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sabelle Lemma Headshot.jpg" descr="Isabelle Lemma Headshot.jpg"/>
          <p:cNvPicPr>
            <a:picLocks noChangeAspect="1"/>
          </p:cNvPicPr>
          <p:nvPr/>
        </p:nvPicPr>
        <p:blipFill>
          <a:blip r:embed="rId7"/>
          <a:srcRect l="14108" r="14108"/>
          <a:stretch>
            <a:fillRect/>
          </a:stretch>
        </p:blipFill>
        <p:spPr>
          <a:xfrm>
            <a:off x="3876140" y="11061186"/>
            <a:ext cx="1260246" cy="175561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9242B-F987-C1BD-CD74-9DB725C93AA5}"/>
              </a:ext>
            </a:extLst>
          </p:cNvPr>
          <p:cNvSpPr txBox="1"/>
          <p:nvPr/>
        </p:nvSpPr>
        <p:spPr>
          <a:xfrm>
            <a:off x="664703" y="2465465"/>
            <a:ext cx="6161943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243833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MKP1/p38 &amp; GR Crosstalk and Dynamics</a:t>
            </a:r>
          </a:p>
        </p:txBody>
      </p:sp>
      <p:pic>
        <p:nvPicPr>
          <p:cNvPr id="3" name="Picture 2" descr="A diagram of a cell division&#10;&#10;Description automatically generated">
            <a:extLst>
              <a:ext uri="{FF2B5EF4-FFF2-40B4-BE49-F238E27FC236}">
                <a16:creationId xmlns:a16="http://schemas.microsoft.com/office/drawing/2014/main" id="{978E1F53-8207-6587-A7AD-E63F932182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4552" y="2992191"/>
            <a:ext cx="6822243" cy="5733489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5E428-DF55-CA42-9DEB-B83ED342C6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901" y="2726639"/>
            <a:ext cx="8175628" cy="709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2D9A95-6447-D5E6-2EA9-BB5FB86F7AD5}"/>
              </a:ext>
            </a:extLst>
          </p:cNvPr>
          <p:cNvSpPr txBox="1"/>
          <p:nvPr/>
        </p:nvSpPr>
        <p:spPr>
          <a:xfrm>
            <a:off x="17064936" y="2464255"/>
            <a:ext cx="3970638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Automated Slide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BA29C-A1CF-EC1A-A08A-2773D7E800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4606" y="2976147"/>
            <a:ext cx="5922065" cy="79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545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camTheRam-Demo-Crispy.jpg" descr="camTheRam-Demo-Crispy.jpg"/>
          <p:cNvPicPr>
            <a:picLocks noChangeAspect="1"/>
          </p:cNvPicPr>
          <p:nvPr/>
        </p:nvPicPr>
        <p:blipFill>
          <a:blip r:embed="rId3"/>
          <a:srcRect l="24535" t="24997" r="23537" b="23532"/>
          <a:stretch>
            <a:fillRect/>
          </a:stretch>
        </p:blipFill>
        <p:spPr>
          <a:xfrm>
            <a:off x="21975391" y="166408"/>
            <a:ext cx="2210369" cy="219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Conclusions and Future Directions"/>
          <p:cNvSpPr txBox="1"/>
          <p:nvPr/>
        </p:nvSpPr>
        <p:spPr>
          <a:xfrm>
            <a:off x="844112" y="136921"/>
            <a:ext cx="20840210" cy="1755616"/>
          </a:xfrm>
          <a:prstGeom prst="rect">
            <a:avLst/>
          </a:prstGeom>
          <a:ln w="3175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3578" tIns="53578" rIns="53578" bIns="53578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/>
              <a:t>Automated Microscopy </a:t>
            </a:r>
            <a:r>
              <a:rPr lang="en-US">
                <a:solidFill>
                  <a:schemeClr val="bg1"/>
                </a:solidFill>
              </a:rPr>
              <a:t>Acquisition</a:t>
            </a:r>
            <a:r>
              <a:rPr lang="en-US"/>
              <a:t>, Processing, and </a:t>
            </a:r>
            <a:r>
              <a:rPr lang="en-US">
                <a:solidFill>
                  <a:srgbClr val="00B050"/>
                </a:solidFill>
              </a:rPr>
              <a:t>Decision</a:t>
            </a:r>
            <a:r>
              <a:rPr lang="en-US"/>
              <a:t> Pipeline</a:t>
            </a:r>
            <a:endParaRPr>
              <a:solidFill>
                <a:srgbClr val="18E7CF"/>
              </a:solidFill>
            </a:endParaRPr>
          </a:p>
        </p:txBody>
      </p:sp>
      <p:sp>
        <p:nvSpPr>
          <p:cNvPr id="187" name="FIM design…"/>
          <p:cNvSpPr txBox="1"/>
          <p:nvPr/>
        </p:nvSpPr>
        <p:spPr>
          <a:xfrm>
            <a:off x="21005711" y="9058116"/>
            <a:ext cx="3043737" cy="10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FIM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(3 time points)</a:t>
            </a:r>
          </a:p>
        </p:txBody>
      </p:sp>
      <p:sp>
        <p:nvSpPr>
          <p:cNvPr id="188" name="Intensity"/>
          <p:cNvSpPr txBox="1"/>
          <p:nvPr/>
        </p:nvSpPr>
        <p:spPr>
          <a:xfrm>
            <a:off x="20926666" y="11198939"/>
            <a:ext cx="181330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Intensity </a:t>
            </a:r>
          </a:p>
        </p:txBody>
      </p:sp>
      <p:sp>
        <p:nvSpPr>
          <p:cNvPr id="189" name="Original design…"/>
          <p:cNvSpPr txBox="1"/>
          <p:nvPr/>
        </p:nvSpPr>
        <p:spPr>
          <a:xfrm>
            <a:off x="21005711" y="7906127"/>
            <a:ext cx="3043737" cy="107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Original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(12 time points)</a:t>
            </a:r>
          </a:p>
        </p:txBody>
      </p:sp>
      <p:sp>
        <p:nvSpPr>
          <p:cNvPr id="190" name="Jack Forman"/>
          <p:cNvSpPr txBox="1"/>
          <p:nvPr/>
        </p:nvSpPr>
        <p:spPr>
          <a:xfrm>
            <a:off x="2345333" y="12723293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Jack Forman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16" y="10893493"/>
            <a:ext cx="1395450" cy="1887963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Dmitri Svetlov"/>
          <p:cNvSpPr txBox="1"/>
          <p:nvPr/>
        </p:nvSpPr>
        <p:spPr>
          <a:xfrm>
            <a:off x="343519" y="12714459"/>
            <a:ext cx="1534443" cy="99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Dmitri Svetlov</a:t>
            </a:r>
          </a:p>
        </p:txBody>
      </p:sp>
      <p:sp>
        <p:nvSpPr>
          <p:cNvPr id="193" name="Isabelle Lemma"/>
          <p:cNvSpPr txBox="1"/>
          <p:nvPr/>
        </p:nvSpPr>
        <p:spPr>
          <a:xfrm>
            <a:off x="3847426" y="12736418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Isabelle Lemma</a:t>
            </a:r>
          </a:p>
        </p:txBody>
      </p:sp>
      <p:pic>
        <p:nvPicPr>
          <p:cNvPr id="194" name="Isabelle Lemma Headshot.jpg" descr="Isabelle Lemma Headshot.jpg"/>
          <p:cNvPicPr>
            <a:picLocks noChangeAspect="1"/>
          </p:cNvPicPr>
          <p:nvPr/>
        </p:nvPicPr>
        <p:blipFill>
          <a:blip r:embed="rId5"/>
          <a:srcRect l="14108" r="14108"/>
          <a:stretch>
            <a:fillRect/>
          </a:stretch>
        </p:blipFill>
        <p:spPr>
          <a:xfrm>
            <a:off x="3876140" y="11061186"/>
            <a:ext cx="1260246" cy="175561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01A52C-8D28-0FEB-0403-5008939ACC3F}"/>
              </a:ext>
            </a:extLst>
          </p:cNvPr>
          <p:cNvSpPr txBox="1"/>
          <p:nvPr/>
        </p:nvSpPr>
        <p:spPr>
          <a:xfrm>
            <a:off x="361996" y="830977"/>
            <a:ext cx="2117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>
                <a:solidFill>
                  <a:schemeClr val="bg1"/>
                </a:solidFill>
              </a:rPr>
              <a:t>Imaging Workflow:  </a:t>
            </a:r>
            <a:r>
              <a:rPr lang="en-US" sz="4000" b="1" i="1">
                <a:solidFill>
                  <a:srgbClr val="FFC000"/>
                </a:solidFill>
              </a:rPr>
              <a:t>Example: Tiling with Cell-Quota-Based FOV Selection</a:t>
            </a: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232C2396-DF51-A994-AEC6-032DB6E49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962" y="1634014"/>
            <a:ext cx="17098340" cy="1197864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camTheRam-Demo-Crispy.jpg" descr="camTheRam-Demo-Crispy.jpg"/>
          <p:cNvPicPr>
            <a:picLocks noChangeAspect="1"/>
          </p:cNvPicPr>
          <p:nvPr/>
        </p:nvPicPr>
        <p:blipFill>
          <a:blip r:embed="rId3"/>
          <a:srcRect l="24535" t="24997" r="23537" b="23532"/>
          <a:stretch>
            <a:fillRect/>
          </a:stretch>
        </p:blipFill>
        <p:spPr>
          <a:xfrm>
            <a:off x="21975391" y="166408"/>
            <a:ext cx="2210369" cy="219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clusions and Future Directions"/>
          <p:cNvSpPr txBox="1"/>
          <p:nvPr/>
        </p:nvSpPr>
        <p:spPr>
          <a:xfrm>
            <a:off x="844112" y="136921"/>
            <a:ext cx="20840210" cy="1755616"/>
          </a:xfrm>
          <a:prstGeom prst="rect">
            <a:avLst/>
          </a:prstGeom>
          <a:ln w="3175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3578" tIns="53578" rIns="53578" bIns="53578" anchor="t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>
                <a:solidFill>
                  <a:srgbClr val="18E7CF"/>
                </a:solidFill>
                <a:ea typeface="+mn-lt"/>
                <a:cs typeface="+mn-lt"/>
              </a:rPr>
              <a:t>Testing and improving </a:t>
            </a:r>
            <a:r>
              <a:rPr lang="en-US">
                <a:solidFill>
                  <a:schemeClr val="accent2"/>
                </a:solidFill>
                <a:ea typeface="+mn-lt"/>
                <a:cs typeface="+mn-lt"/>
              </a:rPr>
              <a:t>sequential model inference </a:t>
            </a:r>
            <a:r>
              <a:rPr lang="en-US">
                <a:solidFill>
                  <a:srgbClr val="18E7CF"/>
                </a:solidFill>
                <a:ea typeface="+mn-lt"/>
                <a:cs typeface="+mn-lt"/>
              </a:rPr>
              <a:t>procedures despite </a:t>
            </a:r>
            <a:r>
              <a:rPr lang="en-US">
                <a:solidFill>
                  <a:schemeClr val="accent4"/>
                </a:solidFill>
                <a:ea typeface="+mn-lt"/>
                <a:cs typeface="+mn-lt"/>
              </a:rPr>
              <a:t>probabilistic image distortions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0" name="FIM design…"/>
          <p:cNvSpPr txBox="1"/>
          <p:nvPr/>
        </p:nvSpPr>
        <p:spPr>
          <a:xfrm>
            <a:off x="21005711" y="9058116"/>
            <a:ext cx="3043737" cy="10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FIM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(3 time points)</a:t>
            </a:r>
          </a:p>
        </p:txBody>
      </p:sp>
      <p:sp>
        <p:nvSpPr>
          <p:cNvPr id="201" name="Intensity"/>
          <p:cNvSpPr txBox="1"/>
          <p:nvPr/>
        </p:nvSpPr>
        <p:spPr>
          <a:xfrm>
            <a:off x="20926666" y="11198939"/>
            <a:ext cx="181330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Intensity </a:t>
            </a:r>
          </a:p>
        </p:txBody>
      </p:sp>
      <p:sp>
        <p:nvSpPr>
          <p:cNvPr id="202" name="Original design…"/>
          <p:cNvSpPr txBox="1"/>
          <p:nvPr/>
        </p:nvSpPr>
        <p:spPr>
          <a:xfrm>
            <a:off x="21005711" y="7906127"/>
            <a:ext cx="3043737" cy="107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Original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(12 time points)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96" y="11027926"/>
            <a:ext cx="1346914" cy="182229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lex Popinga"/>
          <p:cNvSpPr txBox="1"/>
          <p:nvPr/>
        </p:nvSpPr>
        <p:spPr>
          <a:xfrm>
            <a:off x="149996" y="12816059"/>
            <a:ext cx="1534442" cy="99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Alex Popinga</a:t>
            </a:r>
          </a:p>
        </p:txBody>
      </p:sp>
      <p:sp>
        <p:nvSpPr>
          <p:cNvPr id="2" name="Conclusions and Future Directions">
            <a:extLst>
              <a:ext uri="{FF2B5EF4-FFF2-40B4-BE49-F238E27FC236}">
                <a16:creationId xmlns:a16="http://schemas.microsoft.com/office/drawing/2014/main" id="{BF6F5967-5E27-CC9A-081A-7C82F384AE4F}"/>
              </a:ext>
            </a:extLst>
          </p:cNvPr>
          <p:cNvSpPr txBox="1"/>
          <p:nvPr/>
        </p:nvSpPr>
        <p:spPr>
          <a:xfrm>
            <a:off x="6059446" y="3405104"/>
            <a:ext cx="20840210" cy="1361773"/>
          </a:xfrm>
          <a:prstGeom prst="rect">
            <a:avLst/>
          </a:prstGeom>
          <a:ln w="3175"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3578" tIns="53578" rIns="53578" bIns="53578" anchor="t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>
              <a:solidFill>
                <a:schemeClr val="accent4"/>
              </a:solidFill>
            </a:endParaRPr>
          </a:p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>
              <a:solidFill>
                <a:schemeClr val="accent4"/>
              </a:solidFill>
            </a:endParaRP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Shorter exposure times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Lower microscope resolution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More efficient image processing routines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Suboptimal laser intensities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Different fluorophores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Different numbers of cell passages before experiment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Cheaper microscope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Different cell types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Lower drug concentrations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Fewer sampling times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000">
                <a:solidFill>
                  <a:schemeClr val="accent4"/>
                </a:solidFill>
              </a:rPr>
              <a:t>Photobleaching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 sz="4700">
              <a:solidFill>
                <a:schemeClr val="accent4"/>
              </a:solidFill>
            </a:endParaRPr>
          </a:p>
        </p:txBody>
      </p:sp>
      <p:sp>
        <p:nvSpPr>
          <p:cNvPr id="3" name="Conclusions and Future Directions">
            <a:extLst>
              <a:ext uri="{FF2B5EF4-FFF2-40B4-BE49-F238E27FC236}">
                <a16:creationId xmlns:a16="http://schemas.microsoft.com/office/drawing/2014/main" id="{950BF62F-58F7-175C-6908-0DCE2AB45897}"/>
              </a:ext>
            </a:extLst>
          </p:cNvPr>
          <p:cNvSpPr txBox="1"/>
          <p:nvPr/>
        </p:nvSpPr>
        <p:spPr>
          <a:xfrm>
            <a:off x="2508430" y="1545459"/>
            <a:ext cx="20840210" cy="1361773"/>
          </a:xfrm>
          <a:prstGeom prst="rect">
            <a:avLst/>
          </a:prstGeom>
          <a:ln w="3175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3578" tIns="53578" rIns="53578" bIns="53578" anchor="t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>
              <a:solidFill>
                <a:schemeClr val="accent4"/>
              </a:solidFill>
            </a:endParaRPr>
          </a:p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>
              <a:solidFill>
                <a:schemeClr val="accent4"/>
              </a:solidFill>
            </a:endParaRPr>
          </a:p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rPr lang="en-US" sz="4800">
                <a:solidFill>
                  <a:schemeClr val="accent4"/>
                </a:solidFill>
              </a:rPr>
              <a:t>PDOs</a:t>
            </a:r>
            <a:r>
              <a:rPr lang="en-US" sz="4800">
                <a:solidFill>
                  <a:schemeClr val="accent2"/>
                </a:solidFill>
              </a:rPr>
              <a:t> for data </a:t>
            </a:r>
            <a:r>
              <a:rPr lang="en-US" sz="4800">
                <a:solidFill>
                  <a:schemeClr val="accent4"/>
                </a:solidFill>
              </a:rPr>
              <a:t>distorted </a:t>
            </a:r>
            <a:r>
              <a:rPr lang="en-US" sz="4800">
                <a:solidFill>
                  <a:schemeClr val="accent2"/>
                </a:solidFill>
              </a:rPr>
              <a:t>by:</a:t>
            </a:r>
          </a:p>
          <a:p>
            <a:pPr marL="685800" indent="-685800" algn="l" defTabSz="1821656">
              <a:buFont typeface="Arial"/>
              <a:buChar char="•"/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camTheRam-Demo-Crispy.jpg" descr="camTheRam-Demo-Crispy.jpg"/>
          <p:cNvPicPr>
            <a:picLocks noChangeAspect="1"/>
          </p:cNvPicPr>
          <p:nvPr/>
        </p:nvPicPr>
        <p:blipFill>
          <a:blip r:embed="rId3"/>
          <a:srcRect l="24535" t="24997" r="23537" b="23532"/>
          <a:stretch>
            <a:fillRect/>
          </a:stretch>
        </p:blipFill>
        <p:spPr>
          <a:xfrm>
            <a:off x="21975391" y="166408"/>
            <a:ext cx="2210369" cy="219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Conclusions and Future Directions"/>
          <p:cNvSpPr txBox="1"/>
          <p:nvPr/>
        </p:nvSpPr>
        <p:spPr>
          <a:xfrm>
            <a:off x="844112" y="136921"/>
            <a:ext cx="20840210" cy="1755616"/>
          </a:xfrm>
          <a:prstGeom prst="rect">
            <a:avLst/>
          </a:prstGeom>
          <a:ln w="3175"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3578" tIns="53578" rIns="53578" bIns="53578"/>
          <a:lstStyle/>
          <a:p>
            <a:pPr algn="l" defTabSz="1821656">
              <a:defRPr sz="4700" b="1">
                <a:solidFill>
                  <a:schemeClr val="accent4">
                    <a:hueOff val="222477"/>
                    <a:satOff val="-4338"/>
                  </a:schemeClr>
                </a:solidFill>
                <a:uFill>
                  <a:solidFill>
                    <a:srgbClr val="467963"/>
                  </a:solidFill>
                </a:uFill>
              </a:defRPr>
            </a:pPr>
            <a:r>
              <a:t>Conclusions and </a:t>
            </a:r>
            <a:r>
              <a:rPr>
                <a:solidFill>
                  <a:srgbClr val="18E7CF"/>
                </a:solidFill>
              </a:rPr>
              <a:t>Future Directions</a:t>
            </a:r>
          </a:p>
        </p:txBody>
      </p:sp>
      <p:sp>
        <p:nvSpPr>
          <p:cNvPr id="200" name="FIM design…"/>
          <p:cNvSpPr txBox="1"/>
          <p:nvPr/>
        </p:nvSpPr>
        <p:spPr>
          <a:xfrm>
            <a:off x="21005711" y="9058116"/>
            <a:ext cx="3043737" cy="1071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FIM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(3 time points)</a:t>
            </a:r>
          </a:p>
        </p:txBody>
      </p:sp>
      <p:sp>
        <p:nvSpPr>
          <p:cNvPr id="201" name="Intensity"/>
          <p:cNvSpPr txBox="1"/>
          <p:nvPr/>
        </p:nvSpPr>
        <p:spPr>
          <a:xfrm>
            <a:off x="20926666" y="11198939"/>
            <a:ext cx="181330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3000" b="1">
                <a:solidFill>
                  <a:srgbClr val="000000"/>
                </a:solidFill>
              </a:defRPr>
            </a:lvl1pPr>
          </a:lstStyle>
          <a:p>
            <a:r>
              <a:t>Intensity </a:t>
            </a:r>
          </a:p>
        </p:txBody>
      </p:sp>
      <p:sp>
        <p:nvSpPr>
          <p:cNvPr id="202" name="Original design…"/>
          <p:cNvSpPr txBox="1"/>
          <p:nvPr/>
        </p:nvSpPr>
        <p:spPr>
          <a:xfrm>
            <a:off x="21005711" y="7906127"/>
            <a:ext cx="3043737" cy="107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3000" b="1">
                <a:solidFill>
                  <a:srgbClr val="000000"/>
                </a:solidFill>
              </a:defRPr>
            </a:pPr>
            <a:r>
              <a:t>Original design </a:t>
            </a:r>
          </a:p>
          <a:p>
            <a:pPr algn="l">
              <a:defRPr sz="3000" b="1">
                <a:solidFill>
                  <a:srgbClr val="000000"/>
                </a:solidFill>
              </a:defRPr>
            </a:pPr>
            <a:r>
              <a:t>(12 time points)</a:t>
            </a:r>
          </a:p>
        </p:txBody>
      </p:sp>
      <p:pic>
        <p:nvPicPr>
          <p:cNvPr id="20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749" y="10995093"/>
            <a:ext cx="1395450" cy="1887963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Dmitri Svetlov"/>
          <p:cNvSpPr txBox="1"/>
          <p:nvPr/>
        </p:nvSpPr>
        <p:spPr>
          <a:xfrm>
            <a:off x="1935252" y="12816059"/>
            <a:ext cx="1534443" cy="99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Dmitri Svetlov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196" y="11027926"/>
            <a:ext cx="1346914" cy="1822296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Alex Popinga"/>
          <p:cNvSpPr txBox="1"/>
          <p:nvPr/>
        </p:nvSpPr>
        <p:spPr>
          <a:xfrm>
            <a:off x="149996" y="12816059"/>
            <a:ext cx="1534442" cy="991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Alex Popinga</a:t>
            </a:r>
          </a:p>
        </p:txBody>
      </p:sp>
      <p:sp>
        <p:nvSpPr>
          <p:cNvPr id="207" name="Isabelle Lemma"/>
          <p:cNvSpPr txBox="1"/>
          <p:nvPr/>
        </p:nvSpPr>
        <p:spPr>
          <a:xfrm>
            <a:off x="3733126" y="12736418"/>
            <a:ext cx="1534443" cy="93349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71437" tIns="71437" rIns="71437" bIns="71437" anchor="ctr"/>
          <a:lstStyle>
            <a:lvl1pPr defTabSz="821531">
              <a:defRPr sz="2400" b="1">
                <a:solidFill>
                  <a:schemeClr val="accent4">
                    <a:hueOff val="222477"/>
                    <a:satOff val="-4338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Isabelle Lemma</a:t>
            </a:r>
          </a:p>
        </p:txBody>
      </p:sp>
      <p:pic>
        <p:nvPicPr>
          <p:cNvPr id="208" name="Isabelle Lemma Headshot.jpg" descr="Isabelle Lemma Headshot.jpg"/>
          <p:cNvPicPr>
            <a:picLocks noChangeAspect="1"/>
          </p:cNvPicPr>
          <p:nvPr/>
        </p:nvPicPr>
        <p:blipFill>
          <a:blip r:embed="rId6"/>
          <a:srcRect l="14108" r="14108"/>
          <a:stretch>
            <a:fillRect/>
          </a:stretch>
        </p:blipFill>
        <p:spPr>
          <a:xfrm>
            <a:off x="3761840" y="11061186"/>
            <a:ext cx="1260246" cy="175561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800178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6cf295df434c848243d6eb2"/>
  <p:tag name="SETTINGSKEY" val="66cf295df434c848243d6eb2_1725721030749"/>
  <p:tag name="TRANSPARENTBACKGROUND" val="false"/>
  <p:tag name="VERSION" val="1725720608980"/>
  <p:tag name="FIGURESLIDEID" val="3d04c7e8-b3af-48e3-aa96-04d490e327a8"/>
  <p:tag name="TITLE" val="Approach"/>
  <p:tag name="CREATORNAME" val="Eric Ron"/>
  <p:tag name="DATEINSERTED" val="1725721031510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21_BasicWhite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</cp:revision>
  <dcterms:modified xsi:type="dcterms:W3CDTF">2024-10-28T00:10:16Z</dcterms:modified>
</cp:coreProperties>
</file>