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8" r:id="rId1"/>
  </p:sldMasterIdLst>
  <p:notesMasterIdLst>
    <p:notesMasterId r:id="rId7"/>
  </p:notesMasterIdLst>
  <p:sldIdLst>
    <p:sldId id="261" r:id="rId2"/>
    <p:sldId id="295" r:id="rId3"/>
    <p:sldId id="281" r:id="rId4"/>
    <p:sldId id="298" r:id="rId5"/>
    <p:sldId id="30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330"/>
    <a:srgbClr val="4730FC"/>
    <a:srgbClr val="FFFFFF"/>
    <a:srgbClr val="7E6EFC"/>
    <a:srgbClr val="FCB4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p:restoredTop sz="96053"/>
  </p:normalViewPr>
  <p:slideViewPr>
    <p:cSldViewPr snapToGrid="0" snapToObjects="1">
      <p:cViewPr varScale="1">
        <p:scale>
          <a:sx n="128" d="100"/>
          <a:sy n="128"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7E2E2-D89C-4388-AB8B-4EE4271A4849}" type="datetimeFigureOut">
              <a:rPr lang="en-US"/>
              <a:t>8/8/22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ACC01-E68B-4972-9BBD-27AEBC2ED4C2}" type="slidenum">
              <a:rPr lang="en-US"/>
              <a:t>‹#›</a:t>
            </a:fld>
            <a:endParaRPr lang="en-US"/>
          </a:p>
        </p:txBody>
      </p:sp>
    </p:spTree>
    <p:extLst>
      <p:ext uri="{BB962C8B-B14F-4D97-AF65-F5344CB8AC3E}">
        <p14:creationId xmlns:p14="http://schemas.microsoft.com/office/powerpoint/2010/main" val="165382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talk to you about the work Luis and I have been doing lately. We have been working on simulating cell data of single-cell mRNA translation.</a:t>
            </a:r>
          </a:p>
        </p:txBody>
      </p:sp>
      <p:sp>
        <p:nvSpPr>
          <p:cNvPr id="4" name="Slide Number Placeholder 3"/>
          <p:cNvSpPr>
            <a:spLocks noGrp="1"/>
          </p:cNvSpPr>
          <p:nvPr>
            <p:ph type="sldNum" sz="quarter" idx="5"/>
          </p:nvPr>
        </p:nvSpPr>
        <p:spPr/>
        <p:txBody>
          <a:bodyPr/>
          <a:lstStyle/>
          <a:p>
            <a:fld id="{525ACC01-E68B-4972-9BBD-27AEBC2ED4C2}" type="slidenum">
              <a:rPr lang="en-US" smtClean="0"/>
              <a:t>1</a:t>
            </a:fld>
            <a:endParaRPr lang="en-US"/>
          </a:p>
        </p:txBody>
      </p:sp>
    </p:spTree>
    <p:extLst>
      <p:ext uri="{BB962C8B-B14F-4D97-AF65-F5344CB8AC3E}">
        <p14:creationId xmlns:p14="http://schemas.microsoft.com/office/powerpoint/2010/main" val="379830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ACC01-E68B-4972-9BBD-27AEBC2ED4C2}" type="slidenum">
              <a:rPr lang="en-US" smtClean="0"/>
              <a:t>2</a:t>
            </a:fld>
            <a:endParaRPr lang="en-US"/>
          </a:p>
        </p:txBody>
      </p:sp>
    </p:spTree>
    <p:extLst>
      <p:ext uri="{BB962C8B-B14F-4D97-AF65-F5344CB8AC3E}">
        <p14:creationId xmlns:p14="http://schemas.microsoft.com/office/powerpoint/2010/main" val="227822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simulated data sets, we are implementing multiple experimental designs to test the limits of current single-molecule gene expression technology. We are looking for specific challenges from differing parameters that can bias the measurements. Some of these parameters we are adjusting include the diffusion coefficient, number of spots, number of cells, and simulated time in seconds. We can also adjust the mask selection method and intensity calculation method. </a:t>
            </a:r>
          </a:p>
          <a:p>
            <a:endParaRPr lang="en-US" dirty="0"/>
          </a:p>
          <a:p>
            <a:r>
              <a:rPr lang="en-US" dirty="0"/>
              <a:t>By gaining information from these large data sets, we can improve the simulated pipeline to generate more accurate data as well as test new hypothesis with the simulation before performing it in the lab.</a:t>
            </a:r>
          </a:p>
          <a:p>
            <a:r>
              <a:rPr lang="en-US" dirty="0"/>
              <a:t>This is really beneficial, because we can run a whole experiment pipeline, generate a lot of simulated data and test if a hypothesis makes sense. If it does make sense, you can go on to the lab and do the experiment. This ability to test new hypotheses in silico saves a lot of time and resources before setting up an experiment in the lab.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25ACC01-E68B-4972-9BBD-27AEBC2ED4C2}" type="slidenum">
              <a:rPr lang="en-US"/>
              <a:t>4</a:t>
            </a:fld>
            <a:endParaRPr lang="en-US"/>
          </a:p>
        </p:txBody>
      </p:sp>
    </p:spTree>
    <p:extLst>
      <p:ext uri="{BB962C8B-B14F-4D97-AF65-F5344CB8AC3E}">
        <p14:creationId xmlns:p14="http://schemas.microsoft.com/office/powerpoint/2010/main" val="3511460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35418312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405F8-3ADC-2F4C-8EFD-AD3C266ABE37}" type="datetimeFigureOut">
              <a:rPr lang="en-US" smtClean="0"/>
              <a:t>8/8/22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77646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99764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48745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280597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393487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92517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12806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230998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96286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320566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405F8-3ADC-2F4C-8EFD-AD3C266ABE37}" type="datetimeFigureOut">
              <a:rPr lang="en-US" smtClean="0"/>
              <a:t>8/8/22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341562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405F8-3ADC-2F4C-8EFD-AD3C266ABE37}" type="datetimeFigureOut">
              <a:rPr lang="en-US" smtClean="0"/>
              <a:t>8/8/22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22915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405F8-3ADC-2F4C-8EFD-AD3C266ABE37}" type="datetimeFigureOut">
              <a:rPr lang="en-US" smtClean="0"/>
              <a:t>8/8/22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271544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38405F8-3ADC-2F4C-8EFD-AD3C266ABE37}" type="datetimeFigureOut">
              <a:rPr lang="en-US" smtClean="0"/>
              <a:t>8/8/22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88707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405F8-3ADC-2F4C-8EFD-AD3C266ABE37}" type="datetimeFigureOut">
              <a:rPr lang="en-US" smtClean="0"/>
              <a:t>8/8/22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260141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405F8-3ADC-2F4C-8EFD-AD3C266ABE37}" type="datetimeFigureOut">
              <a:rPr lang="en-US" smtClean="0"/>
              <a:t>8/8/22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407568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730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8405F8-3ADC-2F4C-8EFD-AD3C266ABE37}" type="datetimeFigureOut">
              <a:rPr lang="en-US" smtClean="0"/>
              <a:t>8/8/22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2D82FE-0A27-0F4E-8CAB-ABEC49FC01A1}" type="slidenum">
              <a:rPr lang="en-US" smtClean="0"/>
              <a:t>‹#›</a:t>
            </a:fld>
            <a:endParaRPr lang="en-US"/>
          </a:p>
        </p:txBody>
      </p:sp>
    </p:spTree>
    <p:extLst>
      <p:ext uri="{BB962C8B-B14F-4D97-AF65-F5344CB8AC3E}">
        <p14:creationId xmlns:p14="http://schemas.microsoft.com/office/powerpoint/2010/main" val="653757784"/>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9.svg"/><Relationship Id="rId3" Type="http://schemas.openxmlformats.org/officeDocument/2006/relationships/image" Target="../media/image7.svg"/><Relationship Id="rId7" Type="http://schemas.openxmlformats.org/officeDocument/2006/relationships/image" Target="../media/image23.svg"/><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19.sv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sv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6.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 Type="http://schemas.openxmlformats.org/officeDocument/2006/relationships/notesSlide" Target="../notesSlides/notesSlide3.xml"/><Relationship Id="rId16"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32.png"/><Relationship Id="rId5" Type="http://schemas.openxmlformats.org/officeDocument/2006/relationships/image" Target="../media/image18.png"/><Relationship Id="rId15" Type="http://schemas.openxmlformats.org/officeDocument/2006/relationships/image" Target="../media/image36.png"/><Relationship Id="rId10" Type="http://schemas.openxmlformats.org/officeDocument/2006/relationships/image" Target="../media/image31.svg"/><Relationship Id="rId4" Type="http://schemas.openxmlformats.org/officeDocument/2006/relationships/image" Target="../media/image7.svg"/><Relationship Id="rId9" Type="http://schemas.openxmlformats.org/officeDocument/2006/relationships/image" Target="../media/image30.png"/><Relationship Id="rId1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61ED1118-C411-A14C-B908-43A46342C058}"/>
              </a:ext>
            </a:extLst>
          </p:cNvPr>
          <p:cNvSpPr/>
          <p:nvPr/>
        </p:nvSpPr>
        <p:spPr>
          <a:xfrm>
            <a:off x="0" y="2438400"/>
            <a:ext cx="12192000" cy="2720756"/>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7741B5-DDE0-D340-9BFB-EEAF9190F5A1}"/>
              </a:ext>
            </a:extLst>
          </p:cNvPr>
          <p:cNvPicPr>
            <a:picLocks noChangeAspect="1"/>
          </p:cNvPicPr>
          <p:nvPr/>
        </p:nvPicPr>
        <p:blipFill>
          <a:blip r:embed="rId3"/>
          <a:stretch>
            <a:fillRect/>
          </a:stretch>
        </p:blipFill>
        <p:spPr>
          <a:xfrm>
            <a:off x="-237352" y="2137718"/>
            <a:ext cx="3289472" cy="3289472"/>
          </a:xfrm>
          <a:prstGeom prst="rect">
            <a:avLst/>
          </a:prstGeom>
        </p:spPr>
      </p:pic>
      <p:sp>
        <p:nvSpPr>
          <p:cNvPr id="11" name="Title 1">
            <a:extLst>
              <a:ext uri="{FF2B5EF4-FFF2-40B4-BE49-F238E27FC236}">
                <a16:creationId xmlns:a16="http://schemas.microsoft.com/office/drawing/2014/main" id="{50E2B76F-1453-4148-9DCC-4C389DC599FA}"/>
              </a:ext>
            </a:extLst>
          </p:cNvPr>
          <p:cNvSpPr txBox="1">
            <a:spLocks/>
          </p:cNvSpPr>
          <p:nvPr/>
        </p:nvSpPr>
        <p:spPr>
          <a:xfrm>
            <a:off x="2735190" y="2027603"/>
            <a:ext cx="9310276" cy="2822356"/>
          </a:xfrm>
          <a:prstGeom prst="rect">
            <a:avLst/>
          </a:prstGeom>
          <a:effectLst/>
        </p:spPr>
        <p:txBody>
          <a:bodyPr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3700" b="1" cap="none" dirty="0" err="1">
                <a:ln w="9525">
                  <a:noFill/>
                  <a:prstDash val="solid"/>
                </a:ln>
                <a:solidFill>
                  <a:srgbClr val="4730FC"/>
                </a:solidFill>
                <a:effectLst>
                  <a:outerShdw blurRad="12700" dist="38100" dir="2700000" algn="tl" rotWithShape="0">
                    <a:schemeClr val="accent5">
                      <a:lumMod val="60000"/>
                      <a:lumOff val="40000"/>
                    </a:schemeClr>
                  </a:outerShdw>
                </a:effectLst>
              </a:rPr>
              <a:t>rSNAPed</a:t>
            </a:r>
            <a:r>
              <a:rPr lang="en-US" sz="3700" dirty="0">
                <a:ln w="3175" cmpd="sng">
                  <a:solidFill>
                    <a:srgbClr val="7E6EFC"/>
                  </a:solidFill>
                </a:ln>
                <a:solidFill>
                  <a:srgbClr val="4730FC"/>
                </a:solidFill>
              </a:rPr>
              <a:t> : </a:t>
            </a:r>
            <a:r>
              <a:rPr lang="en-US" sz="3700" dirty="0">
                <a:ln w="3175" cmpd="sng">
                  <a:solidFill>
                    <a:srgbClr val="7E6EFC"/>
                  </a:solidFill>
                </a:ln>
                <a:solidFill>
                  <a:srgbClr val="4730FC"/>
                </a:solidFill>
                <a:latin typeface="+mn-lt"/>
              </a:rPr>
              <a:t>RNA S</a:t>
            </a:r>
            <a:r>
              <a:rPr lang="en-US" sz="3700" cap="none" dirty="0">
                <a:ln w="3175" cmpd="sng">
                  <a:solidFill>
                    <a:srgbClr val="7E6EFC"/>
                  </a:solidFill>
                </a:ln>
                <a:solidFill>
                  <a:srgbClr val="4730FC"/>
                </a:solidFill>
                <a:latin typeface="+mn-lt"/>
              </a:rPr>
              <a:t>equence to </a:t>
            </a:r>
            <a:r>
              <a:rPr lang="en-US" sz="3700" cap="none" dirty="0" err="1">
                <a:ln w="3175" cmpd="sng">
                  <a:solidFill>
                    <a:srgbClr val="7E6EFC"/>
                  </a:solidFill>
                </a:ln>
                <a:solidFill>
                  <a:srgbClr val="4730FC"/>
                </a:solidFill>
                <a:latin typeface="+mn-lt"/>
              </a:rPr>
              <a:t>NAscent</a:t>
            </a:r>
            <a:r>
              <a:rPr lang="en-US" sz="3700" cap="none" dirty="0">
                <a:ln w="3175" cmpd="sng">
                  <a:solidFill>
                    <a:srgbClr val="7E6EFC"/>
                  </a:solidFill>
                </a:ln>
                <a:solidFill>
                  <a:srgbClr val="4730FC"/>
                </a:solidFill>
                <a:latin typeface="+mn-lt"/>
              </a:rPr>
              <a:t> Protein Experiment Designer</a:t>
            </a:r>
            <a:endParaRPr lang="en-US" sz="3700" dirty="0">
              <a:ln w="3175" cmpd="sng">
                <a:solidFill>
                  <a:srgbClr val="7E6EFC"/>
                </a:solidFill>
              </a:ln>
              <a:solidFill>
                <a:srgbClr val="4730FC"/>
              </a:solidFill>
              <a:latin typeface="+mn-lt"/>
            </a:endParaRPr>
          </a:p>
        </p:txBody>
      </p:sp>
      <p:sp>
        <p:nvSpPr>
          <p:cNvPr id="4" name="Rectangle 3">
            <a:extLst>
              <a:ext uri="{FF2B5EF4-FFF2-40B4-BE49-F238E27FC236}">
                <a16:creationId xmlns:a16="http://schemas.microsoft.com/office/drawing/2014/main" id="{C0C19D62-AB86-4C44-9E36-02F9711FF007}"/>
              </a:ext>
            </a:extLst>
          </p:cNvPr>
          <p:cNvSpPr/>
          <p:nvPr/>
        </p:nvSpPr>
        <p:spPr>
          <a:xfrm>
            <a:off x="3052120" y="5611856"/>
            <a:ext cx="8762252" cy="369332"/>
          </a:xfrm>
          <a:prstGeom prst="rect">
            <a:avLst/>
          </a:prstGeom>
        </p:spPr>
        <p:txBody>
          <a:bodyPr wrap="square">
            <a:spAutoFit/>
          </a:bodyPr>
          <a:lstStyle/>
          <a:p>
            <a:r>
              <a:rPr lang="en-US" dirty="0"/>
              <a:t>Luis Aguilera, William Raymond, Brooke </a:t>
            </a:r>
            <a:r>
              <a:rPr lang="en-US" dirty="0" err="1"/>
              <a:t>Silagy</a:t>
            </a:r>
            <a:r>
              <a:rPr lang="en-US" dirty="0"/>
              <a:t>, Tatsuya </a:t>
            </a:r>
            <a:r>
              <a:rPr lang="en-US" dirty="0" err="1"/>
              <a:t>Morisaki</a:t>
            </a:r>
            <a:r>
              <a:rPr lang="en-US" dirty="0"/>
              <a:t>, Tim </a:t>
            </a:r>
            <a:r>
              <a:rPr lang="en-US" dirty="0" err="1"/>
              <a:t>Stasevich</a:t>
            </a:r>
            <a:r>
              <a:rPr lang="en-US" dirty="0"/>
              <a:t>, Brian Munsky.</a:t>
            </a:r>
          </a:p>
        </p:txBody>
      </p:sp>
      <p:pic>
        <p:nvPicPr>
          <p:cNvPr id="6" name="Picture 5">
            <a:extLst>
              <a:ext uri="{FF2B5EF4-FFF2-40B4-BE49-F238E27FC236}">
                <a16:creationId xmlns:a16="http://schemas.microsoft.com/office/drawing/2014/main" id="{77C6B469-65E7-7643-8343-6A1316CA507A}"/>
              </a:ext>
            </a:extLst>
          </p:cNvPr>
          <p:cNvPicPr>
            <a:picLocks noChangeAspect="1"/>
          </p:cNvPicPr>
          <p:nvPr/>
        </p:nvPicPr>
        <p:blipFill>
          <a:blip r:embed="rId4"/>
          <a:stretch>
            <a:fillRect/>
          </a:stretch>
        </p:blipFill>
        <p:spPr>
          <a:xfrm>
            <a:off x="2514704" y="5569953"/>
            <a:ext cx="440972" cy="440972"/>
          </a:xfrm>
          <a:prstGeom prst="rect">
            <a:avLst/>
          </a:prstGeom>
        </p:spPr>
      </p:pic>
    </p:spTree>
    <p:extLst>
      <p:ext uri="{BB962C8B-B14F-4D97-AF65-F5344CB8AC3E}">
        <p14:creationId xmlns:p14="http://schemas.microsoft.com/office/powerpoint/2010/main" val="355879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CBAF460-C50B-D643-8912-6713B905AC7A}"/>
              </a:ext>
            </a:extLst>
          </p:cNvPr>
          <p:cNvGrpSpPr/>
          <p:nvPr/>
        </p:nvGrpSpPr>
        <p:grpSpPr>
          <a:xfrm>
            <a:off x="111512" y="860501"/>
            <a:ext cx="11987561" cy="5929308"/>
            <a:chOff x="111512" y="860501"/>
            <a:chExt cx="11987561" cy="5929308"/>
          </a:xfrm>
        </p:grpSpPr>
        <p:sp>
          <p:nvSpPr>
            <p:cNvPr id="23" name="Rectangle 22">
              <a:extLst>
                <a:ext uri="{FF2B5EF4-FFF2-40B4-BE49-F238E27FC236}">
                  <a16:creationId xmlns:a16="http://schemas.microsoft.com/office/drawing/2014/main" id="{C281BAD6-DF8F-B446-90BF-B37060CA6706}"/>
                </a:ext>
              </a:extLst>
            </p:cNvPr>
            <p:cNvSpPr/>
            <p:nvPr/>
          </p:nvSpPr>
          <p:spPr>
            <a:xfrm>
              <a:off x="111512" y="1046664"/>
              <a:ext cx="11987561" cy="5655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Microscope outline">
              <a:extLst>
                <a:ext uri="{FF2B5EF4-FFF2-40B4-BE49-F238E27FC236}">
                  <a16:creationId xmlns:a16="http://schemas.microsoft.com/office/drawing/2014/main" id="{F3DF1E95-2645-8144-BAE7-A9B41FDCA8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5191" y="860501"/>
              <a:ext cx="5929308" cy="5929308"/>
            </a:xfrm>
            <a:prstGeom prst="rect">
              <a:avLst/>
            </a:prstGeom>
          </p:spPr>
        </p:pic>
      </p:grpSp>
      <p:sp>
        <p:nvSpPr>
          <p:cNvPr id="8" name="Title 1">
            <a:extLst>
              <a:ext uri="{FF2B5EF4-FFF2-40B4-BE49-F238E27FC236}">
                <a16:creationId xmlns:a16="http://schemas.microsoft.com/office/drawing/2014/main" id="{9C75AC2F-D304-6F4E-BADD-6344327C0E5E}"/>
              </a:ext>
            </a:extLst>
          </p:cNvPr>
          <p:cNvSpPr txBox="1">
            <a:spLocks/>
          </p:cNvSpPr>
          <p:nvPr/>
        </p:nvSpPr>
        <p:spPr>
          <a:xfrm>
            <a:off x="336885" y="363398"/>
            <a:ext cx="11200574" cy="6832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Automation</a:t>
            </a:r>
          </a:p>
        </p:txBody>
      </p:sp>
      <p:sp>
        <p:nvSpPr>
          <p:cNvPr id="2" name="Rectangle 1">
            <a:extLst>
              <a:ext uri="{FF2B5EF4-FFF2-40B4-BE49-F238E27FC236}">
                <a16:creationId xmlns:a16="http://schemas.microsoft.com/office/drawing/2014/main" id="{CA4FF362-8B81-7A42-89EF-9636FA88A558}"/>
              </a:ext>
            </a:extLst>
          </p:cNvPr>
          <p:cNvSpPr/>
          <p:nvPr/>
        </p:nvSpPr>
        <p:spPr>
          <a:xfrm>
            <a:off x="4715999" y="2472232"/>
            <a:ext cx="3097268" cy="2741779"/>
          </a:xfrm>
          <a:prstGeom prst="rect">
            <a:avLst/>
          </a:prstGeom>
          <a:solidFill>
            <a:srgbClr val="FFFFFF">
              <a:alpha val="766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6EF384E-306A-A645-90CB-AB45070C5571}"/>
              </a:ext>
            </a:extLst>
          </p:cNvPr>
          <p:cNvGrpSpPr/>
          <p:nvPr/>
        </p:nvGrpSpPr>
        <p:grpSpPr>
          <a:xfrm>
            <a:off x="6014051" y="2809688"/>
            <a:ext cx="1842284" cy="914400"/>
            <a:chOff x="4315680" y="3242763"/>
            <a:chExt cx="1842284" cy="914400"/>
          </a:xfrm>
        </p:grpSpPr>
        <p:pic>
          <p:nvPicPr>
            <p:cNvPr id="18" name="Graphic 17" descr="Settings with solid fill">
              <a:extLst>
                <a:ext uri="{FF2B5EF4-FFF2-40B4-BE49-F238E27FC236}">
                  <a16:creationId xmlns:a16="http://schemas.microsoft.com/office/drawing/2014/main" id="{B532BDBC-5A80-874D-9BE4-FAF9126CA0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43564" y="3242763"/>
              <a:ext cx="914400" cy="914400"/>
            </a:xfrm>
            <a:prstGeom prst="rect">
              <a:avLst/>
            </a:prstGeom>
          </p:spPr>
        </p:pic>
        <p:pic>
          <p:nvPicPr>
            <p:cNvPr id="20" name="Graphic 19" descr="User with solid fill">
              <a:extLst>
                <a:ext uri="{FF2B5EF4-FFF2-40B4-BE49-F238E27FC236}">
                  <a16:creationId xmlns:a16="http://schemas.microsoft.com/office/drawing/2014/main" id="{D27483F3-E6B6-A847-88AB-B87874CF85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15680" y="3242763"/>
              <a:ext cx="914400" cy="914400"/>
            </a:xfrm>
            <a:prstGeom prst="rect">
              <a:avLst/>
            </a:prstGeom>
          </p:spPr>
        </p:pic>
      </p:grpSp>
      <p:sp>
        <p:nvSpPr>
          <p:cNvPr id="21" name="Title 1">
            <a:extLst>
              <a:ext uri="{FF2B5EF4-FFF2-40B4-BE49-F238E27FC236}">
                <a16:creationId xmlns:a16="http://schemas.microsoft.com/office/drawing/2014/main" id="{0C1815D0-DECD-2943-B9E7-687983D58208}"/>
              </a:ext>
            </a:extLst>
          </p:cNvPr>
          <p:cNvSpPr txBox="1">
            <a:spLocks/>
          </p:cNvSpPr>
          <p:nvPr/>
        </p:nvSpPr>
        <p:spPr>
          <a:xfrm>
            <a:off x="5400530" y="3812523"/>
            <a:ext cx="3097268" cy="11818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4730FC"/>
                </a:solidFill>
                <a:latin typeface="+mn-lt"/>
              </a:rPr>
              <a:t>tuning </a:t>
            </a:r>
          </a:p>
          <a:p>
            <a:pPr algn="ctr"/>
            <a:r>
              <a:rPr lang="en-US" sz="3600" dirty="0">
                <a:solidFill>
                  <a:srgbClr val="4730FC"/>
                </a:solidFill>
                <a:latin typeface="+mn-lt"/>
              </a:rPr>
              <a:t>parameters</a:t>
            </a:r>
          </a:p>
        </p:txBody>
      </p:sp>
      <p:sp>
        <p:nvSpPr>
          <p:cNvPr id="28" name="Title 1">
            <a:extLst>
              <a:ext uri="{FF2B5EF4-FFF2-40B4-BE49-F238E27FC236}">
                <a16:creationId xmlns:a16="http://schemas.microsoft.com/office/drawing/2014/main" id="{4C3C48C9-9693-3D4F-B713-21739475EA37}"/>
              </a:ext>
            </a:extLst>
          </p:cNvPr>
          <p:cNvSpPr txBox="1">
            <a:spLocks/>
          </p:cNvSpPr>
          <p:nvPr/>
        </p:nvSpPr>
        <p:spPr>
          <a:xfrm>
            <a:off x="1985554" y="4148343"/>
            <a:ext cx="3505200" cy="1015663"/>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4730FC"/>
                </a:solidFill>
                <a:latin typeface="+mn-lt"/>
              </a:rPr>
              <a:t>large process(es)</a:t>
            </a:r>
          </a:p>
          <a:p>
            <a:pPr algn="ctr"/>
            <a:r>
              <a:rPr lang="en-US" sz="2400" dirty="0">
                <a:solidFill>
                  <a:srgbClr val="4730FC"/>
                </a:solidFill>
                <a:latin typeface="+mn-lt"/>
              </a:rPr>
              <a:t>Segmentation/tracking</a:t>
            </a:r>
            <a:endParaRPr lang="en-US" sz="3600" dirty="0">
              <a:solidFill>
                <a:srgbClr val="4730FC"/>
              </a:solidFill>
              <a:latin typeface="+mn-lt"/>
            </a:endParaRPr>
          </a:p>
        </p:txBody>
      </p:sp>
      <p:grpSp>
        <p:nvGrpSpPr>
          <p:cNvPr id="32" name="Group 31">
            <a:extLst>
              <a:ext uri="{FF2B5EF4-FFF2-40B4-BE49-F238E27FC236}">
                <a16:creationId xmlns:a16="http://schemas.microsoft.com/office/drawing/2014/main" id="{30C975A0-7C4B-F54D-AF88-5551A5E1617C}"/>
              </a:ext>
            </a:extLst>
          </p:cNvPr>
          <p:cNvGrpSpPr/>
          <p:nvPr/>
        </p:nvGrpSpPr>
        <p:grpSpPr>
          <a:xfrm>
            <a:off x="2650846" y="2285424"/>
            <a:ext cx="1962928" cy="1962928"/>
            <a:chOff x="696028" y="2739199"/>
            <a:chExt cx="1962928" cy="1962928"/>
          </a:xfrm>
        </p:grpSpPr>
        <p:pic>
          <p:nvPicPr>
            <p:cNvPr id="29" name="Graphic 28" descr="Arrow circle with solid fill">
              <a:extLst>
                <a:ext uri="{FF2B5EF4-FFF2-40B4-BE49-F238E27FC236}">
                  <a16:creationId xmlns:a16="http://schemas.microsoft.com/office/drawing/2014/main" id="{5D1A9CB1-99EE-1741-93F7-225F76FD8D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6028" y="2739199"/>
              <a:ext cx="1962928" cy="1962928"/>
            </a:xfrm>
            <a:prstGeom prst="rect">
              <a:avLst/>
            </a:prstGeom>
          </p:spPr>
        </p:pic>
        <p:pic>
          <p:nvPicPr>
            <p:cNvPr id="31" name="Graphic 30" descr="Computer with solid fill">
              <a:extLst>
                <a:ext uri="{FF2B5EF4-FFF2-40B4-BE49-F238E27FC236}">
                  <a16:creationId xmlns:a16="http://schemas.microsoft.com/office/drawing/2014/main" id="{8378D1AA-694E-2143-9A5F-0D8249F6CB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40181" y="3369418"/>
              <a:ext cx="683264" cy="683264"/>
            </a:xfrm>
            <a:prstGeom prst="rect">
              <a:avLst/>
            </a:prstGeom>
          </p:spPr>
        </p:pic>
      </p:grpSp>
      <p:sp>
        <p:nvSpPr>
          <p:cNvPr id="39" name="Rectangle 38">
            <a:extLst>
              <a:ext uri="{FF2B5EF4-FFF2-40B4-BE49-F238E27FC236}">
                <a16:creationId xmlns:a16="http://schemas.microsoft.com/office/drawing/2014/main" id="{7C8FACFB-C4B9-D14F-884A-F725FF997B1D}"/>
              </a:ext>
            </a:extLst>
          </p:cNvPr>
          <p:cNvSpPr/>
          <p:nvPr/>
        </p:nvSpPr>
        <p:spPr>
          <a:xfrm>
            <a:off x="2043039" y="2341678"/>
            <a:ext cx="3396915" cy="3090008"/>
          </a:xfrm>
          <a:prstGeom prst="rect">
            <a:avLst/>
          </a:prstGeom>
          <a:no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E39FBDE-4486-EE43-A373-56BD5BE393EE}"/>
              </a:ext>
            </a:extLst>
          </p:cNvPr>
          <p:cNvGrpSpPr/>
          <p:nvPr/>
        </p:nvGrpSpPr>
        <p:grpSpPr>
          <a:xfrm>
            <a:off x="5617150" y="2310836"/>
            <a:ext cx="6279875" cy="3192557"/>
            <a:chOff x="5642554" y="2260036"/>
            <a:chExt cx="6279875" cy="3192557"/>
          </a:xfrm>
        </p:grpSpPr>
        <p:grpSp>
          <p:nvGrpSpPr>
            <p:cNvPr id="34" name="Group 33">
              <a:extLst>
                <a:ext uri="{FF2B5EF4-FFF2-40B4-BE49-F238E27FC236}">
                  <a16:creationId xmlns:a16="http://schemas.microsoft.com/office/drawing/2014/main" id="{7B8B7067-6341-8A41-89D1-95A8E1F426C0}"/>
                </a:ext>
              </a:extLst>
            </p:cNvPr>
            <p:cNvGrpSpPr>
              <a:grpSpLocks noChangeAspect="1"/>
            </p:cNvGrpSpPr>
            <p:nvPr/>
          </p:nvGrpSpPr>
          <p:grpSpPr>
            <a:xfrm>
              <a:off x="8374575" y="2421433"/>
              <a:ext cx="2775894" cy="2741778"/>
              <a:chOff x="4685859" y="2157564"/>
              <a:chExt cx="3205711" cy="3166314"/>
            </a:xfrm>
          </p:grpSpPr>
          <p:cxnSp>
            <p:nvCxnSpPr>
              <p:cNvPr id="3" name="Straight Connector 2">
                <a:extLst>
                  <a:ext uri="{FF2B5EF4-FFF2-40B4-BE49-F238E27FC236}">
                    <a16:creationId xmlns:a16="http://schemas.microsoft.com/office/drawing/2014/main" id="{316AF947-D303-A941-8165-27C0DEFF1C54}"/>
                  </a:ext>
                </a:extLst>
              </p:cNvPr>
              <p:cNvCxnSpPr>
                <a:cxnSpLocks/>
              </p:cNvCxnSpPr>
              <p:nvPr/>
            </p:nvCxnSpPr>
            <p:spPr>
              <a:xfrm>
                <a:off x="5290456" y="2431979"/>
                <a:ext cx="0" cy="2558143"/>
              </a:xfrm>
              <a:prstGeom prst="line">
                <a:avLst/>
              </a:prstGeom>
              <a:ln w="76200">
                <a:solidFill>
                  <a:srgbClr val="4730FC"/>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1AF8145-AE2C-6A43-A631-646324B95CEE}"/>
                  </a:ext>
                </a:extLst>
              </p:cNvPr>
              <p:cNvGrpSpPr/>
              <p:nvPr/>
            </p:nvGrpSpPr>
            <p:grpSpPr>
              <a:xfrm>
                <a:off x="4685859" y="2157564"/>
                <a:ext cx="3205711" cy="3166314"/>
                <a:chOff x="4685859" y="2157564"/>
                <a:chExt cx="3205711" cy="3166314"/>
              </a:xfrm>
            </p:grpSpPr>
            <p:cxnSp>
              <p:nvCxnSpPr>
                <p:cNvPr id="15" name="Straight Connector 14">
                  <a:extLst>
                    <a:ext uri="{FF2B5EF4-FFF2-40B4-BE49-F238E27FC236}">
                      <a16:creationId xmlns:a16="http://schemas.microsoft.com/office/drawing/2014/main" id="{41436A73-794F-C34D-AFBA-DAD378B9752F}"/>
                    </a:ext>
                  </a:extLst>
                </p:cNvPr>
                <p:cNvCxnSpPr>
                  <a:cxnSpLocks/>
                </p:cNvCxnSpPr>
                <p:nvPr/>
              </p:nvCxnSpPr>
              <p:spPr>
                <a:xfrm flipH="1">
                  <a:off x="5290457" y="4982245"/>
                  <a:ext cx="2601113" cy="7877"/>
                </a:xfrm>
                <a:prstGeom prst="line">
                  <a:avLst/>
                </a:prstGeom>
                <a:ln w="76200">
                  <a:solidFill>
                    <a:srgbClr val="4730FC"/>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D2C224D-13B8-6740-B18B-24FE428093D5}"/>
                    </a:ext>
                  </a:extLst>
                </p:cNvPr>
                <p:cNvSpPr txBox="1">
                  <a:spLocks/>
                </p:cNvSpPr>
                <p:nvPr/>
              </p:nvSpPr>
              <p:spPr>
                <a:xfrm rot="16200000">
                  <a:off x="3401266" y="3442157"/>
                  <a:ext cx="3166314" cy="597127"/>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730FC"/>
                      </a:solidFill>
                      <a:latin typeface="+mn-lt"/>
                    </a:rPr>
                    <a:t>Target (#spots)</a:t>
                  </a:r>
                </a:p>
              </p:txBody>
            </p:sp>
            <p:sp>
              <p:nvSpPr>
                <p:cNvPr id="7" name="Freeform 6">
                  <a:extLst>
                    <a:ext uri="{FF2B5EF4-FFF2-40B4-BE49-F238E27FC236}">
                      <a16:creationId xmlns:a16="http://schemas.microsoft.com/office/drawing/2014/main" id="{54373C6E-BE9C-4343-8AFE-7D50B00E7B52}"/>
                    </a:ext>
                  </a:extLst>
                </p:cNvPr>
                <p:cNvSpPr/>
                <p:nvPr/>
              </p:nvSpPr>
              <p:spPr>
                <a:xfrm>
                  <a:off x="5294304" y="2624701"/>
                  <a:ext cx="2597265" cy="2191925"/>
                </a:xfrm>
                <a:custGeom>
                  <a:avLst/>
                  <a:gdLst>
                    <a:gd name="connsiteX0" fmla="*/ 0 w 3951514"/>
                    <a:gd name="connsiteY0" fmla="*/ 1146896 h 2191925"/>
                    <a:gd name="connsiteX1" fmla="*/ 816428 w 3951514"/>
                    <a:gd name="connsiteY1" fmla="*/ 3896 h 2191925"/>
                    <a:gd name="connsiteX2" fmla="*/ 2873828 w 3951514"/>
                    <a:gd name="connsiteY2" fmla="*/ 1495239 h 2191925"/>
                    <a:gd name="connsiteX3" fmla="*/ 3951514 w 3951514"/>
                    <a:gd name="connsiteY3" fmla="*/ 2191925 h 2191925"/>
                  </a:gdLst>
                  <a:ahLst/>
                  <a:cxnLst>
                    <a:cxn ang="0">
                      <a:pos x="connsiteX0" y="connsiteY0"/>
                    </a:cxn>
                    <a:cxn ang="0">
                      <a:pos x="connsiteX1" y="connsiteY1"/>
                    </a:cxn>
                    <a:cxn ang="0">
                      <a:pos x="connsiteX2" y="connsiteY2"/>
                    </a:cxn>
                    <a:cxn ang="0">
                      <a:pos x="connsiteX3" y="connsiteY3"/>
                    </a:cxn>
                  </a:cxnLst>
                  <a:rect l="l" t="t" r="r" b="b"/>
                  <a:pathLst>
                    <a:path w="3951514" h="2191925">
                      <a:moveTo>
                        <a:pt x="0" y="1146896"/>
                      </a:moveTo>
                      <a:cubicBezTo>
                        <a:pt x="168728" y="546367"/>
                        <a:pt x="337457" y="-54161"/>
                        <a:pt x="816428" y="3896"/>
                      </a:cubicBezTo>
                      <a:cubicBezTo>
                        <a:pt x="1295399" y="61953"/>
                        <a:pt x="2351314" y="1130568"/>
                        <a:pt x="2873828" y="1495239"/>
                      </a:cubicBezTo>
                      <a:cubicBezTo>
                        <a:pt x="3396342" y="1859910"/>
                        <a:pt x="3673928" y="2025917"/>
                        <a:pt x="3951514" y="2191925"/>
                      </a:cubicBezTo>
                    </a:path>
                  </a:pathLst>
                </a:custGeom>
                <a:noFill/>
                <a:ln w="57150">
                  <a:solidFill>
                    <a:srgbClr val="FC4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6AA2A3C-9241-3E48-A756-0A4B8F4E0027}"/>
                    </a:ext>
                  </a:extLst>
                </p:cNvPr>
                <p:cNvCxnSpPr>
                  <a:cxnSpLocks/>
                </p:cNvCxnSpPr>
                <p:nvPr/>
              </p:nvCxnSpPr>
              <p:spPr>
                <a:xfrm>
                  <a:off x="5780311" y="2431979"/>
                  <a:ext cx="0" cy="2554503"/>
                </a:xfrm>
                <a:prstGeom prst="line">
                  <a:avLst/>
                </a:prstGeom>
                <a:ln w="38100">
                  <a:solidFill>
                    <a:srgbClr val="4730FC"/>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CC1B7A-4126-CD45-867B-72D139E8B796}"/>
                    </a:ext>
                  </a:extLst>
                </p:cNvPr>
                <p:cNvCxnSpPr>
                  <a:cxnSpLocks/>
                </p:cNvCxnSpPr>
                <p:nvPr/>
              </p:nvCxnSpPr>
              <p:spPr>
                <a:xfrm flipH="1">
                  <a:off x="5286609" y="2604738"/>
                  <a:ext cx="2424270" cy="20496"/>
                </a:xfrm>
                <a:prstGeom prst="line">
                  <a:avLst/>
                </a:prstGeom>
                <a:ln w="38100">
                  <a:solidFill>
                    <a:srgbClr val="4730FC"/>
                  </a:solidFill>
                  <a:prstDash val="dash"/>
                </a:ln>
              </p:spPr>
              <p:style>
                <a:lnRef idx="1">
                  <a:schemeClr val="accent1"/>
                </a:lnRef>
                <a:fillRef idx="0">
                  <a:schemeClr val="accent1"/>
                </a:fillRef>
                <a:effectRef idx="0">
                  <a:schemeClr val="accent1"/>
                </a:effectRef>
                <a:fontRef idx="minor">
                  <a:schemeClr val="tx1"/>
                </a:fontRef>
              </p:style>
            </p:cxnSp>
          </p:grpSp>
        </p:grpSp>
        <p:sp>
          <p:nvSpPr>
            <p:cNvPr id="35" name="Title 1">
              <a:extLst>
                <a:ext uri="{FF2B5EF4-FFF2-40B4-BE49-F238E27FC236}">
                  <a16:creationId xmlns:a16="http://schemas.microsoft.com/office/drawing/2014/main" id="{BFC999C2-1593-A94A-B761-F7486547394E}"/>
                </a:ext>
              </a:extLst>
            </p:cNvPr>
            <p:cNvSpPr txBox="1">
              <a:spLocks/>
            </p:cNvSpPr>
            <p:nvPr/>
          </p:nvSpPr>
          <p:spPr>
            <a:xfrm>
              <a:off x="8186792" y="4935528"/>
              <a:ext cx="3735637" cy="51706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730FC"/>
                  </a:solidFill>
                  <a:latin typeface="+mn-lt"/>
                </a:rPr>
                <a:t>Process parameters</a:t>
              </a:r>
            </a:p>
          </p:txBody>
        </p:sp>
        <p:sp>
          <p:nvSpPr>
            <p:cNvPr id="36" name="Title 1">
              <a:extLst>
                <a:ext uri="{FF2B5EF4-FFF2-40B4-BE49-F238E27FC236}">
                  <a16:creationId xmlns:a16="http://schemas.microsoft.com/office/drawing/2014/main" id="{928EF47B-C47E-F145-ACBF-4E63B69EDDDE}"/>
                </a:ext>
              </a:extLst>
            </p:cNvPr>
            <p:cNvSpPr txBox="1">
              <a:spLocks/>
            </p:cNvSpPr>
            <p:nvPr/>
          </p:nvSpPr>
          <p:spPr>
            <a:xfrm>
              <a:off x="8471695" y="2260036"/>
              <a:ext cx="2672571" cy="46166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rgbClr val="FC4330"/>
                  </a:solidFill>
                  <a:latin typeface="+mn-lt"/>
                </a:rPr>
                <a:t>selected parameter(s)</a:t>
              </a:r>
            </a:p>
          </p:txBody>
        </p:sp>
        <p:sp>
          <p:nvSpPr>
            <p:cNvPr id="41" name="Rectangle 40">
              <a:extLst>
                <a:ext uri="{FF2B5EF4-FFF2-40B4-BE49-F238E27FC236}">
                  <a16:creationId xmlns:a16="http://schemas.microsoft.com/office/drawing/2014/main" id="{36398499-5139-1149-8F9E-D32DE0FB8520}"/>
                </a:ext>
              </a:extLst>
            </p:cNvPr>
            <p:cNvSpPr/>
            <p:nvPr/>
          </p:nvSpPr>
          <p:spPr>
            <a:xfrm>
              <a:off x="5642554" y="2290878"/>
              <a:ext cx="5922155" cy="3090008"/>
            </a:xfrm>
            <a:prstGeom prst="rect">
              <a:avLst/>
            </a:prstGeom>
            <a:no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Graphic 43" descr="Transfer with solid fill">
            <a:extLst>
              <a:ext uri="{FF2B5EF4-FFF2-40B4-BE49-F238E27FC236}">
                <a16:creationId xmlns:a16="http://schemas.microsoft.com/office/drawing/2014/main" id="{6BEF5241-2EE5-C94D-AC82-3BC3991301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59728" y="4787661"/>
            <a:ext cx="715732" cy="715732"/>
          </a:xfrm>
          <a:prstGeom prst="rect">
            <a:avLst/>
          </a:prstGeom>
        </p:spPr>
      </p:pic>
      <p:sp>
        <p:nvSpPr>
          <p:cNvPr id="48" name="Rounded Rectangle 47">
            <a:extLst>
              <a:ext uri="{FF2B5EF4-FFF2-40B4-BE49-F238E27FC236}">
                <a16:creationId xmlns:a16="http://schemas.microsoft.com/office/drawing/2014/main" id="{D6EAC70C-89BD-FC46-A57E-1905BA8AD19D}"/>
              </a:ext>
            </a:extLst>
          </p:cNvPr>
          <p:cNvSpPr/>
          <p:nvPr/>
        </p:nvSpPr>
        <p:spPr>
          <a:xfrm>
            <a:off x="5766866" y="5520121"/>
            <a:ext cx="1083252" cy="115577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a:extLst>
              <a:ext uri="{FF2B5EF4-FFF2-40B4-BE49-F238E27FC236}">
                <a16:creationId xmlns:a16="http://schemas.microsoft.com/office/drawing/2014/main" id="{5FAF3945-1020-0044-A323-29113D91A822}"/>
              </a:ext>
            </a:extLst>
          </p:cNvPr>
          <p:cNvCxnSpPr/>
          <p:nvPr/>
        </p:nvCxnSpPr>
        <p:spPr>
          <a:xfrm rot="10800000" flipV="1">
            <a:off x="6850119" y="5431686"/>
            <a:ext cx="2990729" cy="666324"/>
          </a:xfrm>
          <a:prstGeom prst="bentConnector3">
            <a:avLst>
              <a:gd name="adj1" fmla="val 37"/>
            </a:avLst>
          </a:prstGeom>
          <a:ln w="57150">
            <a:solidFill>
              <a:srgbClr val="4730F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itle 1">
            <a:extLst>
              <a:ext uri="{FF2B5EF4-FFF2-40B4-BE49-F238E27FC236}">
                <a16:creationId xmlns:a16="http://schemas.microsoft.com/office/drawing/2014/main" id="{36350534-5AEE-B744-AD95-FF2DB5113D4D}"/>
              </a:ext>
            </a:extLst>
          </p:cNvPr>
          <p:cNvSpPr txBox="1">
            <a:spLocks/>
          </p:cNvSpPr>
          <p:nvPr/>
        </p:nvSpPr>
        <p:spPr>
          <a:xfrm>
            <a:off x="5617150" y="6219981"/>
            <a:ext cx="1364099" cy="51706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730FC"/>
                </a:solidFill>
                <a:latin typeface="+mn-lt"/>
              </a:rPr>
              <a:t>Data</a:t>
            </a:r>
          </a:p>
        </p:txBody>
      </p:sp>
      <p:grpSp>
        <p:nvGrpSpPr>
          <p:cNvPr id="43" name="Group 42">
            <a:extLst>
              <a:ext uri="{FF2B5EF4-FFF2-40B4-BE49-F238E27FC236}">
                <a16:creationId xmlns:a16="http://schemas.microsoft.com/office/drawing/2014/main" id="{1E1D46F8-C5B3-0247-9E47-5E9FE15A37C8}"/>
              </a:ext>
            </a:extLst>
          </p:cNvPr>
          <p:cNvGrpSpPr/>
          <p:nvPr/>
        </p:nvGrpSpPr>
        <p:grpSpPr>
          <a:xfrm>
            <a:off x="315598" y="3306544"/>
            <a:ext cx="1083252" cy="1155779"/>
            <a:chOff x="7364639" y="1976575"/>
            <a:chExt cx="1083252" cy="1155779"/>
          </a:xfrm>
        </p:grpSpPr>
        <p:sp>
          <p:nvSpPr>
            <p:cNvPr id="55" name="Rounded Rectangle 54">
              <a:extLst>
                <a:ext uri="{FF2B5EF4-FFF2-40B4-BE49-F238E27FC236}">
                  <a16:creationId xmlns:a16="http://schemas.microsoft.com/office/drawing/2014/main" id="{4E8E831D-E256-7E4A-AD3E-9A9165B301E4}"/>
                </a:ext>
              </a:extLst>
            </p:cNvPr>
            <p:cNvSpPr/>
            <p:nvPr/>
          </p:nvSpPr>
          <p:spPr>
            <a:xfrm>
              <a:off x="7364639" y="1976575"/>
              <a:ext cx="1083252" cy="115577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BFF7D7D0-B2BC-EA4D-9056-3877D99BC9FD}"/>
                </a:ext>
              </a:extLst>
            </p:cNvPr>
            <p:cNvGrpSpPr>
              <a:grpSpLocks noChangeAspect="1"/>
            </p:cNvGrpSpPr>
            <p:nvPr/>
          </p:nvGrpSpPr>
          <p:grpSpPr>
            <a:xfrm>
              <a:off x="7596053" y="2139656"/>
              <a:ext cx="620424" cy="606096"/>
              <a:chOff x="1278675" y="1739595"/>
              <a:chExt cx="1609491" cy="1572321"/>
            </a:xfrm>
          </p:grpSpPr>
          <p:sp>
            <p:nvSpPr>
              <p:cNvPr id="59" name="Oval 58">
                <a:extLst>
                  <a:ext uri="{FF2B5EF4-FFF2-40B4-BE49-F238E27FC236}">
                    <a16:creationId xmlns:a16="http://schemas.microsoft.com/office/drawing/2014/main" id="{D60B48AC-2377-5243-B46C-A06C1CACCE5E}"/>
                  </a:ext>
                </a:extLst>
              </p:cNvPr>
              <p:cNvSpPr/>
              <p:nvPr/>
            </p:nvSpPr>
            <p:spPr>
              <a:xfrm>
                <a:off x="1278675" y="1739595"/>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Mitochondria with solid fill">
                <a:extLst>
                  <a:ext uri="{FF2B5EF4-FFF2-40B4-BE49-F238E27FC236}">
                    <a16:creationId xmlns:a16="http://schemas.microsoft.com/office/drawing/2014/main" id="{B30163D1-CD41-344A-A853-84CA38A98F5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1325333">
                <a:off x="1896232" y="2440028"/>
                <a:ext cx="833525" cy="833525"/>
              </a:xfrm>
              <a:prstGeom prst="rect">
                <a:avLst/>
              </a:prstGeom>
            </p:spPr>
          </p:pic>
          <p:grpSp>
            <p:nvGrpSpPr>
              <p:cNvPr id="61" name="Group 60">
                <a:extLst>
                  <a:ext uri="{FF2B5EF4-FFF2-40B4-BE49-F238E27FC236}">
                    <a16:creationId xmlns:a16="http://schemas.microsoft.com/office/drawing/2014/main" id="{1309AA7C-99A5-F645-9B64-1208B69D8864}"/>
                  </a:ext>
                </a:extLst>
              </p:cNvPr>
              <p:cNvGrpSpPr/>
              <p:nvPr/>
            </p:nvGrpSpPr>
            <p:grpSpPr>
              <a:xfrm>
                <a:off x="1447051" y="1940328"/>
                <a:ext cx="813673" cy="737170"/>
                <a:chOff x="1447051" y="1940328"/>
                <a:chExt cx="813673" cy="737170"/>
              </a:xfrm>
            </p:grpSpPr>
            <p:sp>
              <p:nvSpPr>
                <p:cNvPr id="63" name="Rounded Rectangle 62">
                  <a:extLst>
                    <a:ext uri="{FF2B5EF4-FFF2-40B4-BE49-F238E27FC236}">
                      <a16:creationId xmlns:a16="http://schemas.microsoft.com/office/drawing/2014/main" id="{B12D9C84-E967-1947-AF05-15DD2A838943}"/>
                    </a:ext>
                  </a:extLst>
                </p:cNvPr>
                <p:cNvSpPr/>
                <p:nvPr/>
              </p:nvSpPr>
              <p:spPr>
                <a:xfrm rot="18947416">
                  <a:off x="1447051" y="1940328"/>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D5F59B70-C68D-9640-8514-134B1C4B37C3}"/>
                    </a:ext>
                  </a:extLst>
                </p:cNvPr>
                <p:cNvSpPr/>
                <p:nvPr/>
              </p:nvSpPr>
              <p:spPr>
                <a:xfrm>
                  <a:off x="1664438" y="2111240"/>
                  <a:ext cx="378898" cy="395345"/>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65" name="Title 1">
            <a:extLst>
              <a:ext uri="{FF2B5EF4-FFF2-40B4-BE49-F238E27FC236}">
                <a16:creationId xmlns:a16="http://schemas.microsoft.com/office/drawing/2014/main" id="{2AA68609-DEA7-9E4A-9E43-E96EFB5594A1}"/>
              </a:ext>
            </a:extLst>
          </p:cNvPr>
          <p:cNvSpPr txBox="1">
            <a:spLocks/>
          </p:cNvSpPr>
          <p:nvPr/>
        </p:nvSpPr>
        <p:spPr>
          <a:xfrm>
            <a:off x="196483" y="4000330"/>
            <a:ext cx="1364099" cy="51706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730FC"/>
                </a:solidFill>
                <a:latin typeface="+mn-lt"/>
              </a:rPr>
              <a:t>Image(s)</a:t>
            </a:r>
          </a:p>
        </p:txBody>
      </p:sp>
      <p:pic>
        <p:nvPicPr>
          <p:cNvPr id="6" name="Graphic 5" descr="Table with solid fill">
            <a:extLst>
              <a:ext uri="{FF2B5EF4-FFF2-40B4-BE49-F238E27FC236}">
                <a16:creationId xmlns:a16="http://schemas.microsoft.com/office/drawing/2014/main" id="{C5B720C1-1CA4-F441-9F66-7140CE972AF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51292" y="5551467"/>
            <a:ext cx="914400" cy="914400"/>
          </a:xfrm>
          <a:prstGeom prst="rect">
            <a:avLst/>
          </a:prstGeom>
        </p:spPr>
      </p:pic>
      <p:cxnSp>
        <p:nvCxnSpPr>
          <p:cNvPr id="66" name="Elbow Connector 65">
            <a:extLst>
              <a:ext uri="{FF2B5EF4-FFF2-40B4-BE49-F238E27FC236}">
                <a16:creationId xmlns:a16="http://schemas.microsoft.com/office/drawing/2014/main" id="{D06D1E74-A3BC-1F4F-BF6B-85804C4EC248}"/>
              </a:ext>
            </a:extLst>
          </p:cNvPr>
          <p:cNvCxnSpPr>
            <a:cxnSpLocks/>
            <a:stCxn id="55" idx="3"/>
            <a:endCxn id="39" idx="1"/>
          </p:cNvCxnSpPr>
          <p:nvPr/>
        </p:nvCxnSpPr>
        <p:spPr>
          <a:xfrm>
            <a:off x="1398850" y="3884434"/>
            <a:ext cx="644189" cy="2248"/>
          </a:xfrm>
          <a:prstGeom prst="bentConnector3">
            <a:avLst>
              <a:gd name="adj1" fmla="val 50000"/>
            </a:avLst>
          </a:prstGeom>
          <a:ln w="57150">
            <a:solidFill>
              <a:srgbClr val="4730F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itle 1">
            <a:extLst>
              <a:ext uri="{FF2B5EF4-FFF2-40B4-BE49-F238E27FC236}">
                <a16:creationId xmlns:a16="http://schemas.microsoft.com/office/drawing/2014/main" id="{76A94D9D-A30E-D04B-A9D6-427CF3515BAC}"/>
              </a:ext>
            </a:extLst>
          </p:cNvPr>
          <p:cNvSpPr txBox="1">
            <a:spLocks/>
          </p:cNvSpPr>
          <p:nvPr/>
        </p:nvSpPr>
        <p:spPr>
          <a:xfrm>
            <a:off x="336885" y="1325866"/>
            <a:ext cx="11071344" cy="6832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600" dirty="0">
                <a:solidFill>
                  <a:srgbClr val="FC4330"/>
                </a:solidFill>
              </a:rPr>
              <a:t>Non</a:t>
            </a:r>
            <a:r>
              <a:rPr lang="en-US" sz="3600" dirty="0">
                <a:solidFill>
                  <a:srgbClr val="4730FC"/>
                </a:solidFill>
              </a:rPr>
              <a:t>-automated pipeline</a:t>
            </a:r>
          </a:p>
        </p:txBody>
      </p:sp>
    </p:spTree>
    <p:extLst>
      <p:ext uri="{BB962C8B-B14F-4D97-AF65-F5344CB8AC3E}">
        <p14:creationId xmlns:p14="http://schemas.microsoft.com/office/powerpoint/2010/main" val="176563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EBB8217-2082-4144-BB20-4972BD1E4957}"/>
              </a:ext>
            </a:extLst>
          </p:cNvPr>
          <p:cNvGrpSpPr/>
          <p:nvPr/>
        </p:nvGrpSpPr>
        <p:grpSpPr>
          <a:xfrm>
            <a:off x="111512" y="860501"/>
            <a:ext cx="11987561" cy="5929308"/>
            <a:chOff x="111512" y="860501"/>
            <a:chExt cx="11987561" cy="5929308"/>
          </a:xfrm>
        </p:grpSpPr>
        <p:sp>
          <p:nvSpPr>
            <p:cNvPr id="6" name="Rectangle 5">
              <a:extLst>
                <a:ext uri="{FF2B5EF4-FFF2-40B4-BE49-F238E27FC236}">
                  <a16:creationId xmlns:a16="http://schemas.microsoft.com/office/drawing/2014/main" id="{C2169B9D-910A-4D4E-9381-1EBC20BE4B28}"/>
                </a:ext>
              </a:extLst>
            </p:cNvPr>
            <p:cNvSpPr/>
            <p:nvPr/>
          </p:nvSpPr>
          <p:spPr>
            <a:xfrm>
              <a:off x="111512" y="1046664"/>
              <a:ext cx="11987561" cy="5655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Microscope outline">
              <a:extLst>
                <a:ext uri="{FF2B5EF4-FFF2-40B4-BE49-F238E27FC236}">
                  <a16:creationId xmlns:a16="http://schemas.microsoft.com/office/drawing/2014/main" id="{72879226-2186-444F-A25A-04DE488AF2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5191" y="860501"/>
              <a:ext cx="5929308" cy="5929308"/>
            </a:xfrm>
            <a:prstGeom prst="rect">
              <a:avLst/>
            </a:prstGeom>
          </p:spPr>
        </p:pic>
      </p:grpSp>
      <p:grpSp>
        <p:nvGrpSpPr>
          <p:cNvPr id="173" name="Group 172">
            <a:extLst>
              <a:ext uri="{FF2B5EF4-FFF2-40B4-BE49-F238E27FC236}">
                <a16:creationId xmlns:a16="http://schemas.microsoft.com/office/drawing/2014/main" id="{B24AF415-0ECA-1540-8C53-2B134107CEBB}"/>
              </a:ext>
            </a:extLst>
          </p:cNvPr>
          <p:cNvGrpSpPr/>
          <p:nvPr/>
        </p:nvGrpSpPr>
        <p:grpSpPr>
          <a:xfrm>
            <a:off x="816575" y="3430978"/>
            <a:ext cx="2131358" cy="1904627"/>
            <a:chOff x="7874233" y="1305752"/>
            <a:chExt cx="2997080" cy="2678255"/>
          </a:xfrm>
        </p:grpSpPr>
        <p:grpSp>
          <p:nvGrpSpPr>
            <p:cNvPr id="48" name="Group 47">
              <a:extLst>
                <a:ext uri="{FF2B5EF4-FFF2-40B4-BE49-F238E27FC236}">
                  <a16:creationId xmlns:a16="http://schemas.microsoft.com/office/drawing/2014/main" id="{87958136-71DA-1742-B31A-398238FF9F75}"/>
                </a:ext>
              </a:extLst>
            </p:cNvPr>
            <p:cNvGrpSpPr/>
            <p:nvPr/>
          </p:nvGrpSpPr>
          <p:grpSpPr>
            <a:xfrm>
              <a:off x="7874233" y="1305752"/>
              <a:ext cx="2997080" cy="476025"/>
              <a:chOff x="8134080" y="1722853"/>
              <a:chExt cx="2997080" cy="476025"/>
            </a:xfrm>
          </p:grpSpPr>
          <p:grpSp>
            <p:nvGrpSpPr>
              <p:cNvPr id="18" name="Group 17">
                <a:extLst>
                  <a:ext uri="{FF2B5EF4-FFF2-40B4-BE49-F238E27FC236}">
                    <a16:creationId xmlns:a16="http://schemas.microsoft.com/office/drawing/2014/main" id="{1420B6B7-630E-BC46-BCDD-691C464C9177}"/>
                  </a:ext>
                </a:extLst>
              </p:cNvPr>
              <p:cNvGrpSpPr>
                <a:grpSpLocks noChangeAspect="1"/>
              </p:cNvGrpSpPr>
              <p:nvPr/>
            </p:nvGrpSpPr>
            <p:grpSpPr>
              <a:xfrm>
                <a:off x="8728035" y="1731749"/>
                <a:ext cx="468008" cy="457200"/>
                <a:chOff x="1278675" y="2029522"/>
                <a:chExt cx="1609491" cy="1572321"/>
              </a:xfrm>
            </p:grpSpPr>
            <p:sp>
              <p:nvSpPr>
                <p:cNvPr id="19" name="Oval 18">
                  <a:extLst>
                    <a:ext uri="{FF2B5EF4-FFF2-40B4-BE49-F238E27FC236}">
                      <a16:creationId xmlns:a16="http://schemas.microsoft.com/office/drawing/2014/main" id="{63EEDACC-D117-304E-BAA9-4135C7138DB9}"/>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Mitochondria with solid fill">
                  <a:extLst>
                    <a:ext uri="{FF2B5EF4-FFF2-40B4-BE49-F238E27FC236}">
                      <a16:creationId xmlns:a16="http://schemas.microsoft.com/office/drawing/2014/main" id="{6C3D7FBE-9ED8-B14D-8E35-2DFF4E3A7B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21" name="Group 20">
                  <a:extLst>
                    <a:ext uri="{FF2B5EF4-FFF2-40B4-BE49-F238E27FC236}">
                      <a16:creationId xmlns:a16="http://schemas.microsoft.com/office/drawing/2014/main" id="{F7FC4B51-A552-BD45-BC9A-EF3F662E94BB}"/>
                    </a:ext>
                  </a:extLst>
                </p:cNvPr>
                <p:cNvGrpSpPr/>
                <p:nvPr/>
              </p:nvGrpSpPr>
              <p:grpSpPr>
                <a:xfrm>
                  <a:off x="1447051" y="2230255"/>
                  <a:ext cx="813673" cy="737170"/>
                  <a:chOff x="1447051" y="2230255"/>
                  <a:chExt cx="813673" cy="737170"/>
                </a:xfrm>
              </p:grpSpPr>
              <p:sp>
                <p:nvSpPr>
                  <p:cNvPr id="22" name="Rounded Rectangle 21">
                    <a:extLst>
                      <a:ext uri="{FF2B5EF4-FFF2-40B4-BE49-F238E27FC236}">
                        <a16:creationId xmlns:a16="http://schemas.microsoft.com/office/drawing/2014/main" id="{BE5B0D17-0354-C34B-AD92-F1908BF7C316}"/>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F9EC72A8-AFC4-C748-A00D-B5C9A40EFC77}"/>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a:extLst>
                  <a:ext uri="{FF2B5EF4-FFF2-40B4-BE49-F238E27FC236}">
                    <a16:creationId xmlns:a16="http://schemas.microsoft.com/office/drawing/2014/main" id="{B2D13C56-EC38-5041-AFF7-08139289771A}"/>
                  </a:ext>
                </a:extLst>
              </p:cNvPr>
              <p:cNvGrpSpPr>
                <a:grpSpLocks noChangeAspect="1"/>
              </p:cNvGrpSpPr>
              <p:nvPr/>
            </p:nvGrpSpPr>
            <p:grpSpPr>
              <a:xfrm>
                <a:off x="9368941" y="1722853"/>
                <a:ext cx="468008" cy="457200"/>
                <a:chOff x="1278675" y="2029522"/>
                <a:chExt cx="1609491" cy="1572321"/>
              </a:xfrm>
            </p:grpSpPr>
            <p:sp>
              <p:nvSpPr>
                <p:cNvPr id="25" name="Oval 24">
                  <a:extLst>
                    <a:ext uri="{FF2B5EF4-FFF2-40B4-BE49-F238E27FC236}">
                      <a16:creationId xmlns:a16="http://schemas.microsoft.com/office/drawing/2014/main" id="{45D90E86-30A8-B24F-B987-C249C0630523}"/>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Mitochondria with solid fill">
                  <a:extLst>
                    <a:ext uri="{FF2B5EF4-FFF2-40B4-BE49-F238E27FC236}">
                      <a16:creationId xmlns:a16="http://schemas.microsoft.com/office/drawing/2014/main" id="{3FD22F9C-F35D-F245-9ED5-342D36FA2A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27" name="Group 26">
                  <a:extLst>
                    <a:ext uri="{FF2B5EF4-FFF2-40B4-BE49-F238E27FC236}">
                      <a16:creationId xmlns:a16="http://schemas.microsoft.com/office/drawing/2014/main" id="{73EE146E-523D-0047-9377-958A45AC46CC}"/>
                    </a:ext>
                  </a:extLst>
                </p:cNvPr>
                <p:cNvGrpSpPr/>
                <p:nvPr/>
              </p:nvGrpSpPr>
              <p:grpSpPr>
                <a:xfrm>
                  <a:off x="1447051" y="2230255"/>
                  <a:ext cx="813673" cy="737170"/>
                  <a:chOff x="1447051" y="2230255"/>
                  <a:chExt cx="813673" cy="737170"/>
                </a:xfrm>
              </p:grpSpPr>
              <p:sp>
                <p:nvSpPr>
                  <p:cNvPr id="28" name="Rounded Rectangle 27">
                    <a:extLst>
                      <a:ext uri="{FF2B5EF4-FFF2-40B4-BE49-F238E27FC236}">
                        <a16:creationId xmlns:a16="http://schemas.microsoft.com/office/drawing/2014/main" id="{215DE668-DBC8-DC48-BEFA-BD6E3CDDA128}"/>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31C59B0-3300-0F4D-AD42-9D37A818A756}"/>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a:extLst>
                  <a:ext uri="{FF2B5EF4-FFF2-40B4-BE49-F238E27FC236}">
                    <a16:creationId xmlns:a16="http://schemas.microsoft.com/office/drawing/2014/main" id="{5D90BDE3-517F-6943-B1CA-1947045B132E}"/>
                  </a:ext>
                </a:extLst>
              </p:cNvPr>
              <p:cNvGrpSpPr>
                <a:grpSpLocks noChangeAspect="1"/>
              </p:cNvGrpSpPr>
              <p:nvPr/>
            </p:nvGrpSpPr>
            <p:grpSpPr>
              <a:xfrm>
                <a:off x="9997659" y="1730955"/>
                <a:ext cx="468008" cy="457200"/>
                <a:chOff x="1278675" y="2029522"/>
                <a:chExt cx="1609491" cy="1572321"/>
              </a:xfrm>
            </p:grpSpPr>
            <p:sp>
              <p:nvSpPr>
                <p:cNvPr id="31" name="Oval 30">
                  <a:extLst>
                    <a:ext uri="{FF2B5EF4-FFF2-40B4-BE49-F238E27FC236}">
                      <a16:creationId xmlns:a16="http://schemas.microsoft.com/office/drawing/2014/main" id="{E48C9749-E13C-0F4C-9F98-362F0BF15970}"/>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Mitochondria with solid fill">
                  <a:extLst>
                    <a:ext uri="{FF2B5EF4-FFF2-40B4-BE49-F238E27FC236}">
                      <a16:creationId xmlns:a16="http://schemas.microsoft.com/office/drawing/2014/main" id="{2F5C4556-25CD-094C-9FEE-F8DFB9D38E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33" name="Group 32">
                  <a:extLst>
                    <a:ext uri="{FF2B5EF4-FFF2-40B4-BE49-F238E27FC236}">
                      <a16:creationId xmlns:a16="http://schemas.microsoft.com/office/drawing/2014/main" id="{F20CF4CC-1760-634F-A0DA-0054B52BFE4D}"/>
                    </a:ext>
                  </a:extLst>
                </p:cNvPr>
                <p:cNvGrpSpPr/>
                <p:nvPr/>
              </p:nvGrpSpPr>
              <p:grpSpPr>
                <a:xfrm>
                  <a:off x="1447051" y="2230255"/>
                  <a:ext cx="813673" cy="737170"/>
                  <a:chOff x="1447051" y="2230255"/>
                  <a:chExt cx="813673" cy="737170"/>
                </a:xfrm>
              </p:grpSpPr>
              <p:sp>
                <p:nvSpPr>
                  <p:cNvPr id="34" name="Rounded Rectangle 33">
                    <a:extLst>
                      <a:ext uri="{FF2B5EF4-FFF2-40B4-BE49-F238E27FC236}">
                        <a16:creationId xmlns:a16="http://schemas.microsoft.com/office/drawing/2014/main" id="{F720742D-6F5D-9842-A2C4-A25D76AB0AB3}"/>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ACDA9AF-587B-694B-9DB4-A7EA53F8ABD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6A25420C-E7DC-FF41-984C-803FAA2DD869}"/>
                  </a:ext>
                </a:extLst>
              </p:cNvPr>
              <p:cNvGrpSpPr>
                <a:grpSpLocks noChangeAspect="1"/>
              </p:cNvGrpSpPr>
              <p:nvPr/>
            </p:nvGrpSpPr>
            <p:grpSpPr>
              <a:xfrm>
                <a:off x="10663152" y="1730955"/>
                <a:ext cx="468008" cy="457200"/>
                <a:chOff x="1278675" y="2029522"/>
                <a:chExt cx="1609491" cy="1572321"/>
              </a:xfrm>
            </p:grpSpPr>
            <p:sp>
              <p:nvSpPr>
                <p:cNvPr id="37" name="Oval 36">
                  <a:extLst>
                    <a:ext uri="{FF2B5EF4-FFF2-40B4-BE49-F238E27FC236}">
                      <a16:creationId xmlns:a16="http://schemas.microsoft.com/office/drawing/2014/main" id="{67A27F8B-5D25-E643-9319-585F90D05A05}"/>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Mitochondria with solid fill">
                  <a:extLst>
                    <a:ext uri="{FF2B5EF4-FFF2-40B4-BE49-F238E27FC236}">
                      <a16:creationId xmlns:a16="http://schemas.microsoft.com/office/drawing/2014/main" id="{A2BE599A-AAB8-4B48-8831-888F2458EF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39" name="Group 38">
                  <a:extLst>
                    <a:ext uri="{FF2B5EF4-FFF2-40B4-BE49-F238E27FC236}">
                      <a16:creationId xmlns:a16="http://schemas.microsoft.com/office/drawing/2014/main" id="{BA6E1090-7208-024C-A619-9DC990EE463A}"/>
                    </a:ext>
                  </a:extLst>
                </p:cNvPr>
                <p:cNvGrpSpPr/>
                <p:nvPr/>
              </p:nvGrpSpPr>
              <p:grpSpPr>
                <a:xfrm>
                  <a:off x="1447051" y="2230255"/>
                  <a:ext cx="813673" cy="737170"/>
                  <a:chOff x="1447051" y="2230255"/>
                  <a:chExt cx="813673" cy="737170"/>
                </a:xfrm>
              </p:grpSpPr>
              <p:sp>
                <p:nvSpPr>
                  <p:cNvPr id="40" name="Rounded Rectangle 39">
                    <a:extLst>
                      <a:ext uri="{FF2B5EF4-FFF2-40B4-BE49-F238E27FC236}">
                        <a16:creationId xmlns:a16="http://schemas.microsoft.com/office/drawing/2014/main" id="{42A531AF-57F7-E14B-A97A-0937F3BDD533}"/>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63DBFA22-EFD7-4046-99D1-C451B9D9E6A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AFEE653B-8964-9D46-A443-1E085FF4AED8}"/>
                  </a:ext>
                </a:extLst>
              </p:cNvPr>
              <p:cNvGrpSpPr>
                <a:grpSpLocks noChangeAspect="1"/>
              </p:cNvGrpSpPr>
              <p:nvPr/>
            </p:nvGrpSpPr>
            <p:grpSpPr>
              <a:xfrm>
                <a:off x="8134080" y="1741678"/>
                <a:ext cx="468008" cy="457200"/>
                <a:chOff x="1278675" y="2029522"/>
                <a:chExt cx="1609491" cy="1572321"/>
              </a:xfrm>
            </p:grpSpPr>
            <p:sp>
              <p:nvSpPr>
                <p:cNvPr id="43" name="Oval 42">
                  <a:extLst>
                    <a:ext uri="{FF2B5EF4-FFF2-40B4-BE49-F238E27FC236}">
                      <a16:creationId xmlns:a16="http://schemas.microsoft.com/office/drawing/2014/main" id="{F4DA83BD-56CD-6F4D-AD0B-7EB3AD6DCED3}"/>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Mitochondria with solid fill">
                  <a:extLst>
                    <a:ext uri="{FF2B5EF4-FFF2-40B4-BE49-F238E27FC236}">
                      <a16:creationId xmlns:a16="http://schemas.microsoft.com/office/drawing/2014/main" id="{562AF52F-25C0-4846-87F1-7DB37FF60C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45" name="Group 44">
                  <a:extLst>
                    <a:ext uri="{FF2B5EF4-FFF2-40B4-BE49-F238E27FC236}">
                      <a16:creationId xmlns:a16="http://schemas.microsoft.com/office/drawing/2014/main" id="{A53DA6C0-C0A1-EA48-8E67-58010FAFDA8E}"/>
                    </a:ext>
                  </a:extLst>
                </p:cNvPr>
                <p:cNvGrpSpPr/>
                <p:nvPr/>
              </p:nvGrpSpPr>
              <p:grpSpPr>
                <a:xfrm>
                  <a:off x="1447051" y="2230255"/>
                  <a:ext cx="813673" cy="737170"/>
                  <a:chOff x="1447051" y="2230255"/>
                  <a:chExt cx="813673" cy="737170"/>
                </a:xfrm>
              </p:grpSpPr>
              <p:sp>
                <p:nvSpPr>
                  <p:cNvPr id="46" name="Rounded Rectangle 45">
                    <a:extLst>
                      <a:ext uri="{FF2B5EF4-FFF2-40B4-BE49-F238E27FC236}">
                        <a16:creationId xmlns:a16="http://schemas.microsoft.com/office/drawing/2014/main" id="{CD767579-F37D-3A42-BA1E-4A1C550D973A}"/>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FE602EFE-6FB6-2949-8ECB-C3EB08EBC8F2}"/>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9" name="Group 48">
              <a:extLst>
                <a:ext uri="{FF2B5EF4-FFF2-40B4-BE49-F238E27FC236}">
                  <a16:creationId xmlns:a16="http://schemas.microsoft.com/office/drawing/2014/main" id="{1098A4D2-427C-CD47-8392-4603275E1FED}"/>
                </a:ext>
              </a:extLst>
            </p:cNvPr>
            <p:cNvGrpSpPr/>
            <p:nvPr/>
          </p:nvGrpSpPr>
          <p:grpSpPr>
            <a:xfrm>
              <a:off x="7874233" y="1870858"/>
              <a:ext cx="2997080" cy="476025"/>
              <a:chOff x="8134080" y="1722853"/>
              <a:chExt cx="2997080" cy="476025"/>
            </a:xfrm>
          </p:grpSpPr>
          <p:grpSp>
            <p:nvGrpSpPr>
              <p:cNvPr id="50" name="Group 49">
                <a:extLst>
                  <a:ext uri="{FF2B5EF4-FFF2-40B4-BE49-F238E27FC236}">
                    <a16:creationId xmlns:a16="http://schemas.microsoft.com/office/drawing/2014/main" id="{CE86E123-7E94-AB40-8F9E-86AA0E8D1C69}"/>
                  </a:ext>
                </a:extLst>
              </p:cNvPr>
              <p:cNvGrpSpPr>
                <a:grpSpLocks noChangeAspect="1"/>
              </p:cNvGrpSpPr>
              <p:nvPr/>
            </p:nvGrpSpPr>
            <p:grpSpPr>
              <a:xfrm>
                <a:off x="8728035" y="1731749"/>
                <a:ext cx="468008" cy="457200"/>
                <a:chOff x="1278675" y="2029522"/>
                <a:chExt cx="1609491" cy="1572321"/>
              </a:xfrm>
            </p:grpSpPr>
            <p:sp>
              <p:nvSpPr>
                <p:cNvPr id="75" name="Oval 74">
                  <a:extLst>
                    <a:ext uri="{FF2B5EF4-FFF2-40B4-BE49-F238E27FC236}">
                      <a16:creationId xmlns:a16="http://schemas.microsoft.com/office/drawing/2014/main" id="{5F86E7CC-5209-9448-A5C2-00BE0601EA2C}"/>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Graphic 75" descr="Mitochondria with solid fill">
                  <a:extLst>
                    <a:ext uri="{FF2B5EF4-FFF2-40B4-BE49-F238E27FC236}">
                      <a16:creationId xmlns:a16="http://schemas.microsoft.com/office/drawing/2014/main" id="{7EBE255D-39D2-014C-A524-7C2E97C2CB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77" name="Group 76">
                  <a:extLst>
                    <a:ext uri="{FF2B5EF4-FFF2-40B4-BE49-F238E27FC236}">
                      <a16:creationId xmlns:a16="http://schemas.microsoft.com/office/drawing/2014/main" id="{7DE88557-A893-C343-9ADC-FAFA653D43BB}"/>
                    </a:ext>
                  </a:extLst>
                </p:cNvPr>
                <p:cNvGrpSpPr/>
                <p:nvPr/>
              </p:nvGrpSpPr>
              <p:grpSpPr>
                <a:xfrm>
                  <a:off x="1447051" y="2230255"/>
                  <a:ext cx="813673" cy="737170"/>
                  <a:chOff x="1447051" y="2230255"/>
                  <a:chExt cx="813673" cy="737170"/>
                </a:xfrm>
              </p:grpSpPr>
              <p:sp>
                <p:nvSpPr>
                  <p:cNvPr id="78" name="Rounded Rectangle 77">
                    <a:extLst>
                      <a:ext uri="{FF2B5EF4-FFF2-40B4-BE49-F238E27FC236}">
                        <a16:creationId xmlns:a16="http://schemas.microsoft.com/office/drawing/2014/main" id="{8D560E1F-29E0-5F45-80EB-A308378FCAF1}"/>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4A192654-1046-9342-B4A8-E4CF158482E9}"/>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92EEF7AB-F4C0-2744-A253-B9F699A2DA0A}"/>
                  </a:ext>
                </a:extLst>
              </p:cNvPr>
              <p:cNvGrpSpPr>
                <a:grpSpLocks noChangeAspect="1"/>
              </p:cNvGrpSpPr>
              <p:nvPr/>
            </p:nvGrpSpPr>
            <p:grpSpPr>
              <a:xfrm>
                <a:off x="9368941" y="1722853"/>
                <a:ext cx="468008" cy="457200"/>
                <a:chOff x="1278675" y="2029522"/>
                <a:chExt cx="1609491" cy="1572321"/>
              </a:xfrm>
            </p:grpSpPr>
            <p:sp>
              <p:nvSpPr>
                <p:cNvPr id="70" name="Oval 69">
                  <a:extLst>
                    <a:ext uri="{FF2B5EF4-FFF2-40B4-BE49-F238E27FC236}">
                      <a16:creationId xmlns:a16="http://schemas.microsoft.com/office/drawing/2014/main" id="{632C3D6D-2172-E149-9EE8-51A756CBFC6B}"/>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Mitochondria with solid fill">
                  <a:extLst>
                    <a:ext uri="{FF2B5EF4-FFF2-40B4-BE49-F238E27FC236}">
                      <a16:creationId xmlns:a16="http://schemas.microsoft.com/office/drawing/2014/main" id="{685DC878-595F-064D-A405-4E198963AA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72" name="Group 71">
                  <a:extLst>
                    <a:ext uri="{FF2B5EF4-FFF2-40B4-BE49-F238E27FC236}">
                      <a16:creationId xmlns:a16="http://schemas.microsoft.com/office/drawing/2014/main" id="{50D9D6B2-1312-5049-A27D-3AFFB1270B56}"/>
                    </a:ext>
                  </a:extLst>
                </p:cNvPr>
                <p:cNvGrpSpPr/>
                <p:nvPr/>
              </p:nvGrpSpPr>
              <p:grpSpPr>
                <a:xfrm>
                  <a:off x="1447051" y="2230255"/>
                  <a:ext cx="813673" cy="737170"/>
                  <a:chOff x="1447051" y="2230255"/>
                  <a:chExt cx="813673" cy="737170"/>
                </a:xfrm>
              </p:grpSpPr>
              <p:sp>
                <p:nvSpPr>
                  <p:cNvPr id="73" name="Rounded Rectangle 72">
                    <a:extLst>
                      <a:ext uri="{FF2B5EF4-FFF2-40B4-BE49-F238E27FC236}">
                        <a16:creationId xmlns:a16="http://schemas.microsoft.com/office/drawing/2014/main" id="{B6940B7D-3793-E544-A772-8C347EBA9455}"/>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061B41AB-1C8E-C149-A235-34C1E13A0456}"/>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DD1E179A-176F-B944-A067-BAD3E06CB15A}"/>
                  </a:ext>
                </a:extLst>
              </p:cNvPr>
              <p:cNvGrpSpPr>
                <a:grpSpLocks noChangeAspect="1"/>
              </p:cNvGrpSpPr>
              <p:nvPr/>
            </p:nvGrpSpPr>
            <p:grpSpPr>
              <a:xfrm>
                <a:off x="9997659" y="1730955"/>
                <a:ext cx="468008" cy="457200"/>
                <a:chOff x="1278675" y="2029522"/>
                <a:chExt cx="1609491" cy="1572321"/>
              </a:xfrm>
            </p:grpSpPr>
            <p:sp>
              <p:nvSpPr>
                <p:cNvPr id="65" name="Oval 64">
                  <a:extLst>
                    <a:ext uri="{FF2B5EF4-FFF2-40B4-BE49-F238E27FC236}">
                      <a16:creationId xmlns:a16="http://schemas.microsoft.com/office/drawing/2014/main" id="{00EA3217-2CDC-B642-9729-9CBA475F66A3}"/>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Mitochondria with solid fill">
                  <a:extLst>
                    <a:ext uri="{FF2B5EF4-FFF2-40B4-BE49-F238E27FC236}">
                      <a16:creationId xmlns:a16="http://schemas.microsoft.com/office/drawing/2014/main" id="{16089176-F449-BB42-9FC1-0E2ED8EA27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67" name="Group 66">
                  <a:extLst>
                    <a:ext uri="{FF2B5EF4-FFF2-40B4-BE49-F238E27FC236}">
                      <a16:creationId xmlns:a16="http://schemas.microsoft.com/office/drawing/2014/main" id="{404ACABE-9680-614D-82B2-F64DBF978BC9}"/>
                    </a:ext>
                  </a:extLst>
                </p:cNvPr>
                <p:cNvGrpSpPr/>
                <p:nvPr/>
              </p:nvGrpSpPr>
              <p:grpSpPr>
                <a:xfrm>
                  <a:off x="1447051" y="2230255"/>
                  <a:ext cx="813673" cy="737170"/>
                  <a:chOff x="1447051" y="2230255"/>
                  <a:chExt cx="813673" cy="737170"/>
                </a:xfrm>
              </p:grpSpPr>
              <p:sp>
                <p:nvSpPr>
                  <p:cNvPr id="68" name="Rounded Rectangle 67">
                    <a:extLst>
                      <a:ext uri="{FF2B5EF4-FFF2-40B4-BE49-F238E27FC236}">
                        <a16:creationId xmlns:a16="http://schemas.microsoft.com/office/drawing/2014/main" id="{B00DCCE1-B037-EA49-9E84-189D2148C54C}"/>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5488146C-B8DE-8346-9D7C-ECA27CC3F072}"/>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a:extLst>
                  <a:ext uri="{FF2B5EF4-FFF2-40B4-BE49-F238E27FC236}">
                    <a16:creationId xmlns:a16="http://schemas.microsoft.com/office/drawing/2014/main" id="{994C0B7B-9AAB-9143-8CFA-DD70352F91BA}"/>
                  </a:ext>
                </a:extLst>
              </p:cNvPr>
              <p:cNvGrpSpPr>
                <a:grpSpLocks noChangeAspect="1"/>
              </p:cNvGrpSpPr>
              <p:nvPr/>
            </p:nvGrpSpPr>
            <p:grpSpPr>
              <a:xfrm>
                <a:off x="10663152" y="1730955"/>
                <a:ext cx="468008" cy="457200"/>
                <a:chOff x="1278675" y="2029522"/>
                <a:chExt cx="1609491" cy="1572321"/>
              </a:xfrm>
            </p:grpSpPr>
            <p:sp>
              <p:nvSpPr>
                <p:cNvPr id="60" name="Oval 59">
                  <a:extLst>
                    <a:ext uri="{FF2B5EF4-FFF2-40B4-BE49-F238E27FC236}">
                      <a16:creationId xmlns:a16="http://schemas.microsoft.com/office/drawing/2014/main" id="{578B881E-0CB1-4E49-AB5C-53A33945A51A}"/>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Mitochondria with solid fill">
                  <a:extLst>
                    <a:ext uri="{FF2B5EF4-FFF2-40B4-BE49-F238E27FC236}">
                      <a16:creationId xmlns:a16="http://schemas.microsoft.com/office/drawing/2014/main" id="{AFC489B3-3EB4-D74B-B9DA-5246D66E59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62" name="Group 61">
                  <a:extLst>
                    <a:ext uri="{FF2B5EF4-FFF2-40B4-BE49-F238E27FC236}">
                      <a16:creationId xmlns:a16="http://schemas.microsoft.com/office/drawing/2014/main" id="{FAE878BA-F4D0-4547-9E6A-E9791292326D}"/>
                    </a:ext>
                  </a:extLst>
                </p:cNvPr>
                <p:cNvGrpSpPr/>
                <p:nvPr/>
              </p:nvGrpSpPr>
              <p:grpSpPr>
                <a:xfrm>
                  <a:off x="1447051" y="2230255"/>
                  <a:ext cx="813673" cy="737170"/>
                  <a:chOff x="1447051" y="2230255"/>
                  <a:chExt cx="813673" cy="737170"/>
                </a:xfrm>
              </p:grpSpPr>
              <p:sp>
                <p:nvSpPr>
                  <p:cNvPr id="63" name="Rounded Rectangle 62">
                    <a:extLst>
                      <a:ext uri="{FF2B5EF4-FFF2-40B4-BE49-F238E27FC236}">
                        <a16:creationId xmlns:a16="http://schemas.microsoft.com/office/drawing/2014/main" id="{35EEB4CD-2FDB-B246-93B5-9C48847BA57D}"/>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FD5E3002-CD65-F24A-8F19-0C21B04A0E80}"/>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BD79A3A3-7D1C-864D-BEC6-EC46377E5448}"/>
                  </a:ext>
                </a:extLst>
              </p:cNvPr>
              <p:cNvGrpSpPr>
                <a:grpSpLocks noChangeAspect="1"/>
              </p:cNvGrpSpPr>
              <p:nvPr/>
            </p:nvGrpSpPr>
            <p:grpSpPr>
              <a:xfrm>
                <a:off x="8134080" y="1741678"/>
                <a:ext cx="468008" cy="457200"/>
                <a:chOff x="1278675" y="2029522"/>
                <a:chExt cx="1609491" cy="1572321"/>
              </a:xfrm>
            </p:grpSpPr>
            <p:sp>
              <p:nvSpPr>
                <p:cNvPr id="55" name="Oval 54">
                  <a:extLst>
                    <a:ext uri="{FF2B5EF4-FFF2-40B4-BE49-F238E27FC236}">
                      <a16:creationId xmlns:a16="http://schemas.microsoft.com/office/drawing/2014/main" id="{7A96E823-F877-7D47-B3E5-948CCFFF4BEE}"/>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Mitochondria with solid fill">
                  <a:extLst>
                    <a:ext uri="{FF2B5EF4-FFF2-40B4-BE49-F238E27FC236}">
                      <a16:creationId xmlns:a16="http://schemas.microsoft.com/office/drawing/2014/main" id="{A7398C2F-D555-D04F-B420-370A047FF7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57" name="Group 56">
                  <a:extLst>
                    <a:ext uri="{FF2B5EF4-FFF2-40B4-BE49-F238E27FC236}">
                      <a16:creationId xmlns:a16="http://schemas.microsoft.com/office/drawing/2014/main" id="{6A336830-6FD7-9A4A-B770-20365209F228}"/>
                    </a:ext>
                  </a:extLst>
                </p:cNvPr>
                <p:cNvGrpSpPr/>
                <p:nvPr/>
              </p:nvGrpSpPr>
              <p:grpSpPr>
                <a:xfrm>
                  <a:off x="1447051" y="2230255"/>
                  <a:ext cx="813673" cy="737170"/>
                  <a:chOff x="1447051" y="2230255"/>
                  <a:chExt cx="813673" cy="737170"/>
                </a:xfrm>
              </p:grpSpPr>
              <p:sp>
                <p:nvSpPr>
                  <p:cNvPr id="58" name="Rounded Rectangle 57">
                    <a:extLst>
                      <a:ext uri="{FF2B5EF4-FFF2-40B4-BE49-F238E27FC236}">
                        <a16:creationId xmlns:a16="http://schemas.microsoft.com/office/drawing/2014/main" id="{6DB27FD6-4EA9-BE4E-A463-A431C6DFBDD4}"/>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A12E2177-70EE-4E47-9A75-E071FB85EA5C}"/>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80" name="Group 79">
              <a:extLst>
                <a:ext uri="{FF2B5EF4-FFF2-40B4-BE49-F238E27FC236}">
                  <a16:creationId xmlns:a16="http://schemas.microsoft.com/office/drawing/2014/main" id="{67D617B4-9399-1543-952F-7B6FD1C29E58}"/>
                </a:ext>
              </a:extLst>
            </p:cNvPr>
            <p:cNvGrpSpPr/>
            <p:nvPr/>
          </p:nvGrpSpPr>
          <p:grpSpPr>
            <a:xfrm>
              <a:off x="7874233" y="2413214"/>
              <a:ext cx="2997080" cy="476025"/>
              <a:chOff x="8134080" y="1722853"/>
              <a:chExt cx="2997080" cy="476025"/>
            </a:xfrm>
          </p:grpSpPr>
          <p:grpSp>
            <p:nvGrpSpPr>
              <p:cNvPr id="81" name="Group 80">
                <a:extLst>
                  <a:ext uri="{FF2B5EF4-FFF2-40B4-BE49-F238E27FC236}">
                    <a16:creationId xmlns:a16="http://schemas.microsoft.com/office/drawing/2014/main" id="{DD280635-6229-2D4B-817A-8535C738416F}"/>
                  </a:ext>
                </a:extLst>
              </p:cNvPr>
              <p:cNvGrpSpPr>
                <a:grpSpLocks noChangeAspect="1"/>
              </p:cNvGrpSpPr>
              <p:nvPr/>
            </p:nvGrpSpPr>
            <p:grpSpPr>
              <a:xfrm>
                <a:off x="8728035" y="1731749"/>
                <a:ext cx="468008" cy="457200"/>
                <a:chOff x="1278675" y="2029522"/>
                <a:chExt cx="1609491" cy="1572321"/>
              </a:xfrm>
            </p:grpSpPr>
            <p:sp>
              <p:nvSpPr>
                <p:cNvPr id="106" name="Oval 105">
                  <a:extLst>
                    <a:ext uri="{FF2B5EF4-FFF2-40B4-BE49-F238E27FC236}">
                      <a16:creationId xmlns:a16="http://schemas.microsoft.com/office/drawing/2014/main" id="{77E2F270-90C3-EC4D-973D-C948DD9A9294}"/>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descr="Mitochondria with solid fill">
                  <a:extLst>
                    <a:ext uri="{FF2B5EF4-FFF2-40B4-BE49-F238E27FC236}">
                      <a16:creationId xmlns:a16="http://schemas.microsoft.com/office/drawing/2014/main" id="{845CA3EE-BCB4-5441-B22D-2DB212555C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08" name="Group 107">
                  <a:extLst>
                    <a:ext uri="{FF2B5EF4-FFF2-40B4-BE49-F238E27FC236}">
                      <a16:creationId xmlns:a16="http://schemas.microsoft.com/office/drawing/2014/main" id="{B06AEB67-0815-0748-A41E-B3375BAE9E5F}"/>
                    </a:ext>
                  </a:extLst>
                </p:cNvPr>
                <p:cNvGrpSpPr/>
                <p:nvPr/>
              </p:nvGrpSpPr>
              <p:grpSpPr>
                <a:xfrm>
                  <a:off x="1447051" y="2230255"/>
                  <a:ext cx="813673" cy="737170"/>
                  <a:chOff x="1447051" y="2230255"/>
                  <a:chExt cx="813673" cy="737170"/>
                </a:xfrm>
              </p:grpSpPr>
              <p:sp>
                <p:nvSpPr>
                  <p:cNvPr id="109" name="Rounded Rectangle 108">
                    <a:extLst>
                      <a:ext uri="{FF2B5EF4-FFF2-40B4-BE49-F238E27FC236}">
                        <a16:creationId xmlns:a16="http://schemas.microsoft.com/office/drawing/2014/main" id="{2FC0C9DE-7F33-8D49-826F-6DB14A0ED698}"/>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05D73264-D4BB-C84E-ABF3-3C4A60E79275}"/>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2" name="Group 81">
                <a:extLst>
                  <a:ext uri="{FF2B5EF4-FFF2-40B4-BE49-F238E27FC236}">
                    <a16:creationId xmlns:a16="http://schemas.microsoft.com/office/drawing/2014/main" id="{95CBECCE-67A2-AE42-95B7-2FBFA824A6A7}"/>
                  </a:ext>
                </a:extLst>
              </p:cNvPr>
              <p:cNvGrpSpPr>
                <a:grpSpLocks noChangeAspect="1"/>
              </p:cNvGrpSpPr>
              <p:nvPr/>
            </p:nvGrpSpPr>
            <p:grpSpPr>
              <a:xfrm>
                <a:off x="9368941" y="1722853"/>
                <a:ext cx="468008" cy="457200"/>
                <a:chOff x="1278675" y="2029522"/>
                <a:chExt cx="1609491" cy="1572321"/>
              </a:xfrm>
            </p:grpSpPr>
            <p:sp>
              <p:nvSpPr>
                <p:cNvPr id="101" name="Oval 100">
                  <a:extLst>
                    <a:ext uri="{FF2B5EF4-FFF2-40B4-BE49-F238E27FC236}">
                      <a16:creationId xmlns:a16="http://schemas.microsoft.com/office/drawing/2014/main" id="{C8B5A226-32DB-0542-B881-2BE021A590A3}"/>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Graphic 101" descr="Mitochondria with solid fill">
                  <a:extLst>
                    <a:ext uri="{FF2B5EF4-FFF2-40B4-BE49-F238E27FC236}">
                      <a16:creationId xmlns:a16="http://schemas.microsoft.com/office/drawing/2014/main" id="{6C12443B-68FC-9F44-971D-074EC13C75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03" name="Group 102">
                  <a:extLst>
                    <a:ext uri="{FF2B5EF4-FFF2-40B4-BE49-F238E27FC236}">
                      <a16:creationId xmlns:a16="http://schemas.microsoft.com/office/drawing/2014/main" id="{EFA828C1-A75B-BC46-965F-054FAC81A565}"/>
                    </a:ext>
                  </a:extLst>
                </p:cNvPr>
                <p:cNvGrpSpPr/>
                <p:nvPr/>
              </p:nvGrpSpPr>
              <p:grpSpPr>
                <a:xfrm>
                  <a:off x="1447051" y="2230255"/>
                  <a:ext cx="813673" cy="737170"/>
                  <a:chOff x="1447051" y="2230255"/>
                  <a:chExt cx="813673" cy="737170"/>
                </a:xfrm>
              </p:grpSpPr>
              <p:sp>
                <p:nvSpPr>
                  <p:cNvPr id="104" name="Rounded Rectangle 103">
                    <a:extLst>
                      <a:ext uri="{FF2B5EF4-FFF2-40B4-BE49-F238E27FC236}">
                        <a16:creationId xmlns:a16="http://schemas.microsoft.com/office/drawing/2014/main" id="{06ED669F-7226-7F4E-BDB0-3546B972E401}"/>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A5E2E9B9-ABC7-AB44-A531-DD900EAE0A0E}"/>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Group 82">
                <a:extLst>
                  <a:ext uri="{FF2B5EF4-FFF2-40B4-BE49-F238E27FC236}">
                    <a16:creationId xmlns:a16="http://schemas.microsoft.com/office/drawing/2014/main" id="{83489A3D-58B7-EA42-B72B-5A286297A101}"/>
                  </a:ext>
                </a:extLst>
              </p:cNvPr>
              <p:cNvGrpSpPr>
                <a:grpSpLocks noChangeAspect="1"/>
              </p:cNvGrpSpPr>
              <p:nvPr/>
            </p:nvGrpSpPr>
            <p:grpSpPr>
              <a:xfrm>
                <a:off x="9997659" y="1730955"/>
                <a:ext cx="468008" cy="457200"/>
                <a:chOff x="1278675" y="2029522"/>
                <a:chExt cx="1609491" cy="1572321"/>
              </a:xfrm>
            </p:grpSpPr>
            <p:sp>
              <p:nvSpPr>
                <p:cNvPr id="96" name="Oval 95">
                  <a:extLst>
                    <a:ext uri="{FF2B5EF4-FFF2-40B4-BE49-F238E27FC236}">
                      <a16:creationId xmlns:a16="http://schemas.microsoft.com/office/drawing/2014/main" id="{2A15BD55-89C6-8144-9945-530351FD185E}"/>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Graphic 96" descr="Mitochondria with solid fill">
                  <a:extLst>
                    <a:ext uri="{FF2B5EF4-FFF2-40B4-BE49-F238E27FC236}">
                      <a16:creationId xmlns:a16="http://schemas.microsoft.com/office/drawing/2014/main" id="{D92BDB34-04DF-2B4E-BB23-335ED24D4B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98" name="Group 97">
                  <a:extLst>
                    <a:ext uri="{FF2B5EF4-FFF2-40B4-BE49-F238E27FC236}">
                      <a16:creationId xmlns:a16="http://schemas.microsoft.com/office/drawing/2014/main" id="{0697B317-2276-BA41-BEBC-D0E0B3B6B200}"/>
                    </a:ext>
                  </a:extLst>
                </p:cNvPr>
                <p:cNvGrpSpPr/>
                <p:nvPr/>
              </p:nvGrpSpPr>
              <p:grpSpPr>
                <a:xfrm>
                  <a:off x="1447051" y="2230255"/>
                  <a:ext cx="813673" cy="737170"/>
                  <a:chOff x="1447051" y="2230255"/>
                  <a:chExt cx="813673" cy="737170"/>
                </a:xfrm>
              </p:grpSpPr>
              <p:sp>
                <p:nvSpPr>
                  <p:cNvPr id="99" name="Rounded Rectangle 98">
                    <a:extLst>
                      <a:ext uri="{FF2B5EF4-FFF2-40B4-BE49-F238E27FC236}">
                        <a16:creationId xmlns:a16="http://schemas.microsoft.com/office/drawing/2014/main" id="{C47802C1-65C5-AC4D-B690-AA75D133DDA6}"/>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A86FFF8A-E4D6-F441-ADD3-C7DE8EB8E43B}"/>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68D89DCB-3E6F-404E-BD9D-214FCF2EC9ED}"/>
                  </a:ext>
                </a:extLst>
              </p:cNvPr>
              <p:cNvGrpSpPr>
                <a:grpSpLocks noChangeAspect="1"/>
              </p:cNvGrpSpPr>
              <p:nvPr/>
            </p:nvGrpSpPr>
            <p:grpSpPr>
              <a:xfrm>
                <a:off x="10663152" y="1730955"/>
                <a:ext cx="468008" cy="457200"/>
                <a:chOff x="1278675" y="2029522"/>
                <a:chExt cx="1609491" cy="1572321"/>
              </a:xfrm>
            </p:grpSpPr>
            <p:sp>
              <p:nvSpPr>
                <p:cNvPr id="91" name="Oval 90">
                  <a:extLst>
                    <a:ext uri="{FF2B5EF4-FFF2-40B4-BE49-F238E27FC236}">
                      <a16:creationId xmlns:a16="http://schemas.microsoft.com/office/drawing/2014/main" id="{734084A6-E6F4-BC4F-AB22-DAD0BD7281AD}"/>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Graphic 91" descr="Mitochondria with solid fill">
                  <a:extLst>
                    <a:ext uri="{FF2B5EF4-FFF2-40B4-BE49-F238E27FC236}">
                      <a16:creationId xmlns:a16="http://schemas.microsoft.com/office/drawing/2014/main" id="{D052B841-5343-1C43-8F07-7A2F2E9CEF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93" name="Group 92">
                  <a:extLst>
                    <a:ext uri="{FF2B5EF4-FFF2-40B4-BE49-F238E27FC236}">
                      <a16:creationId xmlns:a16="http://schemas.microsoft.com/office/drawing/2014/main" id="{4AB459C0-F660-984F-A65A-4D968223D5F3}"/>
                    </a:ext>
                  </a:extLst>
                </p:cNvPr>
                <p:cNvGrpSpPr/>
                <p:nvPr/>
              </p:nvGrpSpPr>
              <p:grpSpPr>
                <a:xfrm>
                  <a:off x="1447051" y="2230255"/>
                  <a:ext cx="813673" cy="737170"/>
                  <a:chOff x="1447051" y="2230255"/>
                  <a:chExt cx="813673" cy="737170"/>
                </a:xfrm>
              </p:grpSpPr>
              <p:sp>
                <p:nvSpPr>
                  <p:cNvPr id="94" name="Rounded Rectangle 93">
                    <a:extLst>
                      <a:ext uri="{FF2B5EF4-FFF2-40B4-BE49-F238E27FC236}">
                        <a16:creationId xmlns:a16="http://schemas.microsoft.com/office/drawing/2014/main" id="{0AFE745D-D20E-2749-8573-F16ED9C4D131}"/>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56EA1E8C-4AFC-EA4B-A777-372B49B8B7C5}"/>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5" name="Group 84">
                <a:extLst>
                  <a:ext uri="{FF2B5EF4-FFF2-40B4-BE49-F238E27FC236}">
                    <a16:creationId xmlns:a16="http://schemas.microsoft.com/office/drawing/2014/main" id="{BA1C8481-8B0F-7C44-BB84-1D7D875D6FD9}"/>
                  </a:ext>
                </a:extLst>
              </p:cNvPr>
              <p:cNvGrpSpPr>
                <a:grpSpLocks noChangeAspect="1"/>
              </p:cNvGrpSpPr>
              <p:nvPr/>
            </p:nvGrpSpPr>
            <p:grpSpPr>
              <a:xfrm>
                <a:off x="8134080" y="1741678"/>
                <a:ext cx="468008" cy="457200"/>
                <a:chOff x="1278675" y="2029522"/>
                <a:chExt cx="1609491" cy="1572321"/>
              </a:xfrm>
            </p:grpSpPr>
            <p:sp>
              <p:nvSpPr>
                <p:cNvPr id="86" name="Oval 85">
                  <a:extLst>
                    <a:ext uri="{FF2B5EF4-FFF2-40B4-BE49-F238E27FC236}">
                      <a16:creationId xmlns:a16="http://schemas.microsoft.com/office/drawing/2014/main" id="{9CFF6833-5369-5146-BA99-A4132B4439CE}"/>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descr="Mitochondria with solid fill">
                  <a:extLst>
                    <a:ext uri="{FF2B5EF4-FFF2-40B4-BE49-F238E27FC236}">
                      <a16:creationId xmlns:a16="http://schemas.microsoft.com/office/drawing/2014/main" id="{F68524DD-9706-A747-88FD-3F5C06DEBD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88" name="Group 87">
                  <a:extLst>
                    <a:ext uri="{FF2B5EF4-FFF2-40B4-BE49-F238E27FC236}">
                      <a16:creationId xmlns:a16="http://schemas.microsoft.com/office/drawing/2014/main" id="{99A855EC-27CD-2148-A35F-A88D2142C666}"/>
                    </a:ext>
                  </a:extLst>
                </p:cNvPr>
                <p:cNvGrpSpPr/>
                <p:nvPr/>
              </p:nvGrpSpPr>
              <p:grpSpPr>
                <a:xfrm>
                  <a:off x="1447051" y="2230255"/>
                  <a:ext cx="813673" cy="737170"/>
                  <a:chOff x="1447051" y="2230255"/>
                  <a:chExt cx="813673" cy="737170"/>
                </a:xfrm>
              </p:grpSpPr>
              <p:sp>
                <p:nvSpPr>
                  <p:cNvPr id="89" name="Rounded Rectangle 88">
                    <a:extLst>
                      <a:ext uri="{FF2B5EF4-FFF2-40B4-BE49-F238E27FC236}">
                        <a16:creationId xmlns:a16="http://schemas.microsoft.com/office/drawing/2014/main" id="{FD2A470C-2FD4-CE4D-B356-4765FD1102D9}"/>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AC044310-499D-1445-B451-B34E14798851}"/>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11" name="Group 110">
              <a:extLst>
                <a:ext uri="{FF2B5EF4-FFF2-40B4-BE49-F238E27FC236}">
                  <a16:creationId xmlns:a16="http://schemas.microsoft.com/office/drawing/2014/main" id="{C138ACB9-9D6C-2E44-90AA-FD3528A7C346}"/>
                </a:ext>
              </a:extLst>
            </p:cNvPr>
            <p:cNvGrpSpPr/>
            <p:nvPr/>
          </p:nvGrpSpPr>
          <p:grpSpPr>
            <a:xfrm>
              <a:off x="7874233" y="2944234"/>
              <a:ext cx="2997080" cy="476025"/>
              <a:chOff x="8134080" y="1722853"/>
              <a:chExt cx="2997080" cy="476025"/>
            </a:xfrm>
          </p:grpSpPr>
          <p:grpSp>
            <p:nvGrpSpPr>
              <p:cNvPr id="112" name="Group 111">
                <a:extLst>
                  <a:ext uri="{FF2B5EF4-FFF2-40B4-BE49-F238E27FC236}">
                    <a16:creationId xmlns:a16="http://schemas.microsoft.com/office/drawing/2014/main" id="{7C0FA3C2-215D-AA4E-8FC7-9873DBB618A0}"/>
                  </a:ext>
                </a:extLst>
              </p:cNvPr>
              <p:cNvGrpSpPr>
                <a:grpSpLocks noChangeAspect="1"/>
              </p:cNvGrpSpPr>
              <p:nvPr/>
            </p:nvGrpSpPr>
            <p:grpSpPr>
              <a:xfrm>
                <a:off x="8728035" y="1731749"/>
                <a:ext cx="468008" cy="457200"/>
                <a:chOff x="1278675" y="2029522"/>
                <a:chExt cx="1609491" cy="1572321"/>
              </a:xfrm>
            </p:grpSpPr>
            <p:sp>
              <p:nvSpPr>
                <p:cNvPr id="137" name="Oval 136">
                  <a:extLst>
                    <a:ext uri="{FF2B5EF4-FFF2-40B4-BE49-F238E27FC236}">
                      <a16:creationId xmlns:a16="http://schemas.microsoft.com/office/drawing/2014/main" id="{C4D5BA77-7EB5-4944-9B7C-A9934FEBC79A}"/>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Graphic 137" descr="Mitochondria with solid fill">
                  <a:extLst>
                    <a:ext uri="{FF2B5EF4-FFF2-40B4-BE49-F238E27FC236}">
                      <a16:creationId xmlns:a16="http://schemas.microsoft.com/office/drawing/2014/main" id="{ACA18EA0-4552-504A-B8D7-3047B0A3F8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39" name="Group 138">
                  <a:extLst>
                    <a:ext uri="{FF2B5EF4-FFF2-40B4-BE49-F238E27FC236}">
                      <a16:creationId xmlns:a16="http://schemas.microsoft.com/office/drawing/2014/main" id="{2F78F898-80E9-4544-9C3A-697267A8652F}"/>
                    </a:ext>
                  </a:extLst>
                </p:cNvPr>
                <p:cNvGrpSpPr/>
                <p:nvPr/>
              </p:nvGrpSpPr>
              <p:grpSpPr>
                <a:xfrm>
                  <a:off x="1447051" y="2230255"/>
                  <a:ext cx="813673" cy="737170"/>
                  <a:chOff x="1447051" y="2230255"/>
                  <a:chExt cx="813673" cy="737170"/>
                </a:xfrm>
              </p:grpSpPr>
              <p:sp>
                <p:nvSpPr>
                  <p:cNvPr id="140" name="Rounded Rectangle 139">
                    <a:extLst>
                      <a:ext uri="{FF2B5EF4-FFF2-40B4-BE49-F238E27FC236}">
                        <a16:creationId xmlns:a16="http://schemas.microsoft.com/office/drawing/2014/main" id="{5DF28A2F-76EF-604F-B288-C142BAD2D7E8}"/>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E93DE599-51F5-1F42-BB08-EA4A5D68776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a:extLst>
                  <a:ext uri="{FF2B5EF4-FFF2-40B4-BE49-F238E27FC236}">
                    <a16:creationId xmlns:a16="http://schemas.microsoft.com/office/drawing/2014/main" id="{69FB37BB-5FEF-024A-A151-AE7FE528BE8F}"/>
                  </a:ext>
                </a:extLst>
              </p:cNvPr>
              <p:cNvGrpSpPr>
                <a:grpSpLocks noChangeAspect="1"/>
              </p:cNvGrpSpPr>
              <p:nvPr/>
            </p:nvGrpSpPr>
            <p:grpSpPr>
              <a:xfrm>
                <a:off x="9368941" y="1722853"/>
                <a:ext cx="468008" cy="457200"/>
                <a:chOff x="1278675" y="2029522"/>
                <a:chExt cx="1609491" cy="1572321"/>
              </a:xfrm>
            </p:grpSpPr>
            <p:sp>
              <p:nvSpPr>
                <p:cNvPr id="132" name="Oval 131">
                  <a:extLst>
                    <a:ext uri="{FF2B5EF4-FFF2-40B4-BE49-F238E27FC236}">
                      <a16:creationId xmlns:a16="http://schemas.microsoft.com/office/drawing/2014/main" id="{3C1A62F9-8102-5142-9442-84E905346655}"/>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Graphic 132" descr="Mitochondria with solid fill">
                  <a:extLst>
                    <a:ext uri="{FF2B5EF4-FFF2-40B4-BE49-F238E27FC236}">
                      <a16:creationId xmlns:a16="http://schemas.microsoft.com/office/drawing/2014/main" id="{C29ECEA7-EEB5-D241-ABAB-05DE734657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34" name="Group 133">
                  <a:extLst>
                    <a:ext uri="{FF2B5EF4-FFF2-40B4-BE49-F238E27FC236}">
                      <a16:creationId xmlns:a16="http://schemas.microsoft.com/office/drawing/2014/main" id="{38294203-CA2D-6B44-8AEC-8186674E302F}"/>
                    </a:ext>
                  </a:extLst>
                </p:cNvPr>
                <p:cNvGrpSpPr/>
                <p:nvPr/>
              </p:nvGrpSpPr>
              <p:grpSpPr>
                <a:xfrm>
                  <a:off x="1447051" y="2230255"/>
                  <a:ext cx="813673" cy="737170"/>
                  <a:chOff x="1447051" y="2230255"/>
                  <a:chExt cx="813673" cy="737170"/>
                </a:xfrm>
              </p:grpSpPr>
              <p:sp>
                <p:nvSpPr>
                  <p:cNvPr id="135" name="Rounded Rectangle 134">
                    <a:extLst>
                      <a:ext uri="{FF2B5EF4-FFF2-40B4-BE49-F238E27FC236}">
                        <a16:creationId xmlns:a16="http://schemas.microsoft.com/office/drawing/2014/main" id="{976810CC-AAB0-B54F-89C7-E9849FB49DFE}"/>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a:extLst>
                      <a:ext uri="{FF2B5EF4-FFF2-40B4-BE49-F238E27FC236}">
                        <a16:creationId xmlns:a16="http://schemas.microsoft.com/office/drawing/2014/main" id="{5CEE910A-AFA4-014C-845D-B788BD3EC98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4" name="Group 113">
                <a:extLst>
                  <a:ext uri="{FF2B5EF4-FFF2-40B4-BE49-F238E27FC236}">
                    <a16:creationId xmlns:a16="http://schemas.microsoft.com/office/drawing/2014/main" id="{B22B4A47-BF22-8640-BA72-44BE4F233832}"/>
                  </a:ext>
                </a:extLst>
              </p:cNvPr>
              <p:cNvGrpSpPr>
                <a:grpSpLocks noChangeAspect="1"/>
              </p:cNvGrpSpPr>
              <p:nvPr/>
            </p:nvGrpSpPr>
            <p:grpSpPr>
              <a:xfrm>
                <a:off x="9997659" y="1730955"/>
                <a:ext cx="468008" cy="457200"/>
                <a:chOff x="1278675" y="2029522"/>
                <a:chExt cx="1609491" cy="1572321"/>
              </a:xfrm>
            </p:grpSpPr>
            <p:sp>
              <p:nvSpPr>
                <p:cNvPr id="127" name="Oval 126">
                  <a:extLst>
                    <a:ext uri="{FF2B5EF4-FFF2-40B4-BE49-F238E27FC236}">
                      <a16:creationId xmlns:a16="http://schemas.microsoft.com/office/drawing/2014/main" id="{2C9DA8C3-98EA-7D49-84C0-B22DC35A6B3C}"/>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Graphic 127" descr="Mitochondria with solid fill">
                  <a:extLst>
                    <a:ext uri="{FF2B5EF4-FFF2-40B4-BE49-F238E27FC236}">
                      <a16:creationId xmlns:a16="http://schemas.microsoft.com/office/drawing/2014/main" id="{BBD854EA-D96E-5F4C-BEDF-678C79EA68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29" name="Group 128">
                  <a:extLst>
                    <a:ext uri="{FF2B5EF4-FFF2-40B4-BE49-F238E27FC236}">
                      <a16:creationId xmlns:a16="http://schemas.microsoft.com/office/drawing/2014/main" id="{D4DE5D1C-50D5-5B41-9CDD-16B6908A5F35}"/>
                    </a:ext>
                  </a:extLst>
                </p:cNvPr>
                <p:cNvGrpSpPr/>
                <p:nvPr/>
              </p:nvGrpSpPr>
              <p:grpSpPr>
                <a:xfrm>
                  <a:off x="1447051" y="2230255"/>
                  <a:ext cx="813673" cy="737170"/>
                  <a:chOff x="1447051" y="2230255"/>
                  <a:chExt cx="813673" cy="737170"/>
                </a:xfrm>
              </p:grpSpPr>
              <p:sp>
                <p:nvSpPr>
                  <p:cNvPr id="130" name="Rounded Rectangle 129">
                    <a:extLst>
                      <a:ext uri="{FF2B5EF4-FFF2-40B4-BE49-F238E27FC236}">
                        <a16:creationId xmlns:a16="http://schemas.microsoft.com/office/drawing/2014/main" id="{479FAD12-16B3-AA47-893D-2DA28CF36999}"/>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a:extLst>
                      <a:ext uri="{FF2B5EF4-FFF2-40B4-BE49-F238E27FC236}">
                        <a16:creationId xmlns:a16="http://schemas.microsoft.com/office/drawing/2014/main" id="{CD381916-6EE5-ED4C-9863-002A605B582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5" name="Group 114">
                <a:extLst>
                  <a:ext uri="{FF2B5EF4-FFF2-40B4-BE49-F238E27FC236}">
                    <a16:creationId xmlns:a16="http://schemas.microsoft.com/office/drawing/2014/main" id="{0DB38E2E-94DE-A841-8971-DD474DC7DC3B}"/>
                  </a:ext>
                </a:extLst>
              </p:cNvPr>
              <p:cNvGrpSpPr>
                <a:grpSpLocks noChangeAspect="1"/>
              </p:cNvGrpSpPr>
              <p:nvPr/>
            </p:nvGrpSpPr>
            <p:grpSpPr>
              <a:xfrm>
                <a:off x="10663152" y="1730955"/>
                <a:ext cx="468008" cy="457200"/>
                <a:chOff x="1278675" y="2029522"/>
                <a:chExt cx="1609491" cy="1572321"/>
              </a:xfrm>
            </p:grpSpPr>
            <p:sp>
              <p:nvSpPr>
                <p:cNvPr id="122" name="Oval 121">
                  <a:extLst>
                    <a:ext uri="{FF2B5EF4-FFF2-40B4-BE49-F238E27FC236}">
                      <a16:creationId xmlns:a16="http://schemas.microsoft.com/office/drawing/2014/main" id="{FDBDA856-CFA6-824E-ADBA-711C6C764B7A}"/>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Graphic 122" descr="Mitochondria with solid fill">
                  <a:extLst>
                    <a:ext uri="{FF2B5EF4-FFF2-40B4-BE49-F238E27FC236}">
                      <a16:creationId xmlns:a16="http://schemas.microsoft.com/office/drawing/2014/main" id="{086C7243-267E-6146-BAF1-C3AE31ACCF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24" name="Group 123">
                  <a:extLst>
                    <a:ext uri="{FF2B5EF4-FFF2-40B4-BE49-F238E27FC236}">
                      <a16:creationId xmlns:a16="http://schemas.microsoft.com/office/drawing/2014/main" id="{58E3B526-2BA3-F74E-8AB0-3AB705A3F48C}"/>
                    </a:ext>
                  </a:extLst>
                </p:cNvPr>
                <p:cNvGrpSpPr/>
                <p:nvPr/>
              </p:nvGrpSpPr>
              <p:grpSpPr>
                <a:xfrm>
                  <a:off x="1447051" y="2230255"/>
                  <a:ext cx="813673" cy="737170"/>
                  <a:chOff x="1447051" y="2230255"/>
                  <a:chExt cx="813673" cy="737170"/>
                </a:xfrm>
              </p:grpSpPr>
              <p:sp>
                <p:nvSpPr>
                  <p:cNvPr id="125" name="Rounded Rectangle 124">
                    <a:extLst>
                      <a:ext uri="{FF2B5EF4-FFF2-40B4-BE49-F238E27FC236}">
                        <a16:creationId xmlns:a16="http://schemas.microsoft.com/office/drawing/2014/main" id="{3C174359-B98A-2441-B397-B5C1A73DE04C}"/>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5C7D0225-E9CA-124C-8D69-95357D4C873E}"/>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6" name="Group 115">
                <a:extLst>
                  <a:ext uri="{FF2B5EF4-FFF2-40B4-BE49-F238E27FC236}">
                    <a16:creationId xmlns:a16="http://schemas.microsoft.com/office/drawing/2014/main" id="{69C2385A-9A37-4D4A-B8E0-AC229F8F3C80}"/>
                  </a:ext>
                </a:extLst>
              </p:cNvPr>
              <p:cNvGrpSpPr>
                <a:grpSpLocks noChangeAspect="1"/>
              </p:cNvGrpSpPr>
              <p:nvPr/>
            </p:nvGrpSpPr>
            <p:grpSpPr>
              <a:xfrm>
                <a:off x="8134080" y="1741678"/>
                <a:ext cx="468008" cy="457200"/>
                <a:chOff x="1278675" y="2029522"/>
                <a:chExt cx="1609491" cy="1572321"/>
              </a:xfrm>
            </p:grpSpPr>
            <p:sp>
              <p:nvSpPr>
                <p:cNvPr id="117" name="Oval 116">
                  <a:extLst>
                    <a:ext uri="{FF2B5EF4-FFF2-40B4-BE49-F238E27FC236}">
                      <a16:creationId xmlns:a16="http://schemas.microsoft.com/office/drawing/2014/main" id="{D75BF9C6-CB3C-6E4E-9F82-FF3A8F1F7A17}"/>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Graphic 117" descr="Mitochondria with solid fill">
                  <a:extLst>
                    <a:ext uri="{FF2B5EF4-FFF2-40B4-BE49-F238E27FC236}">
                      <a16:creationId xmlns:a16="http://schemas.microsoft.com/office/drawing/2014/main" id="{240D9B5C-F6BE-CC47-BB37-5BE4DFFBF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19" name="Group 118">
                  <a:extLst>
                    <a:ext uri="{FF2B5EF4-FFF2-40B4-BE49-F238E27FC236}">
                      <a16:creationId xmlns:a16="http://schemas.microsoft.com/office/drawing/2014/main" id="{05903C1F-C945-C444-BCF5-C3BB0AD0F5ED}"/>
                    </a:ext>
                  </a:extLst>
                </p:cNvPr>
                <p:cNvGrpSpPr/>
                <p:nvPr/>
              </p:nvGrpSpPr>
              <p:grpSpPr>
                <a:xfrm>
                  <a:off x="1447051" y="2230255"/>
                  <a:ext cx="813673" cy="737170"/>
                  <a:chOff x="1447051" y="2230255"/>
                  <a:chExt cx="813673" cy="737170"/>
                </a:xfrm>
              </p:grpSpPr>
              <p:sp>
                <p:nvSpPr>
                  <p:cNvPr id="120" name="Rounded Rectangle 119">
                    <a:extLst>
                      <a:ext uri="{FF2B5EF4-FFF2-40B4-BE49-F238E27FC236}">
                        <a16:creationId xmlns:a16="http://schemas.microsoft.com/office/drawing/2014/main" id="{9BFCB1EB-A104-0444-A8FF-30E830FF8060}"/>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7E4AFE8D-7898-1A42-9877-BFFFA8EC9187}"/>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42" name="Group 141">
              <a:extLst>
                <a:ext uri="{FF2B5EF4-FFF2-40B4-BE49-F238E27FC236}">
                  <a16:creationId xmlns:a16="http://schemas.microsoft.com/office/drawing/2014/main" id="{01704B33-F254-AC44-A8CB-1664D7560F08}"/>
                </a:ext>
              </a:extLst>
            </p:cNvPr>
            <p:cNvGrpSpPr/>
            <p:nvPr/>
          </p:nvGrpSpPr>
          <p:grpSpPr>
            <a:xfrm>
              <a:off x="7874233" y="3507982"/>
              <a:ext cx="2997080" cy="476025"/>
              <a:chOff x="8134080" y="1722853"/>
              <a:chExt cx="2997080" cy="476025"/>
            </a:xfrm>
          </p:grpSpPr>
          <p:grpSp>
            <p:nvGrpSpPr>
              <p:cNvPr id="143" name="Group 142">
                <a:extLst>
                  <a:ext uri="{FF2B5EF4-FFF2-40B4-BE49-F238E27FC236}">
                    <a16:creationId xmlns:a16="http://schemas.microsoft.com/office/drawing/2014/main" id="{4FB7A3F5-E22C-9C49-ABF0-BC206601183C}"/>
                  </a:ext>
                </a:extLst>
              </p:cNvPr>
              <p:cNvGrpSpPr>
                <a:grpSpLocks noChangeAspect="1"/>
              </p:cNvGrpSpPr>
              <p:nvPr/>
            </p:nvGrpSpPr>
            <p:grpSpPr>
              <a:xfrm>
                <a:off x="8728035" y="1731749"/>
                <a:ext cx="468008" cy="457200"/>
                <a:chOff x="1278675" y="2029522"/>
                <a:chExt cx="1609491" cy="1572321"/>
              </a:xfrm>
            </p:grpSpPr>
            <p:sp>
              <p:nvSpPr>
                <p:cNvPr id="168" name="Oval 167">
                  <a:extLst>
                    <a:ext uri="{FF2B5EF4-FFF2-40B4-BE49-F238E27FC236}">
                      <a16:creationId xmlns:a16="http://schemas.microsoft.com/office/drawing/2014/main" id="{A6182E48-75C3-5A41-978B-067D5230BF67}"/>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 name="Graphic 168" descr="Mitochondria with solid fill">
                  <a:extLst>
                    <a:ext uri="{FF2B5EF4-FFF2-40B4-BE49-F238E27FC236}">
                      <a16:creationId xmlns:a16="http://schemas.microsoft.com/office/drawing/2014/main" id="{F3F878E6-933C-2A4D-803B-A715B57256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70" name="Group 169">
                  <a:extLst>
                    <a:ext uri="{FF2B5EF4-FFF2-40B4-BE49-F238E27FC236}">
                      <a16:creationId xmlns:a16="http://schemas.microsoft.com/office/drawing/2014/main" id="{99E204F5-87A8-C64B-8CC8-352AFB2431CB}"/>
                    </a:ext>
                  </a:extLst>
                </p:cNvPr>
                <p:cNvGrpSpPr/>
                <p:nvPr/>
              </p:nvGrpSpPr>
              <p:grpSpPr>
                <a:xfrm>
                  <a:off x="1447051" y="2230255"/>
                  <a:ext cx="813673" cy="737170"/>
                  <a:chOff x="1447051" y="2230255"/>
                  <a:chExt cx="813673" cy="737170"/>
                </a:xfrm>
              </p:grpSpPr>
              <p:sp>
                <p:nvSpPr>
                  <p:cNvPr id="171" name="Rounded Rectangle 170">
                    <a:extLst>
                      <a:ext uri="{FF2B5EF4-FFF2-40B4-BE49-F238E27FC236}">
                        <a16:creationId xmlns:a16="http://schemas.microsoft.com/office/drawing/2014/main" id="{EA9A301A-644C-E046-A1FE-41A2E6FE2E70}"/>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C5AB00BC-4740-4944-950E-698DD3260A23}"/>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143">
                <a:extLst>
                  <a:ext uri="{FF2B5EF4-FFF2-40B4-BE49-F238E27FC236}">
                    <a16:creationId xmlns:a16="http://schemas.microsoft.com/office/drawing/2014/main" id="{6CBF4370-0257-8E44-B53F-5BC999C27A89}"/>
                  </a:ext>
                </a:extLst>
              </p:cNvPr>
              <p:cNvGrpSpPr>
                <a:grpSpLocks noChangeAspect="1"/>
              </p:cNvGrpSpPr>
              <p:nvPr/>
            </p:nvGrpSpPr>
            <p:grpSpPr>
              <a:xfrm>
                <a:off x="9368941" y="1722853"/>
                <a:ext cx="468008" cy="457200"/>
                <a:chOff x="1278675" y="2029522"/>
                <a:chExt cx="1609491" cy="1572321"/>
              </a:xfrm>
            </p:grpSpPr>
            <p:sp>
              <p:nvSpPr>
                <p:cNvPr id="163" name="Oval 162">
                  <a:extLst>
                    <a:ext uri="{FF2B5EF4-FFF2-40B4-BE49-F238E27FC236}">
                      <a16:creationId xmlns:a16="http://schemas.microsoft.com/office/drawing/2014/main" id="{0441D82C-9968-0546-9E15-2D806CD31A1C}"/>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Graphic 163" descr="Mitochondria with solid fill">
                  <a:extLst>
                    <a:ext uri="{FF2B5EF4-FFF2-40B4-BE49-F238E27FC236}">
                      <a16:creationId xmlns:a16="http://schemas.microsoft.com/office/drawing/2014/main" id="{6C082A68-42B3-E242-AC9D-D6151D3156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65" name="Group 164">
                  <a:extLst>
                    <a:ext uri="{FF2B5EF4-FFF2-40B4-BE49-F238E27FC236}">
                      <a16:creationId xmlns:a16="http://schemas.microsoft.com/office/drawing/2014/main" id="{DE64D493-149C-0940-B3FF-325A24755DDD}"/>
                    </a:ext>
                  </a:extLst>
                </p:cNvPr>
                <p:cNvGrpSpPr/>
                <p:nvPr/>
              </p:nvGrpSpPr>
              <p:grpSpPr>
                <a:xfrm>
                  <a:off x="1447051" y="2230255"/>
                  <a:ext cx="813673" cy="737170"/>
                  <a:chOff x="1447051" y="2230255"/>
                  <a:chExt cx="813673" cy="737170"/>
                </a:xfrm>
              </p:grpSpPr>
              <p:sp>
                <p:nvSpPr>
                  <p:cNvPr id="166" name="Rounded Rectangle 165">
                    <a:extLst>
                      <a:ext uri="{FF2B5EF4-FFF2-40B4-BE49-F238E27FC236}">
                        <a16:creationId xmlns:a16="http://schemas.microsoft.com/office/drawing/2014/main" id="{18D0F917-44B2-8043-9D44-401B3CA6A441}"/>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C9362CC2-5E7F-1D4B-8E60-E7A921017C85}"/>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5" name="Group 144">
                <a:extLst>
                  <a:ext uri="{FF2B5EF4-FFF2-40B4-BE49-F238E27FC236}">
                    <a16:creationId xmlns:a16="http://schemas.microsoft.com/office/drawing/2014/main" id="{047EC579-948A-7544-8FC0-F6095431D6FD}"/>
                  </a:ext>
                </a:extLst>
              </p:cNvPr>
              <p:cNvGrpSpPr>
                <a:grpSpLocks noChangeAspect="1"/>
              </p:cNvGrpSpPr>
              <p:nvPr/>
            </p:nvGrpSpPr>
            <p:grpSpPr>
              <a:xfrm>
                <a:off x="9997659" y="1730955"/>
                <a:ext cx="468008" cy="457200"/>
                <a:chOff x="1278675" y="2029522"/>
                <a:chExt cx="1609491" cy="1572321"/>
              </a:xfrm>
            </p:grpSpPr>
            <p:sp>
              <p:nvSpPr>
                <p:cNvPr id="158" name="Oval 157">
                  <a:extLst>
                    <a:ext uri="{FF2B5EF4-FFF2-40B4-BE49-F238E27FC236}">
                      <a16:creationId xmlns:a16="http://schemas.microsoft.com/office/drawing/2014/main" id="{BFA9F883-C066-224B-BB65-25397BC7E8FE}"/>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9" name="Graphic 158" descr="Mitochondria with solid fill">
                  <a:extLst>
                    <a:ext uri="{FF2B5EF4-FFF2-40B4-BE49-F238E27FC236}">
                      <a16:creationId xmlns:a16="http://schemas.microsoft.com/office/drawing/2014/main" id="{0AADA665-33F5-6141-A807-FD0BDB424B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60" name="Group 159">
                  <a:extLst>
                    <a:ext uri="{FF2B5EF4-FFF2-40B4-BE49-F238E27FC236}">
                      <a16:creationId xmlns:a16="http://schemas.microsoft.com/office/drawing/2014/main" id="{2600AC91-9129-7C42-B160-2D426978A64B}"/>
                    </a:ext>
                  </a:extLst>
                </p:cNvPr>
                <p:cNvGrpSpPr/>
                <p:nvPr/>
              </p:nvGrpSpPr>
              <p:grpSpPr>
                <a:xfrm>
                  <a:off x="1447051" y="2230255"/>
                  <a:ext cx="813673" cy="737170"/>
                  <a:chOff x="1447051" y="2230255"/>
                  <a:chExt cx="813673" cy="737170"/>
                </a:xfrm>
              </p:grpSpPr>
              <p:sp>
                <p:nvSpPr>
                  <p:cNvPr id="161" name="Rounded Rectangle 160">
                    <a:extLst>
                      <a:ext uri="{FF2B5EF4-FFF2-40B4-BE49-F238E27FC236}">
                        <a16:creationId xmlns:a16="http://schemas.microsoft.com/office/drawing/2014/main" id="{C17AF366-3A2D-8540-8A59-8C584F320D42}"/>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35529AED-78A0-4646-86EF-C2DA1D6C87FD}"/>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6" name="Group 145">
                <a:extLst>
                  <a:ext uri="{FF2B5EF4-FFF2-40B4-BE49-F238E27FC236}">
                    <a16:creationId xmlns:a16="http://schemas.microsoft.com/office/drawing/2014/main" id="{69B8BB1A-3980-1149-81BB-BB3547942022}"/>
                  </a:ext>
                </a:extLst>
              </p:cNvPr>
              <p:cNvGrpSpPr>
                <a:grpSpLocks noChangeAspect="1"/>
              </p:cNvGrpSpPr>
              <p:nvPr/>
            </p:nvGrpSpPr>
            <p:grpSpPr>
              <a:xfrm>
                <a:off x="10663152" y="1730955"/>
                <a:ext cx="468008" cy="457200"/>
                <a:chOff x="1278675" y="2029522"/>
                <a:chExt cx="1609491" cy="1572321"/>
              </a:xfrm>
            </p:grpSpPr>
            <p:sp>
              <p:nvSpPr>
                <p:cNvPr id="153" name="Oval 152">
                  <a:extLst>
                    <a:ext uri="{FF2B5EF4-FFF2-40B4-BE49-F238E27FC236}">
                      <a16:creationId xmlns:a16="http://schemas.microsoft.com/office/drawing/2014/main" id="{EC2BAC91-15ED-BD45-8E02-2D70476070B1}"/>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Graphic 153" descr="Mitochondria with solid fill">
                  <a:extLst>
                    <a:ext uri="{FF2B5EF4-FFF2-40B4-BE49-F238E27FC236}">
                      <a16:creationId xmlns:a16="http://schemas.microsoft.com/office/drawing/2014/main" id="{77D0BD81-78D1-AD4F-A4F0-9DB6E858EA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55" name="Group 154">
                  <a:extLst>
                    <a:ext uri="{FF2B5EF4-FFF2-40B4-BE49-F238E27FC236}">
                      <a16:creationId xmlns:a16="http://schemas.microsoft.com/office/drawing/2014/main" id="{AC4F118A-810B-EF4E-B402-6AE7AD3E5592}"/>
                    </a:ext>
                  </a:extLst>
                </p:cNvPr>
                <p:cNvGrpSpPr/>
                <p:nvPr/>
              </p:nvGrpSpPr>
              <p:grpSpPr>
                <a:xfrm>
                  <a:off x="1447051" y="2230255"/>
                  <a:ext cx="813673" cy="737170"/>
                  <a:chOff x="1447051" y="2230255"/>
                  <a:chExt cx="813673" cy="737170"/>
                </a:xfrm>
              </p:grpSpPr>
              <p:sp>
                <p:nvSpPr>
                  <p:cNvPr id="156" name="Rounded Rectangle 155">
                    <a:extLst>
                      <a:ext uri="{FF2B5EF4-FFF2-40B4-BE49-F238E27FC236}">
                        <a16:creationId xmlns:a16="http://schemas.microsoft.com/office/drawing/2014/main" id="{7F097E7F-B551-2A45-A7B5-C19F071DE843}"/>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a:extLst>
                      <a:ext uri="{FF2B5EF4-FFF2-40B4-BE49-F238E27FC236}">
                        <a16:creationId xmlns:a16="http://schemas.microsoft.com/office/drawing/2014/main" id="{2312B9DD-F186-684B-9D46-45BDCD976C43}"/>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7" name="Group 146">
                <a:extLst>
                  <a:ext uri="{FF2B5EF4-FFF2-40B4-BE49-F238E27FC236}">
                    <a16:creationId xmlns:a16="http://schemas.microsoft.com/office/drawing/2014/main" id="{568F0649-DEA9-D64A-9A50-212508A270BB}"/>
                  </a:ext>
                </a:extLst>
              </p:cNvPr>
              <p:cNvGrpSpPr>
                <a:grpSpLocks noChangeAspect="1"/>
              </p:cNvGrpSpPr>
              <p:nvPr/>
            </p:nvGrpSpPr>
            <p:grpSpPr>
              <a:xfrm>
                <a:off x="8134080" y="1741678"/>
                <a:ext cx="468008" cy="457200"/>
                <a:chOff x="1278675" y="2029522"/>
                <a:chExt cx="1609491" cy="1572321"/>
              </a:xfrm>
            </p:grpSpPr>
            <p:sp>
              <p:nvSpPr>
                <p:cNvPr id="148" name="Oval 147">
                  <a:extLst>
                    <a:ext uri="{FF2B5EF4-FFF2-40B4-BE49-F238E27FC236}">
                      <a16:creationId xmlns:a16="http://schemas.microsoft.com/office/drawing/2014/main" id="{64723467-D7A4-AA4F-9579-B3D8DF3AA709}"/>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Graphic 148" descr="Mitochondria with solid fill">
                  <a:extLst>
                    <a:ext uri="{FF2B5EF4-FFF2-40B4-BE49-F238E27FC236}">
                      <a16:creationId xmlns:a16="http://schemas.microsoft.com/office/drawing/2014/main" id="{0104750C-3BA7-6E49-9932-7E1DEA9D5B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50" name="Group 149">
                  <a:extLst>
                    <a:ext uri="{FF2B5EF4-FFF2-40B4-BE49-F238E27FC236}">
                      <a16:creationId xmlns:a16="http://schemas.microsoft.com/office/drawing/2014/main" id="{62D13544-AF1D-074E-A836-0F93B3AAEF2B}"/>
                    </a:ext>
                  </a:extLst>
                </p:cNvPr>
                <p:cNvGrpSpPr/>
                <p:nvPr/>
              </p:nvGrpSpPr>
              <p:grpSpPr>
                <a:xfrm>
                  <a:off x="1447051" y="2230255"/>
                  <a:ext cx="813673" cy="737170"/>
                  <a:chOff x="1447051" y="2230255"/>
                  <a:chExt cx="813673" cy="737170"/>
                </a:xfrm>
              </p:grpSpPr>
              <p:sp>
                <p:nvSpPr>
                  <p:cNvPr id="151" name="Rounded Rectangle 150">
                    <a:extLst>
                      <a:ext uri="{FF2B5EF4-FFF2-40B4-BE49-F238E27FC236}">
                        <a16:creationId xmlns:a16="http://schemas.microsoft.com/office/drawing/2014/main" id="{BBA78D1E-E18E-6640-BD45-1A07DE3A559C}"/>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6D8D79DF-2714-6D44-BA3B-D0BE5158C23B}"/>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00" name="Title 1">
            <a:extLst>
              <a:ext uri="{FF2B5EF4-FFF2-40B4-BE49-F238E27FC236}">
                <a16:creationId xmlns:a16="http://schemas.microsoft.com/office/drawing/2014/main" id="{C29FF57A-965A-A54A-9FCC-2435DB9F85DB}"/>
              </a:ext>
            </a:extLst>
          </p:cNvPr>
          <p:cNvSpPr txBox="1">
            <a:spLocks/>
          </p:cNvSpPr>
          <p:nvPr/>
        </p:nvSpPr>
        <p:spPr>
          <a:xfrm>
            <a:off x="37615" y="2129836"/>
            <a:ext cx="3630493" cy="11818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4730FC"/>
                </a:solidFill>
                <a:latin typeface="+mn-lt"/>
              </a:rPr>
              <a:t>100s cells</a:t>
            </a:r>
          </a:p>
          <a:p>
            <a:pPr algn="ctr"/>
            <a:r>
              <a:rPr lang="en-US" sz="3600" dirty="0">
                <a:solidFill>
                  <a:srgbClr val="4730FC"/>
                </a:solidFill>
                <a:latin typeface="+mn-lt"/>
              </a:rPr>
              <a:t>1000s spots</a:t>
            </a:r>
          </a:p>
        </p:txBody>
      </p:sp>
      <p:sp>
        <p:nvSpPr>
          <p:cNvPr id="209" name="Rounded Rectangle 208">
            <a:extLst>
              <a:ext uri="{FF2B5EF4-FFF2-40B4-BE49-F238E27FC236}">
                <a16:creationId xmlns:a16="http://schemas.microsoft.com/office/drawing/2014/main" id="{FD7CC3FD-8687-6340-BFD7-C55975871763}"/>
              </a:ext>
            </a:extLst>
          </p:cNvPr>
          <p:cNvSpPr/>
          <p:nvPr/>
        </p:nvSpPr>
        <p:spPr>
          <a:xfrm>
            <a:off x="8664499" y="2258213"/>
            <a:ext cx="3274861" cy="3302976"/>
          </a:xfrm>
          <a:prstGeom prst="roundRect">
            <a:avLst>
              <a:gd name="adj" fmla="val 1012"/>
            </a:avLst>
          </a:prstGeom>
          <a:solidFill>
            <a:srgbClr val="473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Graphic 188" descr="Bar chart outline">
            <a:extLst>
              <a:ext uri="{FF2B5EF4-FFF2-40B4-BE49-F238E27FC236}">
                <a16:creationId xmlns:a16="http://schemas.microsoft.com/office/drawing/2014/main" id="{F9EAA87A-E7A8-4940-A4E4-62DF152000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29382" y="3597861"/>
            <a:ext cx="1632894" cy="1632894"/>
          </a:xfrm>
          <a:prstGeom prst="rect">
            <a:avLst/>
          </a:prstGeom>
        </p:spPr>
      </p:pic>
      <p:sp>
        <p:nvSpPr>
          <p:cNvPr id="202" name="Title 1">
            <a:extLst>
              <a:ext uri="{FF2B5EF4-FFF2-40B4-BE49-F238E27FC236}">
                <a16:creationId xmlns:a16="http://schemas.microsoft.com/office/drawing/2014/main" id="{10AB78B3-BB86-3642-9F73-8BFBB86744EE}"/>
              </a:ext>
            </a:extLst>
          </p:cNvPr>
          <p:cNvSpPr txBox="1">
            <a:spLocks/>
          </p:cNvSpPr>
          <p:nvPr/>
        </p:nvSpPr>
        <p:spPr>
          <a:xfrm>
            <a:off x="8728286" y="2446457"/>
            <a:ext cx="3238996" cy="11818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mn-lt"/>
              </a:rPr>
              <a:t>automated data management</a:t>
            </a:r>
          </a:p>
        </p:txBody>
      </p:sp>
      <p:sp>
        <p:nvSpPr>
          <p:cNvPr id="210" name="Rounded Rectangle 209">
            <a:extLst>
              <a:ext uri="{FF2B5EF4-FFF2-40B4-BE49-F238E27FC236}">
                <a16:creationId xmlns:a16="http://schemas.microsoft.com/office/drawing/2014/main" id="{569B06F7-BEEB-1F4F-9BB2-BCB66939D937}"/>
              </a:ext>
            </a:extLst>
          </p:cNvPr>
          <p:cNvSpPr/>
          <p:nvPr/>
        </p:nvSpPr>
        <p:spPr>
          <a:xfrm>
            <a:off x="424543" y="2258213"/>
            <a:ext cx="8239956" cy="3302976"/>
          </a:xfrm>
          <a:prstGeom prst="roundRect">
            <a:avLst>
              <a:gd name="adj" fmla="val 1353"/>
            </a:avLst>
          </a:prstGeom>
          <a:noFill/>
          <a:ln>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itle 1">
            <a:extLst>
              <a:ext uri="{FF2B5EF4-FFF2-40B4-BE49-F238E27FC236}">
                <a16:creationId xmlns:a16="http://schemas.microsoft.com/office/drawing/2014/main" id="{F4B36C58-7548-8645-9E68-C0E3C5F8A972}"/>
              </a:ext>
            </a:extLst>
          </p:cNvPr>
          <p:cNvSpPr txBox="1">
            <a:spLocks/>
          </p:cNvSpPr>
          <p:nvPr/>
        </p:nvSpPr>
        <p:spPr>
          <a:xfrm>
            <a:off x="336885" y="363398"/>
            <a:ext cx="11200574" cy="6832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Automation</a:t>
            </a:r>
          </a:p>
        </p:txBody>
      </p:sp>
      <p:sp>
        <p:nvSpPr>
          <p:cNvPr id="213" name="Title 1">
            <a:extLst>
              <a:ext uri="{FF2B5EF4-FFF2-40B4-BE49-F238E27FC236}">
                <a16:creationId xmlns:a16="http://schemas.microsoft.com/office/drawing/2014/main" id="{99A3B8D8-0972-1C49-BC48-22083F0826FE}"/>
              </a:ext>
            </a:extLst>
          </p:cNvPr>
          <p:cNvSpPr txBox="1">
            <a:spLocks/>
          </p:cNvSpPr>
          <p:nvPr/>
        </p:nvSpPr>
        <p:spPr>
          <a:xfrm>
            <a:off x="424543" y="1348200"/>
            <a:ext cx="8697686" cy="627864"/>
          </a:xfrm>
          <a:prstGeom prst="rect">
            <a:avLst/>
          </a:prstGeom>
          <a:solidFill>
            <a:srgbClr val="FFFFFF">
              <a:alpha val="85000"/>
            </a:srgbClr>
          </a:solidFill>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3200" dirty="0">
                <a:solidFill>
                  <a:srgbClr val="4730FC"/>
                </a:solidFill>
                <a:latin typeface="+mn-lt"/>
              </a:rPr>
              <a:t>Automated Image processing pipeline</a:t>
            </a:r>
          </a:p>
        </p:txBody>
      </p:sp>
      <p:sp>
        <p:nvSpPr>
          <p:cNvPr id="186" name="Rectangle 185">
            <a:extLst>
              <a:ext uri="{FF2B5EF4-FFF2-40B4-BE49-F238E27FC236}">
                <a16:creationId xmlns:a16="http://schemas.microsoft.com/office/drawing/2014/main" id="{9B19D111-BE7F-F648-A34F-4F6EB1A7F7B5}"/>
              </a:ext>
            </a:extLst>
          </p:cNvPr>
          <p:cNvSpPr/>
          <p:nvPr/>
        </p:nvSpPr>
        <p:spPr>
          <a:xfrm>
            <a:off x="4392839" y="2359772"/>
            <a:ext cx="3217228" cy="3067600"/>
          </a:xfrm>
          <a:prstGeom prst="rect">
            <a:avLst/>
          </a:prstGeom>
          <a:solidFill>
            <a:srgbClr val="FFFFFF">
              <a:alpha val="766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a:extLst>
              <a:ext uri="{FF2B5EF4-FFF2-40B4-BE49-F238E27FC236}">
                <a16:creationId xmlns:a16="http://schemas.microsoft.com/office/drawing/2014/main" id="{B447F14C-4C69-014D-B35F-D5AC5004ECAE}"/>
              </a:ext>
            </a:extLst>
          </p:cNvPr>
          <p:cNvSpPr txBox="1"/>
          <p:nvPr/>
        </p:nvSpPr>
        <p:spPr>
          <a:xfrm>
            <a:off x="4491854" y="2359771"/>
            <a:ext cx="3600666" cy="584775"/>
          </a:xfrm>
          <a:prstGeom prst="rect">
            <a:avLst/>
          </a:prstGeom>
          <a:noFill/>
        </p:spPr>
        <p:txBody>
          <a:bodyPr wrap="none" rtlCol="0">
            <a:spAutoFit/>
          </a:bodyPr>
          <a:lstStyle/>
          <a:p>
            <a:r>
              <a:rPr lang="en-US" sz="3200" dirty="0" err="1">
                <a:solidFill>
                  <a:srgbClr val="4730FC"/>
                </a:solidFill>
              </a:rPr>
              <a:t>rsnaped</a:t>
            </a:r>
            <a:r>
              <a:rPr lang="en-US" sz="3200" dirty="0">
                <a:solidFill>
                  <a:srgbClr val="4730FC"/>
                </a:solidFill>
              </a:rPr>
              <a:t>-pipeline-CLI</a:t>
            </a:r>
          </a:p>
        </p:txBody>
      </p:sp>
      <p:pic>
        <p:nvPicPr>
          <p:cNvPr id="216" name="Graphic 215" descr="Cause And Effect with solid fill">
            <a:extLst>
              <a:ext uri="{FF2B5EF4-FFF2-40B4-BE49-F238E27FC236}">
                <a16:creationId xmlns:a16="http://schemas.microsoft.com/office/drawing/2014/main" id="{646B9F37-6146-2C4D-9470-C69EC520C9F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03691" y="3237338"/>
            <a:ext cx="914400" cy="914400"/>
          </a:xfrm>
          <a:prstGeom prst="rect">
            <a:avLst/>
          </a:prstGeom>
        </p:spPr>
      </p:pic>
      <p:grpSp>
        <p:nvGrpSpPr>
          <p:cNvPr id="217" name="Group 216">
            <a:extLst>
              <a:ext uri="{FF2B5EF4-FFF2-40B4-BE49-F238E27FC236}">
                <a16:creationId xmlns:a16="http://schemas.microsoft.com/office/drawing/2014/main" id="{C16EE6D6-EE78-C946-B92E-97F017FCE621}"/>
              </a:ext>
            </a:extLst>
          </p:cNvPr>
          <p:cNvGrpSpPr/>
          <p:nvPr/>
        </p:nvGrpSpPr>
        <p:grpSpPr>
          <a:xfrm>
            <a:off x="4695842" y="3213575"/>
            <a:ext cx="1279752" cy="461665"/>
            <a:chOff x="9685535" y="3850693"/>
            <a:chExt cx="1279752" cy="461665"/>
          </a:xfrm>
        </p:grpSpPr>
        <p:sp>
          <p:nvSpPr>
            <p:cNvPr id="218" name="Rounded Rectangle 217">
              <a:extLst>
                <a:ext uri="{FF2B5EF4-FFF2-40B4-BE49-F238E27FC236}">
                  <a16:creationId xmlns:a16="http://schemas.microsoft.com/office/drawing/2014/main" id="{A2D4F3C7-3A62-504E-BF72-8BDA40B91655}"/>
                </a:ext>
              </a:extLst>
            </p:cNvPr>
            <p:cNvSpPr>
              <a:spLocks noChangeAspect="1"/>
            </p:cNvSpPr>
            <p:nvPr/>
          </p:nvSpPr>
          <p:spPr>
            <a:xfrm>
              <a:off x="9721529" y="3850693"/>
              <a:ext cx="1177594" cy="461665"/>
            </a:xfrm>
            <a:prstGeom prst="roundRect">
              <a:avLst>
                <a:gd name="adj" fmla="val 3919"/>
              </a:avLst>
            </a:prstGeom>
            <a:solidFill>
              <a:srgbClr val="473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19" name="TextBox 218">
              <a:extLst>
                <a:ext uri="{FF2B5EF4-FFF2-40B4-BE49-F238E27FC236}">
                  <a16:creationId xmlns:a16="http://schemas.microsoft.com/office/drawing/2014/main" id="{0269F5F5-5780-B946-AC11-F2C728B67561}"/>
                </a:ext>
              </a:extLst>
            </p:cNvPr>
            <p:cNvSpPr txBox="1">
              <a:spLocks noChangeAspect="1"/>
            </p:cNvSpPr>
            <p:nvPr/>
          </p:nvSpPr>
          <p:spPr>
            <a:xfrm>
              <a:off x="9685535" y="3898754"/>
              <a:ext cx="1279752" cy="340519"/>
            </a:xfrm>
            <a:prstGeom prst="roundRect">
              <a:avLst/>
            </a:prstGeom>
            <a:noFill/>
          </p:spPr>
          <p:txBody>
            <a:bodyPr wrap="square" rtlCol="0">
              <a:spAutoFit/>
            </a:bodyPr>
            <a:lstStyle/>
            <a:p>
              <a:pPr algn="ctr"/>
              <a:r>
                <a:rPr lang="en-US" sz="1400" dirty="0"/>
                <a:t>Segmentation</a:t>
              </a:r>
            </a:p>
          </p:txBody>
        </p:sp>
      </p:grpSp>
      <p:grpSp>
        <p:nvGrpSpPr>
          <p:cNvPr id="220" name="Group 219">
            <a:extLst>
              <a:ext uri="{FF2B5EF4-FFF2-40B4-BE49-F238E27FC236}">
                <a16:creationId xmlns:a16="http://schemas.microsoft.com/office/drawing/2014/main" id="{8CDB97F5-E430-584A-A7C1-772435E93642}"/>
              </a:ext>
            </a:extLst>
          </p:cNvPr>
          <p:cNvGrpSpPr/>
          <p:nvPr/>
        </p:nvGrpSpPr>
        <p:grpSpPr>
          <a:xfrm>
            <a:off x="6184512" y="3758514"/>
            <a:ext cx="1215687" cy="461665"/>
            <a:chOff x="8514321" y="4071257"/>
            <a:chExt cx="1215687" cy="461665"/>
          </a:xfrm>
        </p:grpSpPr>
        <p:sp>
          <p:nvSpPr>
            <p:cNvPr id="221" name="Rounded Rectangle 220">
              <a:extLst>
                <a:ext uri="{FF2B5EF4-FFF2-40B4-BE49-F238E27FC236}">
                  <a16:creationId xmlns:a16="http://schemas.microsoft.com/office/drawing/2014/main" id="{669F9ED6-0E1D-D440-8405-315217EDBCE1}"/>
                </a:ext>
              </a:extLst>
            </p:cNvPr>
            <p:cNvSpPr>
              <a:spLocks noChangeAspect="1"/>
            </p:cNvSpPr>
            <p:nvPr/>
          </p:nvSpPr>
          <p:spPr>
            <a:xfrm>
              <a:off x="8552414" y="4071257"/>
              <a:ext cx="1177594" cy="461665"/>
            </a:xfrm>
            <a:prstGeom prst="roundRect">
              <a:avLst>
                <a:gd name="adj" fmla="val 3919"/>
              </a:avLst>
            </a:prstGeom>
            <a:solidFill>
              <a:srgbClr val="473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2" name="TextBox 221">
              <a:extLst>
                <a:ext uri="{FF2B5EF4-FFF2-40B4-BE49-F238E27FC236}">
                  <a16:creationId xmlns:a16="http://schemas.microsoft.com/office/drawing/2014/main" id="{5DB7129E-6FD7-1B41-856B-42275EADDDDD}"/>
                </a:ext>
              </a:extLst>
            </p:cNvPr>
            <p:cNvSpPr txBox="1">
              <a:spLocks noChangeAspect="1"/>
            </p:cNvSpPr>
            <p:nvPr/>
          </p:nvSpPr>
          <p:spPr>
            <a:xfrm>
              <a:off x="8514321" y="4152403"/>
              <a:ext cx="1210739" cy="340519"/>
            </a:xfrm>
            <a:prstGeom prst="roundRect">
              <a:avLst/>
            </a:prstGeom>
            <a:noFill/>
            <a:ln>
              <a:noFill/>
            </a:ln>
          </p:spPr>
          <p:txBody>
            <a:bodyPr wrap="square" rtlCol="0">
              <a:spAutoFit/>
            </a:bodyPr>
            <a:lstStyle/>
            <a:p>
              <a:pPr algn="ctr"/>
              <a:r>
                <a:rPr lang="en-US" sz="1400" dirty="0"/>
                <a:t>Tracking</a:t>
              </a:r>
            </a:p>
          </p:txBody>
        </p:sp>
      </p:grpSp>
      <p:pic>
        <p:nvPicPr>
          <p:cNvPr id="226" name="Graphic 225" descr="Cause And Effect with solid fill">
            <a:extLst>
              <a:ext uri="{FF2B5EF4-FFF2-40B4-BE49-F238E27FC236}">
                <a16:creationId xmlns:a16="http://schemas.microsoft.com/office/drawing/2014/main" id="{3396632D-0435-5B43-804A-31292DB97D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5603691" y="3944269"/>
            <a:ext cx="914400" cy="914400"/>
          </a:xfrm>
          <a:prstGeom prst="rect">
            <a:avLst/>
          </a:prstGeom>
        </p:spPr>
      </p:pic>
      <p:grpSp>
        <p:nvGrpSpPr>
          <p:cNvPr id="223" name="Group 222">
            <a:extLst>
              <a:ext uri="{FF2B5EF4-FFF2-40B4-BE49-F238E27FC236}">
                <a16:creationId xmlns:a16="http://schemas.microsoft.com/office/drawing/2014/main" id="{BF1F1B64-548D-1B47-AEAB-CDCD2395B267}"/>
              </a:ext>
            </a:extLst>
          </p:cNvPr>
          <p:cNvGrpSpPr/>
          <p:nvPr/>
        </p:nvGrpSpPr>
        <p:grpSpPr>
          <a:xfrm>
            <a:off x="4680479" y="4392660"/>
            <a:ext cx="1280307" cy="461665"/>
            <a:chOff x="11015444" y="4071257"/>
            <a:chExt cx="1280307" cy="461665"/>
          </a:xfrm>
        </p:grpSpPr>
        <p:sp>
          <p:nvSpPr>
            <p:cNvPr id="224" name="Rounded Rectangle 223">
              <a:extLst>
                <a:ext uri="{FF2B5EF4-FFF2-40B4-BE49-F238E27FC236}">
                  <a16:creationId xmlns:a16="http://schemas.microsoft.com/office/drawing/2014/main" id="{3A347FE7-F6CA-FC49-95C8-A6C687648071}"/>
                </a:ext>
              </a:extLst>
            </p:cNvPr>
            <p:cNvSpPr>
              <a:spLocks noChangeAspect="1"/>
            </p:cNvSpPr>
            <p:nvPr/>
          </p:nvSpPr>
          <p:spPr>
            <a:xfrm>
              <a:off x="11066800" y="4071257"/>
              <a:ext cx="1177594" cy="461665"/>
            </a:xfrm>
            <a:prstGeom prst="roundRect">
              <a:avLst>
                <a:gd name="adj" fmla="val 3919"/>
              </a:avLst>
            </a:prstGeom>
            <a:solidFill>
              <a:srgbClr val="473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5" name="TextBox 224">
              <a:extLst>
                <a:ext uri="{FF2B5EF4-FFF2-40B4-BE49-F238E27FC236}">
                  <a16:creationId xmlns:a16="http://schemas.microsoft.com/office/drawing/2014/main" id="{4C7F738E-FAE5-3545-950A-03EC59A6FB7C}"/>
                </a:ext>
              </a:extLst>
            </p:cNvPr>
            <p:cNvSpPr txBox="1">
              <a:spLocks noChangeAspect="1"/>
            </p:cNvSpPr>
            <p:nvPr/>
          </p:nvSpPr>
          <p:spPr>
            <a:xfrm>
              <a:off x="11015444" y="4152403"/>
              <a:ext cx="1280307" cy="340519"/>
            </a:xfrm>
            <a:prstGeom prst="roundRect">
              <a:avLst/>
            </a:prstGeom>
            <a:noFill/>
            <a:ln>
              <a:noFill/>
            </a:ln>
          </p:spPr>
          <p:txBody>
            <a:bodyPr wrap="square" rtlCol="0">
              <a:spAutoFit/>
            </a:bodyPr>
            <a:lstStyle/>
            <a:p>
              <a:pPr algn="ctr"/>
              <a:r>
                <a:rPr lang="en-US" sz="1400" dirty="0"/>
                <a:t>Quantification</a:t>
              </a:r>
            </a:p>
          </p:txBody>
        </p:sp>
      </p:grpSp>
      <p:cxnSp>
        <p:nvCxnSpPr>
          <p:cNvPr id="228" name="Elbow Connector 227">
            <a:extLst>
              <a:ext uri="{FF2B5EF4-FFF2-40B4-BE49-F238E27FC236}">
                <a16:creationId xmlns:a16="http://schemas.microsoft.com/office/drawing/2014/main" id="{557897C7-4138-B246-B7B4-9FC8905CC0BD}"/>
              </a:ext>
            </a:extLst>
          </p:cNvPr>
          <p:cNvCxnSpPr>
            <a:cxnSpLocks/>
            <a:endCxn id="219" idx="1"/>
          </p:cNvCxnSpPr>
          <p:nvPr/>
        </p:nvCxnSpPr>
        <p:spPr>
          <a:xfrm flipV="1">
            <a:off x="2967587" y="3431896"/>
            <a:ext cx="1728255" cy="958638"/>
          </a:xfrm>
          <a:prstGeom prst="bentConnector3">
            <a:avLst>
              <a:gd name="adj1" fmla="val 50000"/>
            </a:avLst>
          </a:prstGeom>
          <a:ln w="38100">
            <a:solidFill>
              <a:srgbClr val="4730F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32" name="Graphic 231" descr="Close with solid fill">
            <a:extLst>
              <a:ext uri="{FF2B5EF4-FFF2-40B4-BE49-F238E27FC236}">
                <a16:creationId xmlns:a16="http://schemas.microsoft.com/office/drawing/2014/main" id="{CA1447F6-207B-4748-854A-854E5A8A98F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29363" y="4152426"/>
            <a:ext cx="462198" cy="462198"/>
          </a:xfrm>
          <a:prstGeom prst="rect">
            <a:avLst/>
          </a:prstGeom>
        </p:spPr>
      </p:pic>
      <p:cxnSp>
        <p:nvCxnSpPr>
          <p:cNvPr id="233" name="Elbow Connector 232">
            <a:extLst>
              <a:ext uri="{FF2B5EF4-FFF2-40B4-BE49-F238E27FC236}">
                <a16:creationId xmlns:a16="http://schemas.microsoft.com/office/drawing/2014/main" id="{EBCD8A09-4E24-974F-ACE7-46A50E66931B}"/>
              </a:ext>
            </a:extLst>
          </p:cNvPr>
          <p:cNvCxnSpPr>
            <a:cxnSpLocks/>
            <a:stCxn id="224" idx="2"/>
            <a:endCxn id="209" idx="1"/>
          </p:cNvCxnSpPr>
          <p:nvPr/>
        </p:nvCxnSpPr>
        <p:spPr>
          <a:xfrm rot="5400000" flipH="1" flipV="1">
            <a:off x="6520253" y="2710079"/>
            <a:ext cx="944624" cy="3343867"/>
          </a:xfrm>
          <a:prstGeom prst="bentConnector4">
            <a:avLst>
              <a:gd name="adj1" fmla="val -24200"/>
              <a:gd name="adj2" fmla="val 82569"/>
            </a:avLst>
          </a:prstGeom>
          <a:ln w="38100">
            <a:solidFill>
              <a:srgbClr val="4730F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2D88F4BB-D16F-1444-AE00-7283E8F3053C}"/>
              </a:ext>
            </a:extLst>
          </p:cNvPr>
          <p:cNvGrpSpPr/>
          <p:nvPr/>
        </p:nvGrpSpPr>
        <p:grpSpPr>
          <a:xfrm>
            <a:off x="3456772" y="3554259"/>
            <a:ext cx="749884" cy="723886"/>
            <a:chOff x="9366975" y="1154640"/>
            <a:chExt cx="749884" cy="723886"/>
          </a:xfrm>
        </p:grpSpPr>
        <p:sp>
          <p:nvSpPr>
            <p:cNvPr id="238" name="Rectangle 237">
              <a:extLst>
                <a:ext uri="{FF2B5EF4-FFF2-40B4-BE49-F238E27FC236}">
                  <a16:creationId xmlns:a16="http://schemas.microsoft.com/office/drawing/2014/main" id="{05D280E0-131A-AE45-ACD9-2F3950E966BE}"/>
                </a:ext>
              </a:extLst>
            </p:cNvPr>
            <p:cNvSpPr/>
            <p:nvPr/>
          </p:nvSpPr>
          <p:spPr>
            <a:xfrm>
              <a:off x="9366975" y="1154640"/>
              <a:ext cx="749884" cy="700046"/>
            </a:xfrm>
            <a:prstGeom prst="rect">
              <a:avLst/>
            </a:prstGeom>
            <a:solidFill>
              <a:schemeClr val="tx1"/>
            </a:solidFill>
            <a:ln>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7" name="Graphic 236" descr="Settings with solid fill">
              <a:extLst>
                <a:ext uri="{FF2B5EF4-FFF2-40B4-BE49-F238E27FC236}">
                  <a16:creationId xmlns:a16="http://schemas.microsoft.com/office/drawing/2014/main" id="{CCEDFC6D-4972-6648-86A6-5D26400D260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77861" y="1162191"/>
              <a:ext cx="716335" cy="716335"/>
            </a:xfrm>
            <a:prstGeom prst="rect">
              <a:avLst/>
            </a:prstGeom>
          </p:spPr>
        </p:pic>
      </p:grpSp>
      <p:sp>
        <p:nvSpPr>
          <p:cNvPr id="2" name="TextBox 1">
            <a:extLst>
              <a:ext uri="{FF2B5EF4-FFF2-40B4-BE49-F238E27FC236}">
                <a16:creationId xmlns:a16="http://schemas.microsoft.com/office/drawing/2014/main" id="{F6E0074C-F106-ED41-B77C-F6B3EC9F8665}"/>
              </a:ext>
            </a:extLst>
          </p:cNvPr>
          <p:cNvSpPr txBox="1"/>
          <p:nvPr/>
        </p:nvSpPr>
        <p:spPr>
          <a:xfrm>
            <a:off x="489285" y="6288961"/>
            <a:ext cx="2959465" cy="369332"/>
          </a:xfrm>
          <a:prstGeom prst="rect">
            <a:avLst/>
          </a:prstGeom>
          <a:noFill/>
        </p:spPr>
        <p:txBody>
          <a:bodyPr wrap="none" rtlCol="0">
            <a:spAutoFit/>
          </a:bodyPr>
          <a:lstStyle/>
          <a:p>
            <a:r>
              <a:rPr lang="en-US" dirty="0">
                <a:solidFill>
                  <a:srgbClr val="4730FC"/>
                </a:solidFill>
              </a:rPr>
              <a:t>CLI : Command Line Interface</a:t>
            </a:r>
          </a:p>
        </p:txBody>
      </p:sp>
      <p:sp>
        <p:nvSpPr>
          <p:cNvPr id="193" name="TextBox 192">
            <a:extLst>
              <a:ext uri="{FF2B5EF4-FFF2-40B4-BE49-F238E27FC236}">
                <a16:creationId xmlns:a16="http://schemas.microsoft.com/office/drawing/2014/main" id="{A7EDB975-D63D-204C-9501-E12A912FC21D}"/>
              </a:ext>
            </a:extLst>
          </p:cNvPr>
          <p:cNvSpPr txBox="1"/>
          <p:nvPr/>
        </p:nvSpPr>
        <p:spPr>
          <a:xfrm>
            <a:off x="353342" y="5728448"/>
            <a:ext cx="4386585" cy="646331"/>
          </a:xfrm>
          <a:prstGeom prst="rect">
            <a:avLst/>
          </a:prstGeom>
          <a:noFill/>
        </p:spPr>
        <p:txBody>
          <a:bodyPr wrap="none" rtlCol="0">
            <a:spAutoFit/>
          </a:bodyPr>
          <a:lstStyle/>
          <a:p>
            <a:r>
              <a:rPr lang="en-US" baseline="30000" dirty="0">
                <a:solidFill>
                  <a:srgbClr val="4730FC"/>
                </a:solidFill>
              </a:rPr>
              <a:t>1</a:t>
            </a:r>
            <a:r>
              <a:rPr lang="en-US" dirty="0">
                <a:solidFill>
                  <a:srgbClr val="4730FC"/>
                </a:solidFill>
              </a:rPr>
              <a:t> Automatic parameter tuning</a:t>
            </a:r>
          </a:p>
          <a:p>
            <a:r>
              <a:rPr lang="en-US" baseline="30000" dirty="0">
                <a:solidFill>
                  <a:srgbClr val="4730FC"/>
                </a:solidFill>
              </a:rPr>
              <a:t>2</a:t>
            </a:r>
            <a:r>
              <a:rPr lang="en-US" dirty="0">
                <a:solidFill>
                  <a:srgbClr val="4730FC"/>
                </a:solidFill>
              </a:rPr>
              <a:t> Automatic decision taking if an analysis fails</a:t>
            </a:r>
          </a:p>
        </p:txBody>
      </p:sp>
      <p:sp>
        <p:nvSpPr>
          <p:cNvPr id="194" name="TextBox 193">
            <a:extLst>
              <a:ext uri="{FF2B5EF4-FFF2-40B4-BE49-F238E27FC236}">
                <a16:creationId xmlns:a16="http://schemas.microsoft.com/office/drawing/2014/main" id="{31C5A60B-C5E4-D143-AAF0-CB1BC749868D}"/>
              </a:ext>
            </a:extLst>
          </p:cNvPr>
          <p:cNvSpPr txBox="1"/>
          <p:nvPr/>
        </p:nvSpPr>
        <p:spPr>
          <a:xfrm>
            <a:off x="3212182" y="3463412"/>
            <a:ext cx="311304" cy="369332"/>
          </a:xfrm>
          <a:prstGeom prst="rect">
            <a:avLst/>
          </a:prstGeom>
          <a:noFill/>
        </p:spPr>
        <p:txBody>
          <a:bodyPr wrap="none" rtlCol="0">
            <a:spAutoFit/>
          </a:bodyPr>
          <a:lstStyle/>
          <a:p>
            <a:r>
              <a:rPr lang="en-US" dirty="0">
                <a:solidFill>
                  <a:srgbClr val="4730FC"/>
                </a:solidFill>
              </a:rPr>
              <a:t>1</a:t>
            </a:r>
          </a:p>
        </p:txBody>
      </p:sp>
      <p:sp>
        <p:nvSpPr>
          <p:cNvPr id="195" name="TextBox 194">
            <a:extLst>
              <a:ext uri="{FF2B5EF4-FFF2-40B4-BE49-F238E27FC236}">
                <a16:creationId xmlns:a16="http://schemas.microsoft.com/office/drawing/2014/main" id="{A8A4E5BC-7723-414C-B3ED-3ADBE7AC4CF6}"/>
              </a:ext>
            </a:extLst>
          </p:cNvPr>
          <p:cNvSpPr txBox="1"/>
          <p:nvPr/>
        </p:nvSpPr>
        <p:spPr>
          <a:xfrm>
            <a:off x="1483302" y="4031723"/>
            <a:ext cx="311304" cy="369332"/>
          </a:xfrm>
          <a:prstGeom prst="rect">
            <a:avLst/>
          </a:prstGeom>
          <a:noFill/>
        </p:spPr>
        <p:txBody>
          <a:bodyPr wrap="none" rtlCol="0">
            <a:spAutoFit/>
          </a:bodyPr>
          <a:lstStyle/>
          <a:p>
            <a:r>
              <a:rPr lang="en-US" dirty="0">
                <a:solidFill>
                  <a:srgbClr val="4730FC"/>
                </a:solidFill>
              </a:rPr>
              <a:t>2</a:t>
            </a:r>
          </a:p>
        </p:txBody>
      </p:sp>
    </p:spTree>
    <p:extLst>
      <p:ext uri="{BB962C8B-B14F-4D97-AF65-F5344CB8AC3E}">
        <p14:creationId xmlns:p14="http://schemas.microsoft.com/office/powerpoint/2010/main" val="103404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C75AC2F-D304-6F4E-BADD-6344327C0E5E}"/>
              </a:ext>
            </a:extLst>
          </p:cNvPr>
          <p:cNvSpPr txBox="1">
            <a:spLocks/>
          </p:cNvSpPr>
          <p:nvPr/>
        </p:nvSpPr>
        <p:spPr>
          <a:xfrm>
            <a:off x="336885" y="363398"/>
            <a:ext cx="11200574" cy="6832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Steps to simulate a cell</a:t>
            </a:r>
          </a:p>
        </p:txBody>
      </p:sp>
      <p:grpSp>
        <p:nvGrpSpPr>
          <p:cNvPr id="12" name="Group 11">
            <a:extLst>
              <a:ext uri="{FF2B5EF4-FFF2-40B4-BE49-F238E27FC236}">
                <a16:creationId xmlns:a16="http://schemas.microsoft.com/office/drawing/2014/main" id="{7F2610E3-EDE9-E7A9-E0C2-0E07238E3367}"/>
              </a:ext>
            </a:extLst>
          </p:cNvPr>
          <p:cNvGrpSpPr/>
          <p:nvPr/>
        </p:nvGrpSpPr>
        <p:grpSpPr>
          <a:xfrm>
            <a:off x="102219" y="959037"/>
            <a:ext cx="11987561" cy="5929308"/>
            <a:chOff x="328672" y="928692"/>
            <a:chExt cx="11987561" cy="5929308"/>
          </a:xfrm>
        </p:grpSpPr>
        <p:grpSp>
          <p:nvGrpSpPr>
            <p:cNvPr id="5" name="Group 4">
              <a:extLst>
                <a:ext uri="{FF2B5EF4-FFF2-40B4-BE49-F238E27FC236}">
                  <a16:creationId xmlns:a16="http://schemas.microsoft.com/office/drawing/2014/main" id="{2EBB8217-2082-4144-BB20-4972BD1E4957}"/>
                </a:ext>
              </a:extLst>
            </p:cNvPr>
            <p:cNvGrpSpPr/>
            <p:nvPr/>
          </p:nvGrpSpPr>
          <p:grpSpPr>
            <a:xfrm>
              <a:off x="328672" y="928692"/>
              <a:ext cx="11987561" cy="5929308"/>
              <a:chOff x="111512" y="860501"/>
              <a:chExt cx="11987561" cy="5929308"/>
            </a:xfrm>
          </p:grpSpPr>
          <p:sp>
            <p:nvSpPr>
              <p:cNvPr id="6" name="Rectangle 5">
                <a:extLst>
                  <a:ext uri="{FF2B5EF4-FFF2-40B4-BE49-F238E27FC236}">
                    <a16:creationId xmlns:a16="http://schemas.microsoft.com/office/drawing/2014/main" id="{C2169B9D-910A-4D4E-9381-1EBC20BE4B28}"/>
                  </a:ext>
                </a:extLst>
              </p:cNvPr>
              <p:cNvSpPr/>
              <p:nvPr/>
            </p:nvSpPr>
            <p:spPr>
              <a:xfrm>
                <a:off x="111512" y="1046664"/>
                <a:ext cx="11987561" cy="5655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Microscope outline">
                <a:extLst>
                  <a:ext uri="{FF2B5EF4-FFF2-40B4-BE49-F238E27FC236}">
                    <a16:creationId xmlns:a16="http://schemas.microsoft.com/office/drawing/2014/main" id="{72879226-2186-444F-A25A-04DE488AF2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5191" y="860501"/>
                <a:ext cx="5929308" cy="5929308"/>
              </a:xfrm>
              <a:prstGeom prst="rect">
                <a:avLst/>
              </a:prstGeom>
            </p:spPr>
          </p:pic>
        </p:grpSp>
        <p:sp>
          <p:nvSpPr>
            <p:cNvPr id="19" name="Rectangle 18">
              <a:extLst>
                <a:ext uri="{FF2B5EF4-FFF2-40B4-BE49-F238E27FC236}">
                  <a16:creationId xmlns:a16="http://schemas.microsoft.com/office/drawing/2014/main" id="{32241A5A-98F6-0D40-83D0-CB5F8CDDD47E}"/>
                </a:ext>
              </a:extLst>
            </p:cNvPr>
            <p:cNvSpPr/>
            <p:nvPr/>
          </p:nvSpPr>
          <p:spPr>
            <a:xfrm>
              <a:off x="3957810" y="1174082"/>
              <a:ext cx="3704680" cy="5273487"/>
            </a:xfrm>
            <a:prstGeom prst="rect">
              <a:avLst/>
            </a:prstGeom>
            <a:solidFill>
              <a:srgbClr val="FFFFFF">
                <a:alpha val="766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itle 1">
            <a:extLst>
              <a:ext uri="{FF2B5EF4-FFF2-40B4-BE49-F238E27FC236}">
                <a16:creationId xmlns:a16="http://schemas.microsoft.com/office/drawing/2014/main" id="{D01C4F26-AC1B-534F-8E45-B950CD901509}"/>
              </a:ext>
            </a:extLst>
          </p:cNvPr>
          <p:cNvSpPr txBox="1">
            <a:spLocks/>
          </p:cNvSpPr>
          <p:nvPr/>
        </p:nvSpPr>
        <p:spPr>
          <a:xfrm>
            <a:off x="3863581" y="1568488"/>
            <a:ext cx="8069588" cy="10710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solidFill>
                  <a:srgbClr val="FF0000"/>
                </a:solidFill>
                <a:latin typeface="+mn-lt"/>
              </a:rPr>
              <a:t>Background</a:t>
            </a:r>
          </a:p>
          <a:p>
            <a:r>
              <a:rPr lang="en-US" sz="2000" dirty="0">
                <a:solidFill>
                  <a:srgbClr val="4730FC"/>
                </a:solidFill>
                <a:latin typeface="+mn-lt"/>
              </a:rPr>
              <a:t>Each pixel in the simulated image is generated by random sampling from a gaussian distribution built with parameters obtained from an original video.</a:t>
            </a:r>
          </a:p>
        </p:txBody>
      </p:sp>
      <p:grpSp>
        <p:nvGrpSpPr>
          <p:cNvPr id="11" name="Group 10">
            <a:extLst>
              <a:ext uri="{FF2B5EF4-FFF2-40B4-BE49-F238E27FC236}">
                <a16:creationId xmlns:a16="http://schemas.microsoft.com/office/drawing/2014/main" id="{078407C3-212D-137D-B4DB-95A02E204803}"/>
              </a:ext>
            </a:extLst>
          </p:cNvPr>
          <p:cNvGrpSpPr>
            <a:grpSpLocks noChangeAspect="1"/>
          </p:cNvGrpSpPr>
          <p:nvPr/>
        </p:nvGrpSpPr>
        <p:grpSpPr>
          <a:xfrm>
            <a:off x="468056" y="1393902"/>
            <a:ext cx="3440636" cy="1559912"/>
            <a:chOff x="370583" y="1425028"/>
            <a:chExt cx="4905678" cy="2224131"/>
          </a:xfrm>
        </p:grpSpPr>
        <p:sp>
          <p:nvSpPr>
            <p:cNvPr id="23" name="Rounded Rectangle 22">
              <a:extLst>
                <a:ext uri="{FF2B5EF4-FFF2-40B4-BE49-F238E27FC236}">
                  <a16:creationId xmlns:a16="http://schemas.microsoft.com/office/drawing/2014/main" id="{81C023ED-1AC6-1F41-A23B-B435CCD1FE3E}"/>
                </a:ext>
              </a:extLst>
            </p:cNvPr>
            <p:cNvSpPr/>
            <p:nvPr/>
          </p:nvSpPr>
          <p:spPr>
            <a:xfrm>
              <a:off x="370583" y="1425028"/>
              <a:ext cx="2229305" cy="218016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24" name="Group 23">
              <a:extLst>
                <a:ext uri="{FF2B5EF4-FFF2-40B4-BE49-F238E27FC236}">
                  <a16:creationId xmlns:a16="http://schemas.microsoft.com/office/drawing/2014/main" id="{712C34DC-3263-C348-9522-551B514FE800}"/>
                </a:ext>
              </a:extLst>
            </p:cNvPr>
            <p:cNvGrpSpPr>
              <a:grpSpLocks noChangeAspect="1"/>
            </p:cNvGrpSpPr>
            <p:nvPr/>
          </p:nvGrpSpPr>
          <p:grpSpPr>
            <a:xfrm>
              <a:off x="900076" y="1905366"/>
              <a:ext cx="1170318" cy="1143291"/>
              <a:chOff x="1236756" y="1977133"/>
              <a:chExt cx="1609491" cy="1572321"/>
            </a:xfrm>
          </p:grpSpPr>
          <p:sp>
            <p:nvSpPr>
              <p:cNvPr id="25" name="Oval 24">
                <a:extLst>
                  <a:ext uri="{FF2B5EF4-FFF2-40B4-BE49-F238E27FC236}">
                    <a16:creationId xmlns:a16="http://schemas.microsoft.com/office/drawing/2014/main" id="{6BA4928D-2361-754A-BE02-56104FC90E6E}"/>
                  </a:ext>
                </a:extLst>
              </p:cNvPr>
              <p:cNvSpPr/>
              <p:nvPr/>
            </p:nvSpPr>
            <p:spPr>
              <a:xfrm>
                <a:off x="1236756" y="1977133"/>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6" name="Graphic 25" descr="Mitochondria with solid fill">
                <a:extLst>
                  <a:ext uri="{FF2B5EF4-FFF2-40B4-BE49-F238E27FC236}">
                    <a16:creationId xmlns:a16="http://schemas.microsoft.com/office/drawing/2014/main" id="{DB1827A6-FFF4-F44C-A7BD-34334602D1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325333">
                <a:off x="1854312" y="2663595"/>
                <a:ext cx="833526" cy="833525"/>
              </a:xfrm>
              <a:prstGeom prst="rect">
                <a:avLst/>
              </a:prstGeom>
            </p:spPr>
          </p:pic>
          <p:grpSp>
            <p:nvGrpSpPr>
              <p:cNvPr id="27" name="Group 26">
                <a:extLst>
                  <a:ext uri="{FF2B5EF4-FFF2-40B4-BE49-F238E27FC236}">
                    <a16:creationId xmlns:a16="http://schemas.microsoft.com/office/drawing/2014/main" id="{2CD3FAF5-45FD-C944-9E0F-D65DA2FF8E4C}"/>
                  </a:ext>
                </a:extLst>
              </p:cNvPr>
              <p:cNvGrpSpPr/>
              <p:nvPr/>
            </p:nvGrpSpPr>
            <p:grpSpPr>
              <a:xfrm>
                <a:off x="1405132" y="2177866"/>
                <a:ext cx="813673" cy="737170"/>
                <a:chOff x="1405132" y="2177866"/>
                <a:chExt cx="813673" cy="737170"/>
              </a:xfrm>
            </p:grpSpPr>
            <p:sp>
              <p:nvSpPr>
                <p:cNvPr id="28" name="Rounded Rectangle 27">
                  <a:extLst>
                    <a:ext uri="{FF2B5EF4-FFF2-40B4-BE49-F238E27FC236}">
                      <a16:creationId xmlns:a16="http://schemas.microsoft.com/office/drawing/2014/main" id="{D2648303-D939-C14F-BD42-7FBD8FF3AB1C}"/>
                    </a:ext>
                  </a:extLst>
                </p:cNvPr>
                <p:cNvSpPr/>
                <p:nvPr/>
              </p:nvSpPr>
              <p:spPr>
                <a:xfrm rot="18947416">
                  <a:off x="1405132" y="2177866"/>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Oval 28">
                  <a:extLst>
                    <a:ext uri="{FF2B5EF4-FFF2-40B4-BE49-F238E27FC236}">
                      <a16:creationId xmlns:a16="http://schemas.microsoft.com/office/drawing/2014/main" id="{CB9CEA85-801A-DA48-97D1-361198F14D9D}"/>
                    </a:ext>
                  </a:extLst>
                </p:cNvPr>
                <p:cNvSpPr/>
                <p:nvPr/>
              </p:nvSpPr>
              <p:spPr>
                <a:xfrm>
                  <a:off x="1622519" y="2348778"/>
                  <a:ext cx="378897" cy="395345"/>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sp>
          <p:nvSpPr>
            <p:cNvPr id="30" name="Title 1">
              <a:extLst>
                <a:ext uri="{FF2B5EF4-FFF2-40B4-BE49-F238E27FC236}">
                  <a16:creationId xmlns:a16="http://schemas.microsoft.com/office/drawing/2014/main" id="{08FBDC89-5391-274F-BC15-CC4AD8FD8C7B}"/>
                </a:ext>
              </a:extLst>
            </p:cNvPr>
            <p:cNvSpPr txBox="1">
              <a:spLocks/>
            </p:cNvSpPr>
            <p:nvPr/>
          </p:nvSpPr>
          <p:spPr>
            <a:xfrm>
              <a:off x="463556" y="3069904"/>
              <a:ext cx="2043360" cy="57925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4730FC"/>
                  </a:solidFill>
                  <a:latin typeface="+mn-lt"/>
                </a:rPr>
                <a:t>Real Image</a:t>
              </a:r>
            </a:p>
          </p:txBody>
        </p:sp>
        <p:sp>
          <p:nvSpPr>
            <p:cNvPr id="32" name="Rounded Rectangle 31">
              <a:extLst>
                <a:ext uri="{FF2B5EF4-FFF2-40B4-BE49-F238E27FC236}">
                  <a16:creationId xmlns:a16="http://schemas.microsoft.com/office/drawing/2014/main" id="{9D143E44-EEAF-8D42-92DE-3D451893247C}"/>
                </a:ext>
              </a:extLst>
            </p:cNvPr>
            <p:cNvSpPr/>
            <p:nvPr/>
          </p:nvSpPr>
          <p:spPr>
            <a:xfrm>
              <a:off x="2958017" y="1425028"/>
              <a:ext cx="2189880" cy="218016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33" name="Group 32">
              <a:extLst>
                <a:ext uri="{FF2B5EF4-FFF2-40B4-BE49-F238E27FC236}">
                  <a16:creationId xmlns:a16="http://schemas.microsoft.com/office/drawing/2014/main" id="{EB79FED9-42BA-6C46-B1E4-CE22C1012048}"/>
                </a:ext>
              </a:extLst>
            </p:cNvPr>
            <p:cNvGrpSpPr>
              <a:grpSpLocks noChangeAspect="1"/>
            </p:cNvGrpSpPr>
            <p:nvPr/>
          </p:nvGrpSpPr>
          <p:grpSpPr>
            <a:xfrm>
              <a:off x="3467798" y="1905366"/>
              <a:ext cx="1170318" cy="1143291"/>
              <a:chOff x="1236756" y="1977133"/>
              <a:chExt cx="1609491" cy="1572321"/>
            </a:xfrm>
          </p:grpSpPr>
          <p:sp>
            <p:nvSpPr>
              <p:cNvPr id="34" name="Oval 33">
                <a:extLst>
                  <a:ext uri="{FF2B5EF4-FFF2-40B4-BE49-F238E27FC236}">
                    <a16:creationId xmlns:a16="http://schemas.microsoft.com/office/drawing/2014/main" id="{08080A18-FF96-784A-9DE0-226F12D461D2}"/>
                  </a:ext>
                </a:extLst>
              </p:cNvPr>
              <p:cNvSpPr/>
              <p:nvPr/>
            </p:nvSpPr>
            <p:spPr>
              <a:xfrm>
                <a:off x="1236756" y="1977133"/>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5" name="Graphic 34" descr="Mitochondria with solid fill">
                <a:extLst>
                  <a:ext uri="{FF2B5EF4-FFF2-40B4-BE49-F238E27FC236}">
                    <a16:creationId xmlns:a16="http://schemas.microsoft.com/office/drawing/2014/main" id="{E69B27D8-0C8B-7449-B6F2-1539FB05C3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25333">
                <a:off x="1854312" y="2663595"/>
                <a:ext cx="833526" cy="833525"/>
              </a:xfrm>
              <a:prstGeom prst="rect">
                <a:avLst/>
              </a:prstGeom>
            </p:spPr>
          </p:pic>
          <p:grpSp>
            <p:nvGrpSpPr>
              <p:cNvPr id="36" name="Group 35">
                <a:extLst>
                  <a:ext uri="{FF2B5EF4-FFF2-40B4-BE49-F238E27FC236}">
                    <a16:creationId xmlns:a16="http://schemas.microsoft.com/office/drawing/2014/main" id="{96430328-6349-F54B-998A-A7EC91857EBB}"/>
                  </a:ext>
                </a:extLst>
              </p:cNvPr>
              <p:cNvGrpSpPr/>
              <p:nvPr/>
            </p:nvGrpSpPr>
            <p:grpSpPr>
              <a:xfrm>
                <a:off x="1405132" y="2177866"/>
                <a:ext cx="813673" cy="737170"/>
                <a:chOff x="1405132" y="2177866"/>
                <a:chExt cx="813673" cy="737170"/>
              </a:xfrm>
            </p:grpSpPr>
            <p:sp>
              <p:nvSpPr>
                <p:cNvPr id="37" name="Rounded Rectangle 36">
                  <a:extLst>
                    <a:ext uri="{FF2B5EF4-FFF2-40B4-BE49-F238E27FC236}">
                      <a16:creationId xmlns:a16="http://schemas.microsoft.com/office/drawing/2014/main" id="{FF83A815-60B7-D642-8013-4696A822AA21}"/>
                    </a:ext>
                  </a:extLst>
                </p:cNvPr>
                <p:cNvSpPr/>
                <p:nvPr/>
              </p:nvSpPr>
              <p:spPr>
                <a:xfrm rot="18947416">
                  <a:off x="1405132" y="2177866"/>
                  <a:ext cx="813673" cy="737170"/>
                </a:xfrm>
                <a:prstGeom prst="roundRect">
                  <a:avLst>
                    <a:gd name="adj" fmla="val 38068"/>
                  </a:avLst>
                </a:prstGeom>
                <a:solidFill>
                  <a:srgbClr val="4730FC">
                    <a:alpha val="2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Oval 37">
                  <a:extLst>
                    <a:ext uri="{FF2B5EF4-FFF2-40B4-BE49-F238E27FC236}">
                      <a16:creationId xmlns:a16="http://schemas.microsoft.com/office/drawing/2014/main" id="{B8F00EBE-422C-FD4E-B63F-EBEB171C1ADF}"/>
                    </a:ext>
                  </a:extLst>
                </p:cNvPr>
                <p:cNvSpPr/>
                <p:nvPr/>
              </p:nvSpPr>
              <p:spPr>
                <a:xfrm>
                  <a:off x="1622519" y="2348778"/>
                  <a:ext cx="378897" cy="395345"/>
                </a:xfrm>
                <a:prstGeom prst="ellipse">
                  <a:avLst/>
                </a:prstGeom>
                <a:solidFill>
                  <a:srgbClr val="4730FC">
                    <a:alpha val="2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pic>
          <p:nvPicPr>
            <p:cNvPr id="4" name="Graphic 3" descr="Binary with solid fill">
              <a:extLst>
                <a:ext uri="{FF2B5EF4-FFF2-40B4-BE49-F238E27FC236}">
                  <a16:creationId xmlns:a16="http://schemas.microsoft.com/office/drawing/2014/main" id="{04E21312-E0A2-B34B-AB4E-54FBAC16FC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95757" y="2057912"/>
              <a:ext cx="914400" cy="914400"/>
            </a:xfrm>
            <a:prstGeom prst="rect">
              <a:avLst/>
            </a:prstGeom>
          </p:spPr>
        </p:pic>
        <p:sp>
          <p:nvSpPr>
            <p:cNvPr id="39" name="Title 1">
              <a:extLst>
                <a:ext uri="{FF2B5EF4-FFF2-40B4-BE49-F238E27FC236}">
                  <a16:creationId xmlns:a16="http://schemas.microsoft.com/office/drawing/2014/main" id="{0909EC03-E142-E54A-A9C7-B4667B12476E}"/>
                </a:ext>
              </a:extLst>
            </p:cNvPr>
            <p:cNvSpPr txBox="1">
              <a:spLocks/>
            </p:cNvSpPr>
            <p:nvPr/>
          </p:nvSpPr>
          <p:spPr>
            <a:xfrm>
              <a:off x="2879073" y="3069904"/>
              <a:ext cx="2397188" cy="57925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4730FC"/>
                  </a:solidFill>
                  <a:latin typeface="+mn-lt"/>
                </a:rPr>
                <a:t>Simulated Image</a:t>
              </a:r>
            </a:p>
          </p:txBody>
        </p:sp>
        <p:pic>
          <p:nvPicPr>
            <p:cNvPr id="10" name="Graphic 9" descr="Arrow Right with solid fill">
              <a:extLst>
                <a:ext uri="{FF2B5EF4-FFF2-40B4-BE49-F238E27FC236}">
                  <a16:creationId xmlns:a16="http://schemas.microsoft.com/office/drawing/2014/main" id="{3B184EAF-25E7-244B-A949-46E391CB46C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52032" y="2128435"/>
              <a:ext cx="914400" cy="914400"/>
            </a:xfrm>
            <a:prstGeom prst="rect">
              <a:avLst/>
            </a:prstGeom>
          </p:spPr>
        </p:pic>
      </p:grpSp>
      <p:sp>
        <p:nvSpPr>
          <p:cNvPr id="2" name="Title 1">
            <a:extLst>
              <a:ext uri="{FF2B5EF4-FFF2-40B4-BE49-F238E27FC236}">
                <a16:creationId xmlns:a16="http://schemas.microsoft.com/office/drawing/2014/main" id="{930F6495-3C24-CF91-9B8A-CC8DA8BB9C0B}"/>
              </a:ext>
            </a:extLst>
          </p:cNvPr>
          <p:cNvSpPr txBox="1">
            <a:spLocks/>
          </p:cNvSpPr>
          <p:nvPr/>
        </p:nvSpPr>
        <p:spPr>
          <a:xfrm>
            <a:off x="3863581" y="3388160"/>
            <a:ext cx="8266115" cy="10710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solidFill>
                  <a:srgbClr val="FF0000"/>
                </a:solidFill>
                <a:latin typeface="+mn-lt"/>
              </a:rPr>
              <a:t>Translation spots</a:t>
            </a:r>
          </a:p>
          <a:p>
            <a:r>
              <a:rPr lang="en-US" sz="2000" dirty="0">
                <a:solidFill>
                  <a:srgbClr val="4730FC"/>
                </a:solidFill>
                <a:latin typeface="+mn-lt"/>
              </a:rPr>
              <a:t>Spots are simulated using SSA models (rSNAPsim). SSA intensities are converted into 2D gaussian kernels, with amplitude proportional to the SSA intensity. </a:t>
            </a:r>
          </a:p>
        </p:txBody>
      </p:sp>
      <p:sp>
        <p:nvSpPr>
          <p:cNvPr id="3" name="Title 1">
            <a:extLst>
              <a:ext uri="{FF2B5EF4-FFF2-40B4-BE49-F238E27FC236}">
                <a16:creationId xmlns:a16="http://schemas.microsoft.com/office/drawing/2014/main" id="{62D8A19B-EB29-B338-5952-3E66B26940A6}"/>
              </a:ext>
            </a:extLst>
          </p:cNvPr>
          <p:cNvSpPr txBox="1">
            <a:spLocks/>
          </p:cNvSpPr>
          <p:nvPr/>
        </p:nvSpPr>
        <p:spPr>
          <a:xfrm>
            <a:off x="3864941" y="5327631"/>
            <a:ext cx="8315892" cy="7940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solidFill>
                  <a:srgbClr val="FF0000"/>
                </a:solidFill>
                <a:latin typeface="+mn-lt"/>
              </a:rPr>
              <a:t>Spot movement</a:t>
            </a:r>
          </a:p>
          <a:p>
            <a:r>
              <a:rPr lang="en-US" sz="2000" dirty="0">
                <a:solidFill>
                  <a:srgbClr val="4730FC"/>
                </a:solidFill>
                <a:latin typeface="+mn-lt"/>
              </a:rPr>
              <a:t>Spot movement is simulated by a 2D random walk process.</a:t>
            </a:r>
          </a:p>
        </p:txBody>
      </p:sp>
      <p:sp>
        <p:nvSpPr>
          <p:cNvPr id="15" name="Rounded Rectangle 14">
            <a:extLst>
              <a:ext uri="{FF2B5EF4-FFF2-40B4-BE49-F238E27FC236}">
                <a16:creationId xmlns:a16="http://schemas.microsoft.com/office/drawing/2014/main" id="{69CCE0DC-76CF-81DC-7EA3-1B48116D78A8}"/>
              </a:ext>
            </a:extLst>
          </p:cNvPr>
          <p:cNvSpPr/>
          <p:nvPr/>
        </p:nvSpPr>
        <p:spPr>
          <a:xfrm>
            <a:off x="468055" y="3159152"/>
            <a:ext cx="3350608" cy="152907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3" name="Picture 12">
            <a:extLst>
              <a:ext uri="{FF2B5EF4-FFF2-40B4-BE49-F238E27FC236}">
                <a16:creationId xmlns:a16="http://schemas.microsoft.com/office/drawing/2014/main" id="{63862878-CB8B-0A77-61D0-F43D6B1BCBBA}"/>
              </a:ext>
            </a:extLst>
          </p:cNvPr>
          <p:cNvPicPr>
            <a:picLocks noChangeAspect="1"/>
          </p:cNvPicPr>
          <p:nvPr/>
        </p:nvPicPr>
        <p:blipFill>
          <a:blip r:embed="rId13"/>
          <a:stretch>
            <a:fillRect/>
          </a:stretch>
        </p:blipFill>
        <p:spPr>
          <a:xfrm>
            <a:off x="374171" y="3336865"/>
            <a:ext cx="2831295" cy="808941"/>
          </a:xfrm>
          <a:prstGeom prst="rect">
            <a:avLst/>
          </a:prstGeom>
        </p:spPr>
      </p:pic>
      <p:pic>
        <p:nvPicPr>
          <p:cNvPr id="14" name="Picture 13">
            <a:extLst>
              <a:ext uri="{FF2B5EF4-FFF2-40B4-BE49-F238E27FC236}">
                <a16:creationId xmlns:a16="http://schemas.microsoft.com/office/drawing/2014/main" id="{2E36365D-908D-FD4B-490B-2F63F8605B43}"/>
              </a:ext>
            </a:extLst>
          </p:cNvPr>
          <p:cNvPicPr>
            <a:picLocks noChangeAspect="1"/>
          </p:cNvPicPr>
          <p:nvPr/>
        </p:nvPicPr>
        <p:blipFill>
          <a:blip r:embed="rId14"/>
          <a:stretch>
            <a:fillRect/>
          </a:stretch>
        </p:blipFill>
        <p:spPr>
          <a:xfrm>
            <a:off x="644400" y="4230907"/>
            <a:ext cx="2315587" cy="165399"/>
          </a:xfrm>
          <a:prstGeom prst="rect">
            <a:avLst/>
          </a:prstGeom>
        </p:spPr>
      </p:pic>
      <p:sp>
        <p:nvSpPr>
          <p:cNvPr id="17" name="Rounded Rectangle 16">
            <a:extLst>
              <a:ext uri="{FF2B5EF4-FFF2-40B4-BE49-F238E27FC236}">
                <a16:creationId xmlns:a16="http://schemas.microsoft.com/office/drawing/2014/main" id="{B2EA56C1-7A9E-0833-A359-2F19A2E53706}"/>
              </a:ext>
            </a:extLst>
          </p:cNvPr>
          <p:cNvSpPr/>
          <p:nvPr/>
        </p:nvSpPr>
        <p:spPr>
          <a:xfrm>
            <a:off x="458051" y="4973579"/>
            <a:ext cx="3350608" cy="152907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Picture 15">
            <a:extLst>
              <a:ext uri="{FF2B5EF4-FFF2-40B4-BE49-F238E27FC236}">
                <a16:creationId xmlns:a16="http://schemas.microsoft.com/office/drawing/2014/main" id="{4F62B61A-512F-3599-790A-B185F8772F09}"/>
              </a:ext>
            </a:extLst>
          </p:cNvPr>
          <p:cNvPicPr>
            <a:picLocks noChangeAspect="1"/>
          </p:cNvPicPr>
          <p:nvPr/>
        </p:nvPicPr>
        <p:blipFill>
          <a:blip r:embed="rId15"/>
          <a:stretch>
            <a:fillRect/>
          </a:stretch>
        </p:blipFill>
        <p:spPr>
          <a:xfrm>
            <a:off x="615456" y="5096599"/>
            <a:ext cx="1267353" cy="1267353"/>
          </a:xfrm>
          <a:prstGeom prst="rect">
            <a:avLst/>
          </a:prstGeom>
        </p:spPr>
      </p:pic>
      <p:pic>
        <p:nvPicPr>
          <p:cNvPr id="18" name="Picture 17">
            <a:extLst>
              <a:ext uri="{FF2B5EF4-FFF2-40B4-BE49-F238E27FC236}">
                <a16:creationId xmlns:a16="http://schemas.microsoft.com/office/drawing/2014/main" id="{82C43415-25E6-7C27-6F44-68067FFC1A70}"/>
              </a:ext>
            </a:extLst>
          </p:cNvPr>
          <p:cNvPicPr>
            <a:picLocks noChangeAspect="1"/>
          </p:cNvPicPr>
          <p:nvPr/>
        </p:nvPicPr>
        <p:blipFill>
          <a:blip r:embed="rId16"/>
          <a:stretch>
            <a:fillRect/>
          </a:stretch>
        </p:blipFill>
        <p:spPr>
          <a:xfrm>
            <a:off x="2358697" y="5126999"/>
            <a:ext cx="1202581" cy="1202581"/>
          </a:xfrm>
          <a:prstGeom prst="rect">
            <a:avLst/>
          </a:prstGeom>
        </p:spPr>
      </p:pic>
      <p:pic>
        <p:nvPicPr>
          <p:cNvPr id="22" name="Graphic 21" descr="Arrow Right with solid fill">
            <a:extLst>
              <a:ext uri="{FF2B5EF4-FFF2-40B4-BE49-F238E27FC236}">
                <a16:creationId xmlns:a16="http://schemas.microsoft.com/office/drawing/2014/main" id="{0F1821DA-BE40-AA18-827C-0D82698597A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54796" y="5454136"/>
            <a:ext cx="641322" cy="641322"/>
          </a:xfrm>
          <a:prstGeom prst="rect">
            <a:avLst/>
          </a:prstGeom>
        </p:spPr>
      </p:pic>
      <p:pic>
        <p:nvPicPr>
          <p:cNvPr id="31" name="Picture 30">
            <a:extLst>
              <a:ext uri="{FF2B5EF4-FFF2-40B4-BE49-F238E27FC236}">
                <a16:creationId xmlns:a16="http://schemas.microsoft.com/office/drawing/2014/main" id="{E8EF49ED-1FC4-0C28-A69B-5C6221674EB4}"/>
              </a:ext>
            </a:extLst>
          </p:cNvPr>
          <p:cNvPicPr>
            <a:picLocks noChangeAspect="1"/>
          </p:cNvPicPr>
          <p:nvPr/>
        </p:nvPicPr>
        <p:blipFill>
          <a:blip r:embed="rId17"/>
          <a:stretch>
            <a:fillRect/>
          </a:stretch>
        </p:blipFill>
        <p:spPr>
          <a:xfrm>
            <a:off x="2916310" y="3822223"/>
            <a:ext cx="950375" cy="694897"/>
          </a:xfrm>
          <a:prstGeom prst="rect">
            <a:avLst/>
          </a:prstGeom>
        </p:spPr>
      </p:pic>
      <p:pic>
        <p:nvPicPr>
          <p:cNvPr id="42" name="Picture 41">
            <a:extLst>
              <a:ext uri="{FF2B5EF4-FFF2-40B4-BE49-F238E27FC236}">
                <a16:creationId xmlns:a16="http://schemas.microsoft.com/office/drawing/2014/main" id="{899E953A-9431-24B9-68B4-CA401EC3D110}"/>
              </a:ext>
            </a:extLst>
          </p:cNvPr>
          <p:cNvPicPr>
            <a:picLocks noChangeAspect="1"/>
          </p:cNvPicPr>
          <p:nvPr/>
        </p:nvPicPr>
        <p:blipFill>
          <a:blip r:embed="rId18"/>
          <a:stretch>
            <a:fillRect/>
          </a:stretch>
        </p:blipFill>
        <p:spPr>
          <a:xfrm>
            <a:off x="3116027" y="3412527"/>
            <a:ext cx="463242" cy="463242"/>
          </a:xfrm>
          <a:prstGeom prst="rect">
            <a:avLst/>
          </a:prstGeom>
        </p:spPr>
      </p:pic>
    </p:spTree>
    <p:extLst>
      <p:ext uri="{BB962C8B-B14F-4D97-AF65-F5344CB8AC3E}">
        <p14:creationId xmlns:p14="http://schemas.microsoft.com/office/powerpoint/2010/main" val="424004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C15A73-CDAB-914F-A890-B9A1C2CF74C7}"/>
              </a:ext>
            </a:extLst>
          </p:cNvPr>
          <p:cNvSpPr/>
          <p:nvPr/>
        </p:nvSpPr>
        <p:spPr>
          <a:xfrm>
            <a:off x="2667798" y="3244334"/>
            <a:ext cx="8831775" cy="369332"/>
          </a:xfrm>
          <a:prstGeom prst="rect">
            <a:avLst/>
          </a:prstGeom>
        </p:spPr>
        <p:txBody>
          <a:bodyPr wrap="square">
            <a:spAutoFit/>
          </a:bodyPr>
          <a:lstStyle/>
          <a:p>
            <a:r>
              <a:rPr lang="en-US" dirty="0"/>
              <a:t>Luis Aguilera, William Raymond, Brooke </a:t>
            </a:r>
            <a:r>
              <a:rPr lang="en-US" dirty="0" err="1"/>
              <a:t>Silagy</a:t>
            </a:r>
            <a:r>
              <a:rPr lang="en-US" dirty="0"/>
              <a:t>, Tatsuya </a:t>
            </a:r>
            <a:r>
              <a:rPr lang="en-US" dirty="0" err="1"/>
              <a:t>Morisaki</a:t>
            </a:r>
            <a:r>
              <a:rPr lang="en-US" dirty="0"/>
              <a:t>, Tim </a:t>
            </a:r>
            <a:r>
              <a:rPr lang="en-US" dirty="0" err="1"/>
              <a:t>Stasevich</a:t>
            </a:r>
            <a:r>
              <a:rPr lang="en-US" dirty="0"/>
              <a:t>, Brian Munsky.</a:t>
            </a:r>
          </a:p>
        </p:txBody>
      </p:sp>
      <p:pic>
        <p:nvPicPr>
          <p:cNvPr id="3" name="Picture 2">
            <a:extLst>
              <a:ext uri="{FF2B5EF4-FFF2-40B4-BE49-F238E27FC236}">
                <a16:creationId xmlns:a16="http://schemas.microsoft.com/office/drawing/2014/main" id="{0B465268-2912-AA45-8F6B-659916A93CA3}"/>
              </a:ext>
            </a:extLst>
          </p:cNvPr>
          <p:cNvPicPr>
            <a:picLocks noChangeAspect="1"/>
          </p:cNvPicPr>
          <p:nvPr/>
        </p:nvPicPr>
        <p:blipFill>
          <a:blip r:embed="rId2"/>
          <a:stretch>
            <a:fillRect/>
          </a:stretch>
        </p:blipFill>
        <p:spPr>
          <a:xfrm>
            <a:off x="1640419" y="3172694"/>
            <a:ext cx="440972" cy="440972"/>
          </a:xfrm>
          <a:prstGeom prst="rect">
            <a:avLst/>
          </a:prstGeom>
        </p:spPr>
      </p:pic>
    </p:spTree>
    <p:extLst>
      <p:ext uri="{BB962C8B-B14F-4D97-AF65-F5344CB8AC3E}">
        <p14:creationId xmlns:p14="http://schemas.microsoft.com/office/powerpoint/2010/main" val="357056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{EC173AFC-6A68-F945-813C-79CE44ADBD37}tf10001058</Template>
  <TotalTime>11621</TotalTime>
  <Words>401</Words>
  <Application>Microsoft Macintosh PowerPoint</Application>
  <PresentationFormat>Widescreen</PresentationFormat>
  <Paragraphs>45</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Tw Cen MT</vt:lpstr>
      <vt:lpstr>Celestial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Aguilera de Lira,Luis</dc:creator>
  <cp:lastModifiedBy>Aguilera de Lira,Luis</cp:lastModifiedBy>
  <cp:revision>337</cp:revision>
  <dcterms:created xsi:type="dcterms:W3CDTF">2021-04-27T04:05:26Z</dcterms:created>
  <dcterms:modified xsi:type="dcterms:W3CDTF">2022-08-08T17:16:01Z</dcterms:modified>
</cp:coreProperties>
</file>