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70" r:id="rId3"/>
    <p:sldId id="277" r:id="rId4"/>
    <p:sldId id="283" r:id="rId5"/>
    <p:sldId id="278" r:id="rId6"/>
    <p:sldId id="280" r:id="rId7"/>
    <p:sldId id="281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89A"/>
    <a:srgbClr val="DF1352"/>
    <a:srgbClr val="F4EDDA"/>
    <a:srgbClr val="F080E3"/>
    <a:srgbClr val="D5FC79"/>
    <a:srgbClr val="0D5427"/>
    <a:srgbClr val="9AF3A0"/>
    <a:srgbClr val="DC348C"/>
    <a:srgbClr val="00D7D1"/>
    <a:srgbClr val="E66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4"/>
    <p:restoredTop sz="94705"/>
  </p:normalViewPr>
  <p:slideViewPr>
    <p:cSldViewPr snapToGrid="0" snapToObjects="1">
      <p:cViewPr>
        <p:scale>
          <a:sx n="88" d="100"/>
          <a:sy n="88" d="100"/>
        </p:scale>
        <p:origin x="155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44CB-C654-0345-850E-1AA15A0191CA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90CDD-B7B1-3D42-92C5-849EBCD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BCF-3DF3-1C46-8A5A-C2E671D8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621-8BA2-3543-A810-7BF88E3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223A-EFED-2E44-8A10-BB6974E4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7409-D8EC-594D-A9AE-44794C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EC57-AE24-5D4A-967C-AA35155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0853-132E-BE44-BCE3-188074A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5CC8-ADA0-D242-92FC-327F71E8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0C0-A5DA-5D46-A45C-AA7C2AF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6BF-5B64-9F4E-A94E-B28AC23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FD0-5E24-864A-AE16-B05BF2B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352-C3A2-FE42-B5A0-A60FF187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AA7D-9D12-1149-8781-274B805C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C08-1313-3745-AB6C-55583399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6FC2-99B2-DB4D-9A80-6C23F4C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6323-61B7-CB4C-A2EE-0DB8995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6F2-DF1A-E040-981B-1BEABFF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70B-6A88-B540-8BFD-76EAE44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6622-FEA5-D545-B18C-651FE09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852-9DF4-BD4E-B524-8C66AE2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FAA-991D-234E-A6AB-4697EF8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D42-456C-5949-9399-C305D3F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F6CE-6BAF-B84C-BF7E-94619918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D331-B67E-8D4F-9711-AC3690D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428C-8E80-7A4D-9769-9044E7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1229-3740-954E-A4E0-242E3F8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214-CC73-B24D-9DEF-8DD5B05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DF6D-915F-7C4E-884D-3CB44124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564-C894-DE40-A0A8-DF0EFE7B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C608-9ABE-D54B-84B3-F01909E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4383-143D-C146-98FE-2D8E857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7FCF-EB25-8141-AC65-F49AD9C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9A0-DFF9-D049-9107-96D0064F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D7F-A954-5A40-AEEB-7FE30D26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AC6-F2C9-524F-9D25-B431FFB5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22E4E-DCB4-DB4E-91EF-B11A3703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CA3DE-AC3D-8D41-BD87-7FB05791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D25F-FBE0-A344-AB51-96B1827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1A86-5B5E-6148-B068-F6A9323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9D1C3-BE0F-604D-BE65-7766942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5D2-2A75-5041-B7BB-859BFD1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DBE7-D41B-774C-AD83-E66FC9E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D7DC-D8BB-DB49-A542-457D11D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4F01-57E6-3349-880B-04F2D32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9C64-3FEE-004A-84D2-4E2D306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2A50-7BD4-2347-9A0F-A661D50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6BF3-E155-F94A-8A72-5FF2B6F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27F-1C22-8F48-A35D-4DA2C06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70BD-F4A5-904B-891E-FEEC0EA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59B7-8EBC-D34E-A0BD-9325CB1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0A1E-EB93-3C44-9262-8C3223F8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3290-64CE-E645-9817-7645B9F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A70F-20F1-E74D-994D-4C895D0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36-9866-4D4A-8E1B-9AB2775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CBA5-23BF-FD41-BCF5-66F693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B2-0D67-5E47-8738-AB0C41F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6487-D2D6-1B47-AC15-C586D59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B15A-2F03-CC4B-8396-801E92D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0148-F349-784B-9109-AB3973B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99E-3F46-8A46-A01C-94AEF294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215C-044E-2E45-AACF-B95C9033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1B-0232-0E49-AC5E-BC8A111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319-22AA-2A42-AC60-5E515AE3E203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BC5C-DEE9-FE41-AC65-A0F3BFD5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2D7-78A2-4947-89D8-0357D2DB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sv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639417" y="2814959"/>
            <a:ext cx="856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1b: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Single-particle tracking in Python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639417" y="3219539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Luis Aguilera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639417" y="3624119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luis.aguilera@colostate.edu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597FA61-0FA2-444D-9689-C1621DCE5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 bwMode="auto">
          <a:xfrm>
            <a:off x="10216669" y="2238109"/>
            <a:ext cx="1749031" cy="18923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0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Libraries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Cellpose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0FDF22-CA16-6F4E-A481-74CBF4039231}"/>
              </a:ext>
            </a:extLst>
          </p:cNvPr>
          <p:cNvSpPr/>
          <p:nvPr/>
        </p:nvSpPr>
        <p:spPr>
          <a:xfrm>
            <a:off x="1876721" y="6175190"/>
            <a:ext cx="9807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Stringer, C., Wang, T.,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Michaelos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M. and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Pachitariu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M., 2021.Cellpose: a generalist algorithm for cellular segmentation. Nature Methods, 18(1), pp.100-106.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1FD9E-AB09-4944-ABEA-3C42940E2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22" y="2097594"/>
            <a:ext cx="8444552" cy="37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Program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Maximum projection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8D337B-D1C5-CE42-8924-DDCEB2A1A190}"/>
              </a:ext>
            </a:extLst>
          </p:cNvPr>
          <p:cNvSpPr/>
          <p:nvPr/>
        </p:nvSpPr>
        <p:spPr>
          <a:xfrm>
            <a:off x="1915298" y="1539624"/>
            <a:ext cx="5344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</a:t>
            </a:r>
            <a:r>
              <a:rPr lang="en-US" sz="2000" dirty="0" err="1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github.com</a:t>
            </a:r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2000" dirty="0" err="1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MunskyGroup</a:t>
            </a:r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/uqbio2021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E4577D-3961-5043-B43D-E7157CBC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6" y="2376069"/>
            <a:ext cx="10391774" cy="282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6BA76B-A5D7-0945-9EC2-5C41DC8E4488}"/>
              </a:ext>
            </a:extLst>
          </p:cNvPr>
          <p:cNvSpPr/>
          <p:nvPr/>
        </p:nvSpPr>
        <p:spPr>
          <a:xfrm>
            <a:off x="2614613" y="4414838"/>
            <a:ext cx="7072312" cy="342900"/>
          </a:xfrm>
          <a:prstGeom prst="rect">
            <a:avLst/>
          </a:prstGeom>
          <a:noFill/>
          <a:ln w="38100">
            <a:solidFill>
              <a:srgbClr val="DF135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8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Introduction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95498" y="1446668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89A"/>
                </a:solidFill>
              </a:rPr>
              <a:t>From microscope image(s) to quantitative data…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FE01D4-7ACE-5A48-97D4-EC40555B3982}"/>
              </a:ext>
            </a:extLst>
          </p:cNvPr>
          <p:cNvGrpSpPr/>
          <p:nvPr/>
        </p:nvGrpSpPr>
        <p:grpSpPr>
          <a:xfrm>
            <a:off x="2262117" y="2782807"/>
            <a:ext cx="2135840" cy="2195732"/>
            <a:chOff x="4200670" y="2813775"/>
            <a:chExt cx="793718" cy="815975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104A6BE8-7BE5-6946-A898-A36EB1E86225}"/>
                </a:ext>
              </a:extLst>
            </p:cNvPr>
            <p:cNvSpPr/>
            <p:nvPr/>
          </p:nvSpPr>
          <p:spPr>
            <a:xfrm>
              <a:off x="4200670" y="2813775"/>
              <a:ext cx="793718" cy="815975"/>
            </a:xfrm>
            <a:prstGeom prst="roundRect">
              <a:avLst>
                <a:gd name="adj" fmla="val 1397"/>
              </a:avLst>
            </a:prstGeom>
            <a:noFill/>
            <a:ln w="38100">
              <a:solidFill>
                <a:srgbClr val="DF1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63D5DD-1F27-3246-B47E-2D00BFAC8F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82034" y="2917690"/>
              <a:ext cx="620424" cy="606096"/>
              <a:chOff x="1278675" y="1739595"/>
              <a:chExt cx="1609491" cy="157232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634010D-0CC5-0849-AE16-8F397FF5AB5C}"/>
                  </a:ext>
                </a:extLst>
              </p:cNvPr>
              <p:cNvSpPr/>
              <p:nvPr/>
            </p:nvSpPr>
            <p:spPr>
              <a:xfrm>
                <a:off x="1278675" y="1739595"/>
                <a:ext cx="1609491" cy="157232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DF13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Graphic 53" descr="Mitochondria with solid fill">
                <a:extLst>
                  <a:ext uri="{FF2B5EF4-FFF2-40B4-BE49-F238E27FC236}">
                    <a16:creationId xmlns:a16="http://schemas.microsoft.com/office/drawing/2014/main" id="{2F1EC1BB-9047-D84C-AE2E-FD696694C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2" y="2440028"/>
                <a:ext cx="833525" cy="833525"/>
              </a:xfrm>
              <a:prstGeom prst="rect">
                <a:avLst/>
              </a:prstGeom>
            </p:spPr>
          </p:pic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BDBFEE2-1858-DB48-9221-DAD2A1CCF218}"/>
                  </a:ext>
                </a:extLst>
              </p:cNvPr>
              <p:cNvGrpSpPr/>
              <p:nvPr/>
            </p:nvGrpSpPr>
            <p:grpSpPr>
              <a:xfrm>
                <a:off x="1447051" y="1940328"/>
                <a:ext cx="813673" cy="737170"/>
                <a:chOff x="1447051" y="1940328"/>
                <a:chExt cx="813673" cy="737170"/>
              </a:xfrm>
            </p:grpSpPr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E951676F-8740-E84D-9AE7-7E286074E4DB}"/>
                    </a:ext>
                  </a:extLst>
                </p:cNvPr>
                <p:cNvSpPr/>
                <p:nvPr/>
              </p:nvSpPr>
              <p:spPr>
                <a:xfrm rot="18947416">
                  <a:off x="1447051" y="1940328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DF1352">
                    <a:alpha val="77000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AE97C88-FAF8-F44C-93BA-15933E0E0B98}"/>
                    </a:ext>
                  </a:extLst>
                </p:cNvPr>
                <p:cNvSpPr/>
                <p:nvPr/>
              </p:nvSpPr>
              <p:spPr>
                <a:xfrm>
                  <a:off x="1664438" y="2111240"/>
                  <a:ext cx="378898" cy="395345"/>
                </a:xfrm>
                <a:prstGeom prst="ellipse">
                  <a:avLst/>
                </a:prstGeom>
                <a:solidFill>
                  <a:srgbClr val="DF135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0F19E06-BAA1-7D41-8161-7125A3EFFE34}"/>
              </a:ext>
            </a:extLst>
          </p:cNvPr>
          <p:cNvSpPr txBox="1"/>
          <p:nvPr/>
        </p:nvSpPr>
        <p:spPr>
          <a:xfrm>
            <a:off x="2128734" y="5411332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Microscope image(s)</a:t>
            </a:r>
          </a:p>
        </p:txBody>
      </p:sp>
      <p:pic>
        <p:nvPicPr>
          <p:cNvPr id="59" name="Graphic 58" descr="Microscope with solid fill">
            <a:extLst>
              <a:ext uri="{FF2B5EF4-FFF2-40B4-BE49-F238E27FC236}">
                <a16:creationId xmlns:a16="http://schemas.microsoft.com/office/drawing/2014/main" id="{339E6A1A-79C9-1D49-9A36-EA37579C4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1104" y="2023926"/>
            <a:ext cx="755712" cy="75571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95BFD07-8230-0446-8EB5-A9F79FC26BB5}"/>
              </a:ext>
            </a:extLst>
          </p:cNvPr>
          <p:cNvSpPr txBox="1"/>
          <p:nvPr/>
        </p:nvSpPr>
        <p:spPr>
          <a:xfrm>
            <a:off x="7958204" y="539330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data</a:t>
            </a:r>
          </a:p>
        </p:txBody>
      </p:sp>
      <p:graphicFrame>
        <p:nvGraphicFramePr>
          <p:cNvPr id="70" name="Table 44">
            <a:extLst>
              <a:ext uri="{FF2B5EF4-FFF2-40B4-BE49-F238E27FC236}">
                <a16:creationId xmlns:a16="http://schemas.microsoft.com/office/drawing/2014/main" id="{63AD69B2-9E4D-A14C-A5D7-87761210C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63598"/>
              </p:ext>
            </p:extLst>
          </p:nvPr>
        </p:nvGraphicFramePr>
        <p:xfrm>
          <a:off x="6290656" y="2800757"/>
          <a:ext cx="5451400" cy="21945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90280">
                  <a:extLst>
                    <a:ext uri="{9D8B030D-6E8A-4147-A177-3AD203B41FA5}">
                      <a16:colId xmlns:a16="http://schemas.microsoft.com/office/drawing/2014/main" val="575429701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433079906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1397481181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642313819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333868060"/>
                    </a:ext>
                  </a:extLst>
                </a:gridCol>
              </a:tblGrid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_ID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Spot_ID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y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intensity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80007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1055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3387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1400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30286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71808"/>
                  </a:ext>
                </a:extLst>
              </a:tr>
            </a:tbl>
          </a:graphicData>
        </a:graphic>
      </p:graphicFrame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8D8AF4-A453-8D4F-A6D2-816DBE0C3BC3}"/>
              </a:ext>
            </a:extLst>
          </p:cNvPr>
          <p:cNvCxnSpPr>
            <a:cxnSpLocks/>
          </p:cNvCxnSpPr>
          <p:nvPr/>
        </p:nvCxnSpPr>
        <p:spPr>
          <a:xfrm>
            <a:off x="4895521" y="3914303"/>
            <a:ext cx="1049736" cy="0"/>
          </a:xfrm>
          <a:prstGeom prst="straightConnector1">
            <a:avLst/>
          </a:prstGeom>
          <a:ln w="38100">
            <a:solidFill>
              <a:srgbClr val="DC34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rogrammer female with solid fill">
            <a:extLst>
              <a:ext uri="{FF2B5EF4-FFF2-40B4-BE49-F238E27FC236}">
                <a16:creationId xmlns:a16="http://schemas.microsoft.com/office/drawing/2014/main" id="{A69FF818-2E75-4742-8D39-7F42AA405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5521" y="2803701"/>
            <a:ext cx="914400" cy="914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3788DA4-3235-B046-9804-65B20518591F}"/>
              </a:ext>
            </a:extLst>
          </p:cNvPr>
          <p:cNvSpPr txBox="1"/>
          <p:nvPr/>
        </p:nvSpPr>
        <p:spPr>
          <a:xfrm>
            <a:off x="4532625" y="4178401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Segmentation</a:t>
            </a:r>
          </a:p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Tracking</a:t>
            </a:r>
          </a:p>
        </p:txBody>
      </p:sp>
      <p:graphicFrame>
        <p:nvGraphicFramePr>
          <p:cNvPr id="36" name="Table 44">
            <a:extLst>
              <a:ext uri="{FF2B5EF4-FFF2-40B4-BE49-F238E27FC236}">
                <a16:creationId xmlns:a16="http://schemas.microsoft.com/office/drawing/2014/main" id="{44EA9580-95E6-6741-91B6-1F4B1568E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39933"/>
              </p:ext>
            </p:extLst>
          </p:nvPr>
        </p:nvGraphicFramePr>
        <p:xfrm>
          <a:off x="2262113" y="2792028"/>
          <a:ext cx="215267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186">
                  <a:extLst>
                    <a:ext uri="{9D8B030D-6E8A-4147-A177-3AD203B41FA5}">
                      <a16:colId xmlns:a16="http://schemas.microsoft.com/office/drawing/2014/main" val="575429701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433079906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1397481181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642313819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688198225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1626039706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3715663144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27086433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999367542"/>
                    </a:ext>
                  </a:extLst>
                </a:gridCol>
              </a:tblGrid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80007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1055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3387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1400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30286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71808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002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00999"/>
                  </a:ext>
                </a:extLst>
              </a:tr>
            </a:tbl>
          </a:graphicData>
        </a:graphic>
      </p:graphicFrame>
      <p:sp>
        <p:nvSpPr>
          <p:cNvPr id="73" name="Rectangle 72">
            <a:extLst>
              <a:ext uri="{FF2B5EF4-FFF2-40B4-BE49-F238E27FC236}">
                <a16:creationId xmlns:a16="http://schemas.microsoft.com/office/drawing/2014/main" id="{3F1588A3-07CC-6B48-9737-EA86F02F1306}"/>
              </a:ext>
            </a:extLst>
          </p:cNvPr>
          <p:cNvSpPr/>
          <p:nvPr/>
        </p:nvSpPr>
        <p:spPr>
          <a:xfrm>
            <a:off x="1792231" y="6145747"/>
            <a:ext cx="10098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 err="1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MacKintosh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F.C., 2012. Active diffusion: the erratic dance of chromosomal loci.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Proceedings of the National Academy of Sciences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109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(19), pp.7138-7139.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Introduction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95498" y="97249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89A"/>
                </a:solidFill>
              </a:rPr>
              <a:t>Detecting particles in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13310-B371-174C-95D4-31973115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011" y="1495719"/>
            <a:ext cx="3711822" cy="407232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220D4C-FE06-5F49-B2CE-852E23DF48FA}"/>
              </a:ext>
            </a:extLst>
          </p:cNvPr>
          <p:cNvSpPr/>
          <p:nvPr/>
        </p:nvSpPr>
        <p:spPr>
          <a:xfrm>
            <a:off x="1792230" y="5778721"/>
            <a:ext cx="10399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Aguilera, L.U., Raymond, W., Fox, Z.R., May, M.,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Djokic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E.,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Morisaki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Stasevich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T.J. and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Munsky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B., 2019. Computational design and interpretation of single-RNA translation experiments. </a:t>
            </a:r>
            <a:r>
              <a:rPr lang="en-US" sz="16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 computational biology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15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(10), p.e1007425.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684E29-55B1-2748-B7CA-81F5A271C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769" y="2468373"/>
            <a:ext cx="1415902" cy="1371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691243-C457-A644-97C4-5D1262AF7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788" y="4191808"/>
            <a:ext cx="2096675" cy="9633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9ED118-AC1F-F94D-BB38-86710C2C6B96}"/>
              </a:ext>
            </a:extLst>
          </p:cNvPr>
          <p:cNvSpPr txBox="1"/>
          <p:nvPr/>
        </p:nvSpPr>
        <p:spPr>
          <a:xfrm>
            <a:off x="1792230" y="3154372"/>
            <a:ext cx="3847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Examples of particles in cells: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proteins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mRNAs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Receptors in membrane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Complex RNA-Protein</a:t>
            </a:r>
          </a:p>
        </p:txBody>
      </p:sp>
      <p:pic>
        <p:nvPicPr>
          <p:cNvPr id="30" name="Graphic 29" descr="Microscope with solid fill">
            <a:extLst>
              <a:ext uri="{FF2B5EF4-FFF2-40B4-BE49-F238E27FC236}">
                <a16:creationId xmlns:a16="http://schemas.microsoft.com/office/drawing/2014/main" id="{F5C2C0BE-3880-D343-A346-D60C4BBCF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1104" y="2023926"/>
            <a:ext cx="755712" cy="7557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9BCE9E-C768-D84F-9AE9-BC233B199616}"/>
              </a:ext>
            </a:extLst>
          </p:cNvPr>
          <p:cNvSpPr/>
          <p:nvPr/>
        </p:nvSpPr>
        <p:spPr>
          <a:xfrm>
            <a:off x="9747478" y="1657992"/>
            <a:ext cx="1867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Zoom in </a:t>
            </a:r>
          </a:p>
          <a:p>
            <a:pPr algn="ctr"/>
            <a:r>
              <a:rPr lang="en-US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(Single Particle) </a:t>
            </a:r>
          </a:p>
        </p:txBody>
      </p:sp>
    </p:spTree>
    <p:extLst>
      <p:ext uri="{BB962C8B-B14F-4D97-AF65-F5344CB8AC3E}">
        <p14:creationId xmlns:p14="http://schemas.microsoft.com/office/powerpoint/2010/main" val="230612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Simulator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2D Random walk (Brownian-movement) simulator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8B2F6-110E-8748-A9B9-43416E7428F1}"/>
              </a:ext>
            </a:extLst>
          </p:cNvPr>
          <p:cNvSpPr txBox="1"/>
          <p:nvPr/>
        </p:nvSpPr>
        <p:spPr>
          <a:xfrm>
            <a:off x="1876721" y="1647346"/>
            <a:ext cx="75934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an empty NumPy array with dimensions [T,Y,X,C]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represent particles define a 2D-Gaussian Kernel matrix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 initial particles position (random [Y,X] coordinates).</a:t>
            </a:r>
          </a:p>
          <a:p>
            <a:pPr lvl="2"/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rand value in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x_lim</a:t>
            </a: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rand value in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y_lim</a:t>
            </a: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4.    Simulate Brownian movement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for 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range (1,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num_timePoints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for 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range (0,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num_spots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+ </a:t>
            </a:r>
            <a:endParaRPr lang="en-US" sz="2000" b="1" dirty="0">
              <a:solidFill>
                <a:srgbClr val="DF135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+  </a:t>
            </a:r>
          </a:p>
          <a:p>
            <a:pPr lvl="2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54CB71-6EA4-4F46-B45B-6FCEEF89CB2F}"/>
                  </a:ext>
                </a:extLst>
              </p:cNvPr>
              <p:cNvSpPr txBox="1"/>
              <p:nvPr/>
            </p:nvSpPr>
            <p:spPr>
              <a:xfrm>
                <a:off x="5945257" y="5352422"/>
                <a:ext cx="2908141" cy="30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54CB71-6EA4-4F46-B45B-6FCEEF89C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57" y="5352422"/>
                <a:ext cx="2908141" cy="309637"/>
              </a:xfrm>
              <a:prstGeom prst="rect">
                <a:avLst/>
              </a:prstGeom>
              <a:blipFill>
                <a:blip r:embed="rId3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EFEE93-0E36-BD47-A6A4-3F36D49E4FC1}"/>
                  </a:ext>
                </a:extLst>
              </p:cNvPr>
              <p:cNvSpPr txBox="1"/>
              <p:nvPr/>
            </p:nvSpPr>
            <p:spPr>
              <a:xfrm>
                <a:off x="5945256" y="5662059"/>
                <a:ext cx="2908141" cy="30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EFEE93-0E36-BD47-A6A4-3F36D49E4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56" y="5662059"/>
                <a:ext cx="2908141" cy="309637"/>
              </a:xfrm>
              <a:prstGeom prst="rect">
                <a:avLst/>
              </a:prstGeom>
              <a:blipFill>
                <a:blip r:embed="rId4"/>
                <a:stretch>
                  <a:fillRect t="-3846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8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Tracking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Particle tracking procedure (2 step process)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3FFFD8-C156-7741-A0C9-FACEF91EA0B8}"/>
              </a:ext>
            </a:extLst>
          </p:cNvPr>
          <p:cNvSpPr/>
          <p:nvPr/>
        </p:nvSpPr>
        <p:spPr>
          <a:xfrm>
            <a:off x="2704208" y="2191777"/>
            <a:ext cx="3082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89A"/>
                </a:solidFill>
              </a:rPr>
              <a:t>Particle detection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A536-E1DF-9646-9445-14F07A62EB9E}"/>
              </a:ext>
            </a:extLst>
          </p:cNvPr>
          <p:cNvSpPr/>
          <p:nvPr/>
        </p:nvSpPr>
        <p:spPr>
          <a:xfrm>
            <a:off x="7780716" y="2195711"/>
            <a:ext cx="3082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89A"/>
                </a:solidFill>
              </a:rPr>
              <a:t>Particle linking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0EDD96-E7F6-A144-944E-42457D1D824D}"/>
              </a:ext>
            </a:extLst>
          </p:cNvPr>
          <p:cNvCxnSpPr>
            <a:cxnSpLocks/>
          </p:cNvCxnSpPr>
          <p:nvPr/>
        </p:nvCxnSpPr>
        <p:spPr>
          <a:xfrm flipV="1">
            <a:off x="7078532" y="4999373"/>
            <a:ext cx="4811983" cy="1"/>
          </a:xfrm>
          <a:prstGeom prst="straightConnector1">
            <a:avLst/>
          </a:prstGeom>
          <a:ln w="38100">
            <a:solidFill>
              <a:srgbClr val="22289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D3718A-9B15-1B4A-9CD3-E6588B22E166}"/>
              </a:ext>
            </a:extLst>
          </p:cNvPr>
          <p:cNvSpPr txBox="1"/>
          <p:nvPr/>
        </p:nvSpPr>
        <p:spPr>
          <a:xfrm>
            <a:off x="10235560" y="4999373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(frames)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2FA627-ADE7-6C44-ABBB-1B0865DD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87" y="3091927"/>
            <a:ext cx="2209800" cy="218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C2AA5C-7532-5945-A15E-6488629C0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25" y="3091927"/>
            <a:ext cx="2276774" cy="22767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D718EA-A97A-9B4C-8982-0F2186DE8F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56" t="3698" r="1970" b="10045"/>
          <a:stretch/>
        </p:blipFill>
        <p:spPr>
          <a:xfrm>
            <a:off x="7078532" y="3157789"/>
            <a:ext cx="1545401" cy="15361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9C46E2-E050-1F42-B91E-26596C96ED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85" t="3538" r="4774" b="10785"/>
          <a:stretch/>
        </p:blipFill>
        <p:spPr>
          <a:xfrm>
            <a:off x="8619491" y="3157797"/>
            <a:ext cx="1542913" cy="15361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1B83CE8-8901-9F47-94EC-E0B40018DE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05" t="3807" r="6203" b="8164"/>
          <a:stretch/>
        </p:blipFill>
        <p:spPr>
          <a:xfrm>
            <a:off x="10180351" y="3160651"/>
            <a:ext cx="1459512" cy="153333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58F168-45BB-F64B-8A8F-152A97F4B693}"/>
              </a:ext>
            </a:extLst>
          </p:cNvPr>
          <p:cNvCxnSpPr>
            <a:cxnSpLocks/>
          </p:cNvCxnSpPr>
          <p:nvPr/>
        </p:nvCxnSpPr>
        <p:spPr>
          <a:xfrm flipV="1">
            <a:off x="8304904" y="3473199"/>
            <a:ext cx="1412450" cy="86063"/>
          </a:xfrm>
          <a:prstGeom prst="line">
            <a:avLst/>
          </a:prstGeom>
          <a:ln w="12700">
            <a:solidFill>
              <a:srgbClr val="D5FC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ECE8B0-766F-FE41-9602-39AC92FED822}"/>
              </a:ext>
            </a:extLst>
          </p:cNvPr>
          <p:cNvCxnSpPr>
            <a:cxnSpLocks/>
          </p:cNvCxnSpPr>
          <p:nvPr/>
        </p:nvCxnSpPr>
        <p:spPr>
          <a:xfrm>
            <a:off x="9735301" y="3483799"/>
            <a:ext cx="1444910" cy="7291"/>
          </a:xfrm>
          <a:prstGeom prst="line">
            <a:avLst/>
          </a:prstGeom>
          <a:ln w="12700">
            <a:solidFill>
              <a:srgbClr val="D5FC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B6A568-A135-5948-959E-5F0B11F4F7B1}"/>
              </a:ext>
            </a:extLst>
          </p:cNvPr>
          <p:cNvCxnSpPr>
            <a:cxnSpLocks/>
          </p:cNvCxnSpPr>
          <p:nvPr/>
        </p:nvCxnSpPr>
        <p:spPr>
          <a:xfrm>
            <a:off x="7817109" y="3878593"/>
            <a:ext cx="1504828" cy="91372"/>
          </a:xfrm>
          <a:prstGeom prst="line">
            <a:avLst/>
          </a:prstGeom>
          <a:ln w="12700">
            <a:solidFill>
              <a:srgbClr val="F080E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B52022-6B10-7A4F-A0AC-BE89AAE6A3B7}"/>
              </a:ext>
            </a:extLst>
          </p:cNvPr>
          <p:cNvCxnSpPr>
            <a:cxnSpLocks/>
          </p:cNvCxnSpPr>
          <p:nvPr/>
        </p:nvCxnSpPr>
        <p:spPr>
          <a:xfrm>
            <a:off x="9390947" y="3957315"/>
            <a:ext cx="1519160" cy="12650"/>
          </a:xfrm>
          <a:prstGeom prst="line">
            <a:avLst/>
          </a:prstGeom>
          <a:ln w="12700">
            <a:solidFill>
              <a:srgbClr val="F080E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E49102-B999-B740-9CD6-A1052246FC36}"/>
              </a:ext>
            </a:extLst>
          </p:cNvPr>
          <p:cNvCxnSpPr>
            <a:cxnSpLocks/>
          </p:cNvCxnSpPr>
          <p:nvPr/>
        </p:nvCxnSpPr>
        <p:spPr>
          <a:xfrm flipV="1">
            <a:off x="7156634" y="4098135"/>
            <a:ext cx="1557351" cy="24051"/>
          </a:xfrm>
          <a:prstGeom prst="line">
            <a:avLst/>
          </a:prstGeom>
          <a:ln w="12700">
            <a:solidFill>
              <a:srgbClr val="F4EDD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4407B5-CBF3-CE49-81B2-B04783156180}"/>
              </a:ext>
            </a:extLst>
          </p:cNvPr>
          <p:cNvCxnSpPr>
            <a:cxnSpLocks/>
          </p:cNvCxnSpPr>
          <p:nvPr/>
        </p:nvCxnSpPr>
        <p:spPr>
          <a:xfrm flipV="1">
            <a:off x="8766669" y="4098135"/>
            <a:ext cx="1468891" cy="1"/>
          </a:xfrm>
          <a:prstGeom prst="line">
            <a:avLst/>
          </a:prstGeom>
          <a:ln w="12700">
            <a:solidFill>
              <a:srgbClr val="F4EDD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17C701B-6E6C-6844-AEBB-00194F8BED81}"/>
              </a:ext>
            </a:extLst>
          </p:cNvPr>
          <p:cNvSpPr/>
          <p:nvPr/>
        </p:nvSpPr>
        <p:spPr>
          <a:xfrm>
            <a:off x="6799385" y="2144146"/>
            <a:ext cx="5194397" cy="3412589"/>
          </a:xfrm>
          <a:prstGeom prst="roundRect">
            <a:avLst>
              <a:gd name="adj" fmla="val 2239"/>
            </a:avLst>
          </a:prstGeom>
          <a:noFill/>
          <a:ln w="38100">
            <a:solidFill>
              <a:srgbClr val="DF1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C46D171-BF32-2D45-AEC3-AE51AD9D4ED0}"/>
              </a:ext>
            </a:extLst>
          </p:cNvPr>
          <p:cNvSpPr/>
          <p:nvPr/>
        </p:nvSpPr>
        <p:spPr>
          <a:xfrm>
            <a:off x="1777593" y="2144145"/>
            <a:ext cx="4753146" cy="3412589"/>
          </a:xfrm>
          <a:prstGeom prst="roundRect">
            <a:avLst>
              <a:gd name="adj" fmla="val 2239"/>
            </a:avLst>
          </a:prstGeom>
          <a:noFill/>
          <a:ln w="38100">
            <a:solidFill>
              <a:srgbClr val="DF1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Diffusion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Types of movement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52E85-B935-964E-9DFE-5A5C38CA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65" y="1446667"/>
            <a:ext cx="4934078" cy="45948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8073AA-E42F-7C4E-827A-27D1C744E716}"/>
              </a:ext>
            </a:extLst>
          </p:cNvPr>
          <p:cNvSpPr/>
          <p:nvPr/>
        </p:nvSpPr>
        <p:spPr>
          <a:xfrm>
            <a:off x="1792231" y="6145747"/>
            <a:ext cx="10098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 err="1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MacKintosh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F.C., 2012. Active diffusion: the erratic dance of chromosomal loci.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Proceedings of the National Academy of Sciences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109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(19), pp.7138-7139.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0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Complex scenarios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Particle tracking is challenging in different 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77CA6-81F2-0C4B-8D8F-1E62F3F98C52}"/>
              </a:ext>
            </a:extLst>
          </p:cNvPr>
          <p:cNvSpPr txBox="1"/>
          <p:nvPr/>
        </p:nvSpPr>
        <p:spPr>
          <a:xfrm>
            <a:off x="2546974" y="2669904"/>
            <a:ext cx="7554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Particle blinking (Bursting gene expression)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 particles enter the system (nascent mRNAs, proteins)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Particles interact (complex 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Noisy background</a:t>
            </a:r>
          </a:p>
        </p:txBody>
      </p:sp>
    </p:spTree>
    <p:extLst>
      <p:ext uri="{BB962C8B-B14F-4D97-AF65-F5344CB8AC3E}">
        <p14:creationId xmlns:p14="http://schemas.microsoft.com/office/powerpoint/2010/main" val="42358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Libraries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Trackpy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CF6AB-ECFA-1141-B558-DD78ED8F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750" y="1216458"/>
            <a:ext cx="6367393" cy="44388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0FDF22-CA16-6F4E-A481-74CBF4039231}"/>
              </a:ext>
            </a:extLst>
          </p:cNvPr>
          <p:cNvSpPr/>
          <p:nvPr/>
        </p:nvSpPr>
        <p:spPr>
          <a:xfrm>
            <a:off x="1876721" y="6162225"/>
            <a:ext cx="10315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Allan, Daniel B., Caswell, Thomas,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Nathan C., van der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Casper M., &amp; Verweij, Ruben W. (2021, April 13). soft-matter/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trackpy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Trackpy v0.5.0 (Version v0.5.0).</a:t>
            </a:r>
          </a:p>
        </p:txBody>
      </p:sp>
    </p:spTree>
    <p:extLst>
      <p:ext uri="{BB962C8B-B14F-4D97-AF65-F5344CB8AC3E}">
        <p14:creationId xmlns:p14="http://schemas.microsoft.com/office/powerpoint/2010/main" val="169081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620</Words>
  <Application>Microsoft Macintosh PowerPoint</Application>
  <PresentationFormat>Widescreen</PresentationFormat>
  <Paragraphs>165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119</cp:revision>
  <dcterms:created xsi:type="dcterms:W3CDTF">2021-05-13T15:55:33Z</dcterms:created>
  <dcterms:modified xsi:type="dcterms:W3CDTF">2021-06-09T20:47:55Z</dcterms:modified>
</cp:coreProperties>
</file>