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DDA"/>
    <a:srgbClr val="DF1352"/>
    <a:srgbClr val="22289A"/>
    <a:srgbClr val="0D5427"/>
    <a:srgbClr val="9AF3A0"/>
    <a:srgbClr val="DC348C"/>
    <a:srgbClr val="00D7D1"/>
    <a:srgbClr val="E668C2"/>
    <a:srgbClr val="F080E3"/>
    <a:srgbClr val="DC6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8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0: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Python w/ Example notebooks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William Raymond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wsraymon@rams.colostate.edu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0651C2C-C75D-5C44-8B31-2F72F3801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0" t="12879" r="21159" b="21368"/>
          <a:stretch/>
        </p:blipFill>
        <p:spPr bwMode="auto">
          <a:xfrm>
            <a:off x="10045281" y="2236515"/>
            <a:ext cx="1706096" cy="18955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0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639417" y="2814959"/>
            <a:ext cx="856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1: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Bootcamp Basics to get Started with Scientific Computing in Python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639417" y="3219539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Luis Aguilera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639417" y="3624119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luis.aguilera@colostate.edu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597FA61-0FA2-444D-9689-C1621DCE5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10216669" y="2238109"/>
            <a:ext cx="1749031" cy="18923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0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301485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2: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Single-Cell Optical Microscopy Experiments and Image Processing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301486" y="340507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Zach Fox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301486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email@lanl.gov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0E3C63D-A125-F943-B56C-B8C81E3B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870" y="2280231"/>
            <a:ext cx="1741830" cy="24087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3: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 Introduction to Multivariable Statistics and Machine Learning for Single-Cell Data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Huy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Huy.Vo@colostate.edu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A9B945C-004B-4C47-87B5-E8078C1E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739" y="2525747"/>
            <a:ext cx="1806505" cy="18065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12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4: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Stochastic Simulations of Single-Cell Gene Regulatory Processes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Brian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Munsky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Brian.Munsky@colostate.edu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BB55451-E588-0C44-AF1A-06E91AA53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4" t="15228" r="12196" b="25295"/>
          <a:stretch/>
        </p:blipFill>
        <p:spPr bwMode="auto">
          <a:xfrm>
            <a:off x="10037720" y="2295939"/>
            <a:ext cx="1892551" cy="22661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4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5: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Master Equation Analyses of Single-Cell Gene Regulatory Processes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Michael May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michaelpmay@live.com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8694CDA-C155-4D44-AB5D-5ABEDAD96F39}"/>
              </a:ext>
            </a:extLst>
          </p:cNvPr>
          <p:cNvSpPr/>
          <p:nvPr/>
        </p:nvSpPr>
        <p:spPr>
          <a:xfrm>
            <a:off x="10396329" y="2640040"/>
            <a:ext cx="1533942" cy="1991595"/>
          </a:xfrm>
          <a:prstGeom prst="ellipse">
            <a:avLst/>
          </a:prstGeom>
          <a:noFill/>
          <a:ln w="38100"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Female Profile with solid fill">
            <a:extLst>
              <a:ext uri="{FF2B5EF4-FFF2-40B4-BE49-F238E27FC236}">
                <a16:creationId xmlns:a16="http://schemas.microsoft.com/office/drawing/2014/main" id="{25963AAB-54A0-AAB2-67E1-550B04C20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3114" y="2846927"/>
            <a:ext cx="1567157" cy="15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4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20" y="6354189"/>
            <a:ext cx="2116836" cy="4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1st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5: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Introduction to Monte Carlo Methods to Infer Models for Noisy Single-Cell Processes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Huy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/Luis/Zach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email@email.edu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F5B6F8-0ACD-4D4A-986B-DB443403F6FF}"/>
              </a:ext>
            </a:extLst>
          </p:cNvPr>
          <p:cNvGrpSpPr/>
          <p:nvPr/>
        </p:nvGrpSpPr>
        <p:grpSpPr>
          <a:xfrm>
            <a:off x="10396329" y="2640040"/>
            <a:ext cx="1533942" cy="1991595"/>
            <a:chOff x="10396329" y="2640040"/>
            <a:chExt cx="1533942" cy="1991595"/>
          </a:xfrm>
        </p:grpSpPr>
        <p:pic>
          <p:nvPicPr>
            <p:cNvPr id="12" name="Graphic 11" descr="Office worker male outline">
              <a:extLst>
                <a:ext uri="{FF2B5EF4-FFF2-40B4-BE49-F238E27FC236}">
                  <a16:creationId xmlns:a16="http://schemas.microsoft.com/office/drawing/2014/main" id="{CD21006A-A256-3B4B-A921-464C9A9E7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41533" y="2914070"/>
              <a:ext cx="1443535" cy="1443535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D7F637-3A52-824A-91AD-34D8FA214949}"/>
                </a:ext>
              </a:extLst>
            </p:cNvPr>
            <p:cNvSpPr/>
            <p:nvPr/>
          </p:nvSpPr>
          <p:spPr>
            <a:xfrm>
              <a:off x="10396329" y="2640040"/>
              <a:ext cx="1533942" cy="1991595"/>
            </a:xfrm>
            <a:prstGeom prst="ellipse">
              <a:avLst/>
            </a:prstGeom>
            <a:noFill/>
            <a:ln w="38100">
              <a:solidFill>
                <a:srgbClr val="0D5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911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EA4E08-4F88-4B75-BDFB-5879CDA5FA67}"/>
              </a:ext>
            </a:extLst>
          </p:cNvPr>
          <p:cNvSpPr/>
          <p:nvPr/>
        </p:nvSpPr>
        <p:spPr>
          <a:xfrm>
            <a:off x="8839200" y="1231900"/>
            <a:ext cx="1275802" cy="979423"/>
          </a:xfrm>
          <a:prstGeom prst="rect">
            <a:avLst/>
          </a:prstGeom>
          <a:solidFill>
            <a:srgbClr val="F4ED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Title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solidFill>
              <a:srgbClr val="13582C">
                <a:alpha val="99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Bullet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Bullet 2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7DFC01-1028-40BA-B8F8-54837B70336B}"/>
              </a:ext>
            </a:extLst>
          </p:cNvPr>
          <p:cNvSpPr/>
          <p:nvPr/>
        </p:nvSpPr>
        <p:spPr>
          <a:xfrm>
            <a:off x="9384205" y="5825920"/>
            <a:ext cx="736600" cy="736600"/>
          </a:xfrm>
          <a:prstGeom prst="ellipse">
            <a:avLst/>
          </a:prstGeom>
          <a:solidFill>
            <a:srgbClr val="F4EDD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2EE7B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B7E43F-5DF0-4788-9D3D-12882A0CB4B5}"/>
              </a:ext>
            </a:extLst>
          </p:cNvPr>
          <p:cNvSpPr/>
          <p:nvPr/>
        </p:nvSpPr>
        <p:spPr>
          <a:xfrm>
            <a:off x="10311305" y="5825920"/>
            <a:ext cx="736600" cy="736600"/>
          </a:xfrm>
          <a:prstGeom prst="ellipse">
            <a:avLst/>
          </a:prstGeom>
          <a:solidFill>
            <a:srgbClr val="DF135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149C5-DEC1-486A-98E0-6E8D9CFC0283}"/>
              </a:ext>
            </a:extLst>
          </p:cNvPr>
          <p:cNvSpPr/>
          <p:nvPr/>
        </p:nvSpPr>
        <p:spPr>
          <a:xfrm>
            <a:off x="11238405" y="5825920"/>
            <a:ext cx="736600" cy="736600"/>
          </a:xfrm>
          <a:prstGeom prst="ellipse">
            <a:avLst/>
          </a:prstGeom>
          <a:solidFill>
            <a:srgbClr val="22289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1A9CC0-F160-4DBA-97BA-E0733EB5E48E}"/>
              </a:ext>
            </a:extLst>
          </p:cNvPr>
          <p:cNvSpPr/>
          <p:nvPr/>
        </p:nvSpPr>
        <p:spPr>
          <a:xfrm>
            <a:off x="8457105" y="5825920"/>
            <a:ext cx="736600" cy="736600"/>
          </a:xfrm>
          <a:prstGeom prst="ellipse">
            <a:avLst/>
          </a:prstGeom>
          <a:solidFill>
            <a:srgbClr val="0D5427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E86F256-E72A-4BDC-BF1E-44E352CB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83" b="23633"/>
          <a:stretch/>
        </p:blipFill>
        <p:spPr>
          <a:xfrm>
            <a:off x="8854692" y="1017525"/>
            <a:ext cx="3226895" cy="999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3D96A7-B91D-4251-A06D-75CF2BDD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44" y="1993785"/>
            <a:ext cx="2661322" cy="8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AF3A0"/>
                </a:solidFill>
                <a:latin typeface="Arial Nova" panose="020B0504020202020204" pitchFamily="34" charset="0"/>
              </a:rPr>
              <a:t>Title – Arial Nova</a:t>
            </a:r>
            <a:endParaRPr lang="en-US" sz="1600" dirty="0">
              <a:solidFill>
                <a:srgbClr val="9AF3A0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9AF3A0"/>
          </a:solidFill>
          <a:ln>
            <a:solidFill>
              <a:srgbClr val="9AF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rgbClr val="49484E">
              <a:alpha val="49804"/>
            </a:srgbClr>
          </a:solidFill>
          <a:ln w="9525" cmpd="sng">
            <a:solidFill>
              <a:srgbClr val="9AF3A0">
                <a:alpha val="99000"/>
              </a:srgb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solidFill>
                  <a:srgbClr val="9AF3A0"/>
                </a:solidFill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9AF3A0"/>
                </a:solidFill>
                <a:latin typeface="Arial Nova" panose="020F0502020204030204" pitchFamily="34" charset="0"/>
              </a:rPr>
              <a:t>Bullet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9AF3A0"/>
                </a:solidFill>
                <a:latin typeface="Arial Nova" panose="020F0502020204030204" pitchFamily="34" charset="0"/>
              </a:rPr>
              <a:t>Bullet 2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627D6-6379-4981-945C-316C8713B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2" b="23511"/>
          <a:stretch/>
        </p:blipFill>
        <p:spPr>
          <a:xfrm>
            <a:off x="10219116" y="5185"/>
            <a:ext cx="1755889" cy="60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23FE58-947B-40A3-86DE-F222EFFAB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9" t="22952" r="7291" b="27255"/>
          <a:stretch/>
        </p:blipFill>
        <p:spPr>
          <a:xfrm>
            <a:off x="8737599" y="1004812"/>
            <a:ext cx="3332355" cy="1034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999A55-F2BA-456B-B0DB-9ED093657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2" b="23511"/>
          <a:stretch/>
        </p:blipFill>
        <p:spPr>
          <a:xfrm>
            <a:off x="8635999" y="2102740"/>
            <a:ext cx="3526417" cy="12241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BFDA9CB-F4F0-43B2-BF0F-4D54E11A56E0}"/>
              </a:ext>
            </a:extLst>
          </p:cNvPr>
          <p:cNvSpPr/>
          <p:nvPr/>
        </p:nvSpPr>
        <p:spPr>
          <a:xfrm>
            <a:off x="9271575" y="3788157"/>
            <a:ext cx="736600" cy="736600"/>
          </a:xfrm>
          <a:prstGeom prst="ellipse">
            <a:avLst/>
          </a:prstGeom>
          <a:solidFill>
            <a:srgbClr val="9AF3A0"/>
          </a:solidFill>
          <a:ln>
            <a:solidFill>
              <a:srgbClr val="9AF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2EE7B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4C4A6-AB88-4BB3-B0FB-E492537D5B55}"/>
              </a:ext>
            </a:extLst>
          </p:cNvPr>
          <p:cNvSpPr/>
          <p:nvPr/>
        </p:nvSpPr>
        <p:spPr>
          <a:xfrm>
            <a:off x="10198675" y="3788157"/>
            <a:ext cx="736600" cy="736600"/>
          </a:xfrm>
          <a:prstGeom prst="ellipse">
            <a:avLst/>
          </a:prstGeom>
          <a:solidFill>
            <a:srgbClr val="B09CE8"/>
          </a:solidFill>
          <a:ln>
            <a:solidFill>
              <a:srgbClr val="B09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B5C7A-68A0-49A8-A20A-DCDF3651CC37}"/>
              </a:ext>
            </a:extLst>
          </p:cNvPr>
          <p:cNvSpPr/>
          <p:nvPr/>
        </p:nvSpPr>
        <p:spPr>
          <a:xfrm>
            <a:off x="11125775" y="3788157"/>
            <a:ext cx="736600" cy="736600"/>
          </a:xfrm>
          <a:prstGeom prst="ellipse">
            <a:avLst/>
          </a:prstGeom>
          <a:solidFill>
            <a:srgbClr val="DC348C"/>
          </a:solidFill>
          <a:ln>
            <a:solidFill>
              <a:srgbClr val="DC3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E455B9-D4EA-43BF-A64E-CD074309CED9}"/>
              </a:ext>
            </a:extLst>
          </p:cNvPr>
          <p:cNvSpPr/>
          <p:nvPr/>
        </p:nvSpPr>
        <p:spPr>
          <a:xfrm>
            <a:off x="8344475" y="3788157"/>
            <a:ext cx="736600" cy="736600"/>
          </a:xfrm>
          <a:prstGeom prst="ellipse">
            <a:avLst/>
          </a:prstGeom>
          <a:solidFill>
            <a:srgbClr val="00D7D1"/>
          </a:solidFill>
          <a:ln>
            <a:solidFill>
              <a:srgbClr val="00D7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240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40</cp:revision>
  <dcterms:created xsi:type="dcterms:W3CDTF">2021-05-13T15:55:33Z</dcterms:created>
  <dcterms:modified xsi:type="dcterms:W3CDTF">2022-05-06T15:36:52Z</dcterms:modified>
</cp:coreProperties>
</file>