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77" r:id="rId4"/>
    <p:sldId id="283" r:id="rId5"/>
    <p:sldId id="278" r:id="rId6"/>
    <p:sldId id="280" r:id="rId7"/>
    <p:sldId id="281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89A"/>
    <a:srgbClr val="DF1352"/>
    <a:srgbClr val="F4EDDA"/>
    <a:srgbClr val="F080E3"/>
    <a:srgbClr val="D5FC79"/>
    <a:srgbClr val="0D5427"/>
    <a:srgbClr val="9AF3A0"/>
    <a:srgbClr val="DC348C"/>
    <a:srgbClr val="00D7D1"/>
    <a:srgbClr val="E66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44CB-C654-0345-850E-1AA15A0191CA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0CDD-B7B1-3D42-92C5-849EBCD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25.sv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sv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82" y="6396001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1b: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Single-particle tracking in 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Cellpose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75190"/>
            <a:ext cx="9807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Stringer, C., Wang, T.,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Michaelos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Pachitariu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M., 2021.Cellpose: a generalist algorithm for cellular segmentation. Nature Methods, 18(1), pp.100-106.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FD9E-AB09-4944-ABEA-3C42940E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22" y="2097594"/>
            <a:ext cx="8444552" cy="3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80CC45-DDC1-1F41-960F-837F24A45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00" r="66379"/>
          <a:stretch/>
        </p:blipFill>
        <p:spPr>
          <a:xfrm>
            <a:off x="2012750" y="2325345"/>
            <a:ext cx="2502294" cy="24352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0ABA32-710C-6D4D-9A37-93690E9C2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89" t="38300" r="1486"/>
          <a:stretch/>
        </p:blipFill>
        <p:spPr>
          <a:xfrm>
            <a:off x="6108204" y="2246639"/>
            <a:ext cx="2411760" cy="243373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865860-E31D-F94E-B817-E548545A30C0}"/>
              </a:ext>
            </a:extLst>
          </p:cNvPr>
          <p:cNvCxnSpPr>
            <a:cxnSpLocks/>
          </p:cNvCxnSpPr>
          <p:nvPr/>
        </p:nvCxnSpPr>
        <p:spPr>
          <a:xfrm>
            <a:off x="4877940" y="3581154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Programmer female with solid fill">
            <a:extLst>
              <a:ext uri="{FF2B5EF4-FFF2-40B4-BE49-F238E27FC236}">
                <a16:creationId xmlns:a16="http://schemas.microsoft.com/office/drawing/2014/main" id="{5D44253A-FC8C-B445-A6B8-4C50A4614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935" y="2549105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D0DCD7-9CA7-FE43-985A-74ED897ACAE6}"/>
              </a:ext>
            </a:extLst>
          </p:cNvPr>
          <p:cNvSpPr txBox="1"/>
          <p:nvPr/>
        </p:nvSpPr>
        <p:spPr>
          <a:xfrm>
            <a:off x="4515044" y="3845252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</a:t>
            </a:r>
          </a:p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Tracking</a:t>
            </a:r>
          </a:p>
        </p:txBody>
      </p:sp>
      <p:pic>
        <p:nvPicPr>
          <p:cNvPr id="28" name="Graphic 27" descr="Bar chart outline">
            <a:extLst>
              <a:ext uri="{FF2B5EF4-FFF2-40B4-BE49-F238E27FC236}">
                <a16:creationId xmlns:a16="http://schemas.microsoft.com/office/drawing/2014/main" id="{B5BE0C1B-2F07-8C4E-8290-A56E0B0A3C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4990" y="2532195"/>
            <a:ext cx="1632894" cy="163289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F080FA-9B77-D44E-8031-B40157F31047}"/>
              </a:ext>
            </a:extLst>
          </p:cNvPr>
          <p:cNvCxnSpPr>
            <a:cxnSpLocks/>
          </p:cNvCxnSpPr>
          <p:nvPr/>
        </p:nvCxnSpPr>
        <p:spPr>
          <a:xfrm>
            <a:off x="8664189" y="3581154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AC0CDF-EB1E-F94E-8AED-F59727100983}"/>
              </a:ext>
            </a:extLst>
          </p:cNvPr>
          <p:cNvSpPr txBox="1"/>
          <p:nvPr/>
        </p:nvSpPr>
        <p:spPr>
          <a:xfrm>
            <a:off x="9646407" y="396595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generation</a:t>
            </a:r>
          </a:p>
        </p:txBody>
      </p:sp>
      <p:pic>
        <p:nvPicPr>
          <p:cNvPr id="31" name="Graphic 30" descr="Programmer female with solid fill">
            <a:extLst>
              <a:ext uri="{FF2B5EF4-FFF2-40B4-BE49-F238E27FC236}">
                <a16:creationId xmlns:a16="http://schemas.microsoft.com/office/drawing/2014/main" id="{1BABF905-59A3-9B41-806A-51D1DB161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1857" y="2549105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AEFEFC3-6CF8-3049-8A85-0CB09C217F44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Robust pipeline for particle tracking</a:t>
            </a:r>
          </a:p>
        </p:txBody>
      </p:sp>
      <p:pic>
        <p:nvPicPr>
          <p:cNvPr id="33" name="Graphic 32" descr="Microscope with solid fill">
            <a:extLst>
              <a:ext uri="{FF2B5EF4-FFF2-40B4-BE49-F238E27FC236}">
                <a16:creationId xmlns:a16="http://schemas.microsoft.com/office/drawing/2014/main" id="{F299CB5B-0F8C-9547-93BA-33CD39AB7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5279" y="1675579"/>
            <a:ext cx="649765" cy="6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Program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D337B-D1C5-CE42-8924-DDCEB2A1A190}"/>
              </a:ext>
            </a:extLst>
          </p:cNvPr>
          <p:cNvSpPr/>
          <p:nvPr/>
        </p:nvSpPr>
        <p:spPr>
          <a:xfrm>
            <a:off x="1915298" y="1539624"/>
            <a:ext cx="5344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github.com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MunskyGroup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/uqbio2021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24552-CA7E-E043-A217-F2526C98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60" y="2298326"/>
            <a:ext cx="9920245" cy="37034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6BA76B-A5D7-0945-9EC2-5C41DC8E4488}"/>
              </a:ext>
            </a:extLst>
          </p:cNvPr>
          <p:cNvSpPr/>
          <p:nvPr/>
        </p:nvSpPr>
        <p:spPr>
          <a:xfrm>
            <a:off x="3158836" y="4667001"/>
            <a:ext cx="5533902" cy="914402"/>
          </a:xfrm>
          <a:prstGeom prst="rect">
            <a:avLst/>
          </a:prstGeom>
          <a:noFill/>
          <a:ln w="38100">
            <a:solidFill>
              <a:srgbClr val="DF135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1446668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From microscope image(s) to quantitative data…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FE01D4-7ACE-5A48-97D4-EC40555B3982}"/>
              </a:ext>
            </a:extLst>
          </p:cNvPr>
          <p:cNvGrpSpPr/>
          <p:nvPr/>
        </p:nvGrpSpPr>
        <p:grpSpPr>
          <a:xfrm>
            <a:off x="2262117" y="2782807"/>
            <a:ext cx="2135840" cy="2195732"/>
            <a:chOff x="4200670" y="2813775"/>
            <a:chExt cx="793718" cy="81597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04A6BE8-7BE5-6946-A898-A36EB1E86225}"/>
                </a:ext>
              </a:extLst>
            </p:cNvPr>
            <p:cNvSpPr/>
            <p:nvPr/>
          </p:nvSpPr>
          <p:spPr>
            <a:xfrm>
              <a:off x="4200670" y="2813775"/>
              <a:ext cx="793718" cy="815975"/>
            </a:xfrm>
            <a:prstGeom prst="roundRect">
              <a:avLst>
                <a:gd name="adj" fmla="val 1397"/>
              </a:avLst>
            </a:prstGeom>
            <a:noFill/>
            <a:ln w="38100">
              <a:solidFill>
                <a:srgbClr val="DF1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63D5DD-1F27-3246-B47E-2D00BFAC8F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82034" y="2917690"/>
              <a:ext cx="620424" cy="606096"/>
              <a:chOff x="1278675" y="1739595"/>
              <a:chExt cx="1609491" cy="157232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634010D-0CC5-0849-AE16-8F397FF5AB5C}"/>
                  </a:ext>
                </a:extLst>
              </p:cNvPr>
              <p:cNvSpPr/>
              <p:nvPr/>
            </p:nvSpPr>
            <p:spPr>
              <a:xfrm>
                <a:off x="1278675" y="1739595"/>
                <a:ext cx="1609491" cy="157232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DF13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53" descr="Mitochondria with solid fill">
                <a:extLst>
                  <a:ext uri="{FF2B5EF4-FFF2-40B4-BE49-F238E27FC236}">
                    <a16:creationId xmlns:a16="http://schemas.microsoft.com/office/drawing/2014/main" id="{2F1EC1BB-9047-D84C-AE2E-FD696694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2" y="2440028"/>
                <a:ext cx="833525" cy="833525"/>
              </a:xfrm>
              <a:prstGeom prst="rect">
                <a:avLst/>
              </a:prstGeom>
            </p:spPr>
          </p:pic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DBFEE2-1858-DB48-9221-DAD2A1CCF218}"/>
                  </a:ext>
                </a:extLst>
              </p:cNvPr>
              <p:cNvGrpSpPr/>
              <p:nvPr/>
            </p:nvGrpSpPr>
            <p:grpSpPr>
              <a:xfrm>
                <a:off x="1447051" y="1940328"/>
                <a:ext cx="813673" cy="737170"/>
                <a:chOff x="1447051" y="1940328"/>
                <a:chExt cx="813673" cy="737170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E951676F-8740-E84D-9AE7-7E286074E4DB}"/>
                    </a:ext>
                  </a:extLst>
                </p:cNvPr>
                <p:cNvSpPr/>
                <p:nvPr/>
              </p:nvSpPr>
              <p:spPr>
                <a:xfrm rot="18947416">
                  <a:off x="1447051" y="1940328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DF1352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AE97C88-FAF8-F44C-93BA-15933E0E0B98}"/>
                    </a:ext>
                  </a:extLst>
                </p:cNvPr>
                <p:cNvSpPr/>
                <p:nvPr/>
              </p:nvSpPr>
              <p:spPr>
                <a:xfrm>
                  <a:off x="1664438" y="2111240"/>
                  <a:ext cx="378898" cy="395345"/>
                </a:xfrm>
                <a:prstGeom prst="ellipse">
                  <a:avLst/>
                </a:prstGeom>
                <a:solidFill>
                  <a:srgbClr val="DF135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F19E06-BAA1-7D41-8161-7125A3EFFE34}"/>
              </a:ext>
            </a:extLst>
          </p:cNvPr>
          <p:cNvSpPr txBox="1"/>
          <p:nvPr/>
        </p:nvSpPr>
        <p:spPr>
          <a:xfrm>
            <a:off x="2128734" y="5411332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Microscope image(s)</a:t>
            </a:r>
          </a:p>
        </p:txBody>
      </p:sp>
      <p:pic>
        <p:nvPicPr>
          <p:cNvPr id="59" name="Graphic 58" descr="Microscope with solid fill">
            <a:extLst>
              <a:ext uri="{FF2B5EF4-FFF2-40B4-BE49-F238E27FC236}">
                <a16:creationId xmlns:a16="http://schemas.microsoft.com/office/drawing/2014/main" id="{339E6A1A-79C9-1D49-9A36-EA37579C4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95BFD07-8230-0446-8EB5-A9F79FC26BB5}"/>
              </a:ext>
            </a:extLst>
          </p:cNvPr>
          <p:cNvSpPr txBox="1"/>
          <p:nvPr/>
        </p:nvSpPr>
        <p:spPr>
          <a:xfrm>
            <a:off x="7958204" y="539330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data</a:t>
            </a:r>
          </a:p>
        </p:txBody>
      </p:sp>
      <p:graphicFrame>
        <p:nvGraphicFramePr>
          <p:cNvPr id="70" name="Table 44">
            <a:extLst>
              <a:ext uri="{FF2B5EF4-FFF2-40B4-BE49-F238E27FC236}">
                <a16:creationId xmlns:a16="http://schemas.microsoft.com/office/drawing/2014/main" id="{63AD69B2-9E4D-A14C-A5D7-87761210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63598"/>
              </p:ext>
            </p:extLst>
          </p:nvPr>
        </p:nvGraphicFramePr>
        <p:xfrm>
          <a:off x="6290656" y="2800757"/>
          <a:ext cx="5451400" cy="2194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90280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333868060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Spot_ID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intensity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8D8AF4-A453-8D4F-A6D2-816DBE0C3BC3}"/>
              </a:ext>
            </a:extLst>
          </p:cNvPr>
          <p:cNvCxnSpPr>
            <a:cxnSpLocks/>
          </p:cNvCxnSpPr>
          <p:nvPr/>
        </p:nvCxnSpPr>
        <p:spPr>
          <a:xfrm>
            <a:off x="4895521" y="3914303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female with solid fill">
            <a:extLst>
              <a:ext uri="{FF2B5EF4-FFF2-40B4-BE49-F238E27FC236}">
                <a16:creationId xmlns:a16="http://schemas.microsoft.com/office/drawing/2014/main" id="{A69FF818-2E75-4742-8D39-7F42AA405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5521" y="2803701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788DA4-3235-B046-9804-65B20518591F}"/>
              </a:ext>
            </a:extLst>
          </p:cNvPr>
          <p:cNvSpPr txBox="1"/>
          <p:nvPr/>
        </p:nvSpPr>
        <p:spPr>
          <a:xfrm>
            <a:off x="4532625" y="4178401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</a:t>
            </a:r>
          </a:p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Tracking</a:t>
            </a:r>
          </a:p>
        </p:txBody>
      </p:sp>
      <p:graphicFrame>
        <p:nvGraphicFramePr>
          <p:cNvPr id="36" name="Table 44">
            <a:extLst>
              <a:ext uri="{FF2B5EF4-FFF2-40B4-BE49-F238E27FC236}">
                <a16:creationId xmlns:a16="http://schemas.microsoft.com/office/drawing/2014/main" id="{44EA9580-95E6-6741-91B6-1F4B1568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39933"/>
              </p:ext>
            </p:extLst>
          </p:nvPr>
        </p:nvGraphicFramePr>
        <p:xfrm>
          <a:off x="2262113" y="2792028"/>
          <a:ext cx="215267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86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688198225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6260397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3715663144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27086433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999367542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002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00999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3F1588A3-07CC-6B48-9737-EA86F02F130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97249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Detecting particles in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3310-B371-174C-95D4-31973115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11" y="1495719"/>
            <a:ext cx="3711822" cy="40723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220D4C-FE06-5F49-B2CE-852E23DF48FA}"/>
              </a:ext>
            </a:extLst>
          </p:cNvPr>
          <p:cNvSpPr/>
          <p:nvPr/>
        </p:nvSpPr>
        <p:spPr>
          <a:xfrm>
            <a:off x="1792230" y="5778721"/>
            <a:ext cx="10399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84E29-55B1-2748-B7CA-81F5A271C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9" y="2468373"/>
            <a:ext cx="1415902" cy="1371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91243-C457-A644-97C4-5D1262AF7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788" y="4191808"/>
            <a:ext cx="2096675" cy="963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9ED118-AC1F-F94D-BB38-86710C2C6B96}"/>
              </a:ext>
            </a:extLst>
          </p:cNvPr>
          <p:cNvSpPr txBox="1"/>
          <p:nvPr/>
        </p:nvSpPr>
        <p:spPr>
          <a:xfrm>
            <a:off x="1792230" y="3154372"/>
            <a:ext cx="3847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 of particles in cells: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mRNAs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Receptors in membrane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RNA-Protein</a:t>
            </a:r>
          </a:p>
        </p:txBody>
      </p:sp>
      <p:pic>
        <p:nvPicPr>
          <p:cNvPr id="30" name="Graphic 29" descr="Microscope with solid fill">
            <a:extLst>
              <a:ext uri="{FF2B5EF4-FFF2-40B4-BE49-F238E27FC236}">
                <a16:creationId xmlns:a16="http://schemas.microsoft.com/office/drawing/2014/main" id="{F5C2C0BE-3880-D343-A346-D60C4BBCF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9BCE9E-C768-D84F-9AE9-BC233B199616}"/>
              </a:ext>
            </a:extLst>
          </p:cNvPr>
          <p:cNvSpPr/>
          <p:nvPr/>
        </p:nvSpPr>
        <p:spPr>
          <a:xfrm>
            <a:off x="9747478" y="1657992"/>
            <a:ext cx="1867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Zoom in </a:t>
            </a:r>
          </a:p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(Single Particle) </a:t>
            </a:r>
          </a:p>
        </p:txBody>
      </p:sp>
    </p:spTree>
    <p:extLst>
      <p:ext uri="{BB962C8B-B14F-4D97-AF65-F5344CB8AC3E}">
        <p14:creationId xmlns:p14="http://schemas.microsoft.com/office/powerpoint/2010/main" val="230612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Simulator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2D Random walk (Brownian-movement) simulator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8B2F6-110E-8748-A9B9-43416E7428F1}"/>
              </a:ext>
            </a:extLst>
          </p:cNvPr>
          <p:cNvSpPr txBox="1"/>
          <p:nvPr/>
        </p:nvSpPr>
        <p:spPr>
          <a:xfrm>
            <a:off x="1876721" y="1647346"/>
            <a:ext cx="7593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an empty NumPy array with dimensions [T,Y,X,C]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represent particles define a 2D-Gaussian Kernel matrix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initial particles position (random [Y,X] coordinates).</a:t>
            </a: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   Simulate Brownian movement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for 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(1,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num_timePoints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for 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(0,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num_spots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</a:t>
            </a:r>
            <a:endParaRPr lang="en-US" sz="2000" b="1" dirty="0">
              <a:solidFill>
                <a:srgbClr val="DF135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 </a:t>
            </a: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/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blipFill>
                <a:blip r:embed="rId3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/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blipFill>
                <a:blip r:embed="rId4"/>
                <a:stretch>
                  <a:fillRect t="-384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Tracking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</a:t>
            </a:r>
            <a:r>
              <a:rPr lang="en-US" sz="2800" b="1">
                <a:solidFill>
                  <a:srgbClr val="22289A"/>
                </a:solidFill>
              </a:rPr>
              <a:t>tracking (</a:t>
            </a:r>
            <a:r>
              <a:rPr lang="en-US" sz="2800" b="1" dirty="0">
                <a:solidFill>
                  <a:srgbClr val="22289A"/>
                </a:solidFill>
              </a:rPr>
              <a:t>2 step process)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FFFD8-C156-7741-A0C9-FACEF91EA0B8}"/>
              </a:ext>
            </a:extLst>
          </p:cNvPr>
          <p:cNvSpPr/>
          <p:nvPr/>
        </p:nvSpPr>
        <p:spPr>
          <a:xfrm>
            <a:off x="2704208" y="2191777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A536-E1DF-9646-9445-14F07A62EB9E}"/>
              </a:ext>
            </a:extLst>
          </p:cNvPr>
          <p:cNvSpPr/>
          <p:nvPr/>
        </p:nvSpPr>
        <p:spPr>
          <a:xfrm>
            <a:off x="7780716" y="2195711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linking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EDD96-E7F6-A144-944E-42457D1D824D}"/>
              </a:ext>
            </a:extLst>
          </p:cNvPr>
          <p:cNvCxnSpPr>
            <a:cxnSpLocks/>
          </p:cNvCxnSpPr>
          <p:nvPr/>
        </p:nvCxnSpPr>
        <p:spPr>
          <a:xfrm flipV="1">
            <a:off x="7078532" y="4999373"/>
            <a:ext cx="4811983" cy="1"/>
          </a:xfrm>
          <a:prstGeom prst="straightConnector1">
            <a:avLst/>
          </a:prstGeom>
          <a:ln w="38100">
            <a:solidFill>
              <a:srgbClr val="22289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D3718A-9B15-1B4A-9CD3-E6588B22E166}"/>
              </a:ext>
            </a:extLst>
          </p:cNvPr>
          <p:cNvSpPr txBox="1"/>
          <p:nvPr/>
        </p:nvSpPr>
        <p:spPr>
          <a:xfrm>
            <a:off x="10235560" y="49993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(frames)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2FA627-ADE7-6C44-ABBB-1B0865D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87" y="3091927"/>
            <a:ext cx="2209800" cy="218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C2AA5C-7532-5945-A15E-6488629C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25" y="3091927"/>
            <a:ext cx="2276774" cy="22767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D718EA-A97A-9B4C-8982-0F2186DE8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6" t="3698" r="1970" b="10045"/>
          <a:stretch/>
        </p:blipFill>
        <p:spPr>
          <a:xfrm>
            <a:off x="7078532" y="3157789"/>
            <a:ext cx="1545401" cy="15361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9C46E2-E050-1F42-B91E-26596C96ED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5" t="3538" r="4774" b="10785"/>
          <a:stretch/>
        </p:blipFill>
        <p:spPr>
          <a:xfrm>
            <a:off x="8619491" y="3157797"/>
            <a:ext cx="1542913" cy="1536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B83CE8-8901-9F47-94EC-E0B40018DE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05" t="3807" r="6203" b="8164"/>
          <a:stretch/>
        </p:blipFill>
        <p:spPr>
          <a:xfrm>
            <a:off x="10180351" y="3160651"/>
            <a:ext cx="1459512" cy="153333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58F168-45BB-F64B-8A8F-152A97F4B693}"/>
              </a:ext>
            </a:extLst>
          </p:cNvPr>
          <p:cNvCxnSpPr>
            <a:cxnSpLocks/>
          </p:cNvCxnSpPr>
          <p:nvPr/>
        </p:nvCxnSpPr>
        <p:spPr>
          <a:xfrm flipV="1">
            <a:off x="8304904" y="3473199"/>
            <a:ext cx="1412450" cy="86063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ECE8B0-766F-FE41-9602-39AC92FED822}"/>
              </a:ext>
            </a:extLst>
          </p:cNvPr>
          <p:cNvCxnSpPr>
            <a:cxnSpLocks/>
          </p:cNvCxnSpPr>
          <p:nvPr/>
        </p:nvCxnSpPr>
        <p:spPr>
          <a:xfrm>
            <a:off x="9735301" y="3483799"/>
            <a:ext cx="1444910" cy="7291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B6A568-A135-5948-959E-5F0B11F4F7B1}"/>
              </a:ext>
            </a:extLst>
          </p:cNvPr>
          <p:cNvCxnSpPr>
            <a:cxnSpLocks/>
          </p:cNvCxnSpPr>
          <p:nvPr/>
        </p:nvCxnSpPr>
        <p:spPr>
          <a:xfrm>
            <a:off x="7817109" y="3878593"/>
            <a:ext cx="1504828" cy="91372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52022-6B10-7A4F-A0AC-BE89AAE6A3B7}"/>
              </a:ext>
            </a:extLst>
          </p:cNvPr>
          <p:cNvCxnSpPr>
            <a:cxnSpLocks/>
          </p:cNvCxnSpPr>
          <p:nvPr/>
        </p:nvCxnSpPr>
        <p:spPr>
          <a:xfrm>
            <a:off x="9390947" y="3957315"/>
            <a:ext cx="1519160" cy="12650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49102-B999-B740-9CD6-A1052246FC36}"/>
              </a:ext>
            </a:extLst>
          </p:cNvPr>
          <p:cNvCxnSpPr>
            <a:cxnSpLocks/>
          </p:cNvCxnSpPr>
          <p:nvPr/>
        </p:nvCxnSpPr>
        <p:spPr>
          <a:xfrm flipV="1">
            <a:off x="7156634" y="4098135"/>
            <a:ext cx="1557351" cy="2405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4407B5-CBF3-CE49-81B2-B04783156180}"/>
              </a:ext>
            </a:extLst>
          </p:cNvPr>
          <p:cNvCxnSpPr>
            <a:cxnSpLocks/>
          </p:cNvCxnSpPr>
          <p:nvPr/>
        </p:nvCxnSpPr>
        <p:spPr>
          <a:xfrm flipV="1">
            <a:off x="8766669" y="4098135"/>
            <a:ext cx="1468891" cy="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17C701B-6E6C-6844-AEBB-00194F8BED81}"/>
              </a:ext>
            </a:extLst>
          </p:cNvPr>
          <p:cNvSpPr/>
          <p:nvPr/>
        </p:nvSpPr>
        <p:spPr>
          <a:xfrm>
            <a:off x="6799385" y="2144146"/>
            <a:ext cx="5194397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C46D171-BF32-2D45-AEC3-AE51AD9D4ED0}"/>
              </a:ext>
            </a:extLst>
          </p:cNvPr>
          <p:cNvSpPr/>
          <p:nvPr/>
        </p:nvSpPr>
        <p:spPr>
          <a:xfrm>
            <a:off x="1777593" y="2144145"/>
            <a:ext cx="4753146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Diffusion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Types of movement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52E85-B935-964E-9DFE-5A5C38CA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5" y="1446667"/>
            <a:ext cx="4934078" cy="45948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8073AA-E42F-7C4E-827A-27D1C744E71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Complex scenarios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tracking is challenging in different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7CA6-81F2-0C4B-8D8F-1E62F3F98C52}"/>
              </a:ext>
            </a:extLst>
          </p:cNvPr>
          <p:cNvSpPr txBox="1"/>
          <p:nvPr/>
        </p:nvSpPr>
        <p:spPr>
          <a:xfrm>
            <a:off x="2546974" y="2669904"/>
            <a:ext cx="75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 blinking (Bursting gene expression)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particles enter the system (nascent mRNAs, proteins)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Particles interact (complex 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Noisy background</a:t>
            </a:r>
          </a:p>
        </p:txBody>
      </p:sp>
    </p:spTree>
    <p:extLst>
      <p:ext uri="{BB962C8B-B14F-4D97-AF65-F5344CB8AC3E}">
        <p14:creationId xmlns:p14="http://schemas.microsoft.com/office/powerpoint/2010/main" val="42358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Trackpy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CF6AB-ECFA-1141-B558-DD78ED8F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750" y="1216458"/>
            <a:ext cx="6367393" cy="4438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62225"/>
            <a:ext cx="10315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Allan, Daniel B., Caswell, Thomas,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Nathan C., van der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Casper M., &amp; Verweij, Ruben W. (2021, April 13). soft-matter/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trackpy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Trackpy v0.5.0 (Version v0.5.0).</a:t>
            </a:r>
          </a:p>
        </p:txBody>
      </p:sp>
    </p:spTree>
    <p:extLst>
      <p:ext uri="{BB962C8B-B14F-4D97-AF65-F5344CB8AC3E}">
        <p14:creationId xmlns:p14="http://schemas.microsoft.com/office/powerpoint/2010/main" val="16908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640</Words>
  <Application>Microsoft Macintosh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129</cp:revision>
  <dcterms:created xsi:type="dcterms:W3CDTF">2021-05-13T15:55:33Z</dcterms:created>
  <dcterms:modified xsi:type="dcterms:W3CDTF">2022-05-22T15:17:47Z</dcterms:modified>
</cp:coreProperties>
</file>