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13"/>
  </p:notesMasterIdLst>
  <p:sldIdLst>
    <p:sldId id="257"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40FC4FFE-8987-4A26-B7F4-8A516F18ADAE}">
      <dgm:prSet/>
      <dgm:spPr/>
      <dgm:t>
        <a:bodyPr/>
        <a:lstStyle/>
        <a:p>
          <a:r>
            <a:rPr lang="en-US" dirty="0">
              <a:latin typeface="+mn-lt"/>
            </a:rPr>
            <a:t>Studying Chinook Wind Events in Boulder, CO and trying to understand why wind speeds in these events have weakened over the years. Is this perhaps due to some changes in climate, or is this due to  newer/updated wind instruments?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latin typeface="+mj-lt"/>
            </a:rPr>
            <a:t>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17F9CF03-5EF1-4738-AFCD-B6301AA3036F}" type="pres">
      <dgm:prSet presAssocID="{01A66772-F185-4D58-B8BB-E9370D7A7A2B}" presName="Name0" presStyleCnt="0">
        <dgm:presLayoutVars>
          <dgm:dir/>
          <dgm:resizeHandles val="exact"/>
        </dgm:presLayoutVars>
      </dgm:prSet>
      <dgm:spPr/>
    </dgm:pt>
    <dgm:pt modelId="{4854C8A6-C190-4146-85E8-4E9C3C44FA46}" type="pres">
      <dgm:prSet presAssocID="{40FC4FFE-8987-4A26-B7F4-8A516F18ADAE}" presName="node" presStyleLbl="node1" presStyleIdx="0" presStyleCnt="3">
        <dgm:presLayoutVars>
          <dgm:bulletEnabled val="1"/>
        </dgm:presLayoutVars>
      </dgm:prSet>
      <dgm:spPr/>
    </dgm:pt>
    <dgm:pt modelId="{482AAD0B-3364-4812-8B19-B52E71457BEE}" type="pres">
      <dgm:prSet presAssocID="{5B62599A-5C9B-48E7-896E-EA782AC60C8B}" presName="sibTrans" presStyleLbl="sibTrans2D1" presStyleIdx="0" presStyleCnt="2"/>
      <dgm:spPr/>
    </dgm:pt>
    <dgm:pt modelId="{83C75586-A261-4CFC-8AE7-F054137C9B4B}" type="pres">
      <dgm:prSet presAssocID="{5B62599A-5C9B-48E7-896E-EA782AC60C8B}" presName="connectorText" presStyleLbl="sibTrans2D1" presStyleIdx="0" presStyleCnt="2"/>
      <dgm:spPr/>
    </dgm:pt>
    <dgm:pt modelId="{2705BCF9-8A0A-47D4-BC9D-AFF36FC3F516}" type="pres">
      <dgm:prSet presAssocID="{49225C73-1633-42F1-AB3B-7CB183E5F8B8}" presName="node" presStyleLbl="node1" presStyleIdx="1" presStyleCnt="3">
        <dgm:presLayoutVars>
          <dgm:bulletEnabled val="1"/>
        </dgm:presLayoutVars>
      </dgm:prSet>
      <dgm:spPr/>
    </dgm:pt>
    <dgm:pt modelId="{A434D7FC-6E63-4CC1-A9D5-CE57DE0118DC}" type="pres">
      <dgm:prSet presAssocID="{9646853A-8964-4519-A5B1-0B7D18B2983D}" presName="sibTrans" presStyleLbl="sibTrans2D1" presStyleIdx="1" presStyleCnt="2"/>
      <dgm:spPr/>
    </dgm:pt>
    <dgm:pt modelId="{D13CA3BF-4441-4810-9196-6C9077DF407D}" type="pres">
      <dgm:prSet presAssocID="{9646853A-8964-4519-A5B1-0B7D18B2983D}" presName="connectorText" presStyleLbl="sibTrans2D1" presStyleIdx="1" presStyleCnt="2"/>
      <dgm:spPr/>
    </dgm:pt>
    <dgm:pt modelId="{F8F29ADC-74DD-451F-A188-ADEA07D1027F}" type="pres">
      <dgm:prSet presAssocID="{1C383F32-22E8-4F62-A3E0-BDC3D5F48992}" presName="node" presStyleLbl="node1" presStyleIdx="2" presStyleCnt="3" custLinFactNeighborX="874" custLinFactNeighborY="0">
        <dgm:presLayoutVars>
          <dgm:bulletEnabled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8482A5F-7470-4110-869A-386020909E0C}" type="presOf" srcId="{1C383F32-22E8-4F62-A3E0-BDC3D5F48992}" destId="{F8F29ADC-74DD-451F-A188-ADEA07D1027F}" srcOrd="0" destOrd="0" presId="urn:microsoft.com/office/officeart/2005/8/layout/process1"/>
    <dgm:cxn modelId="{C2877765-7F3E-4F93-8F14-4DCDD7BBA9F7}" type="presOf" srcId="{5B62599A-5C9B-48E7-896E-EA782AC60C8B}" destId="{83C75586-A261-4CFC-8AE7-F054137C9B4B}" srcOrd="1" destOrd="0" presId="urn:microsoft.com/office/officeart/2005/8/layout/process1"/>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20EB3C82-5E49-4903-A7D1-7F587D4EE76D}" type="presOf" srcId="{9646853A-8964-4519-A5B1-0B7D18B2983D}" destId="{D13CA3BF-4441-4810-9196-6C9077DF407D}" srcOrd="1" destOrd="0" presId="urn:microsoft.com/office/officeart/2005/8/layout/process1"/>
    <dgm:cxn modelId="{017FC18A-BE27-451C-8D2C-ABD036764BBF}" type="presOf" srcId="{40FC4FFE-8987-4A26-B7F4-8A516F18ADAE}" destId="{4854C8A6-C190-4146-85E8-4E9C3C44FA46}" srcOrd="0" destOrd="0" presId="urn:microsoft.com/office/officeart/2005/8/layout/process1"/>
    <dgm:cxn modelId="{43D85E92-181F-48A2-8A8D-A3A78B6EBF63}" type="presOf" srcId="{49225C73-1633-42F1-AB3B-7CB183E5F8B8}" destId="{2705BCF9-8A0A-47D4-BC9D-AFF36FC3F516}" srcOrd="0" destOrd="0" presId="urn:microsoft.com/office/officeart/2005/8/layout/process1"/>
    <dgm:cxn modelId="{67A6EAAC-7668-49B9-A895-EC00258233DE}" type="presOf" srcId="{5B62599A-5C9B-48E7-896E-EA782AC60C8B}" destId="{482AAD0B-3364-4812-8B19-B52E71457BEE}" srcOrd="0" destOrd="0" presId="urn:microsoft.com/office/officeart/2005/8/layout/process1"/>
    <dgm:cxn modelId="{584F12B6-E320-4573-B7D1-F004795B35B8}" type="presOf" srcId="{9646853A-8964-4519-A5B1-0B7D18B2983D}" destId="{A434D7FC-6E63-4CC1-A9D5-CE57DE0118DC}" srcOrd="0" destOrd="0" presId="urn:microsoft.com/office/officeart/2005/8/layout/process1"/>
    <dgm:cxn modelId="{512984F3-ECC8-41F9-BE2A-34543D4DC23E}" type="presOf" srcId="{01A66772-F185-4D58-B8BB-E9370D7A7A2B}" destId="{17F9CF03-5EF1-4738-AFCD-B6301AA3036F}" srcOrd="0" destOrd="0" presId="urn:microsoft.com/office/officeart/2005/8/layout/process1"/>
    <dgm:cxn modelId="{4B7AAEEB-7505-4CD5-95B4-34AD6C73B277}" type="presParOf" srcId="{17F9CF03-5EF1-4738-AFCD-B6301AA3036F}" destId="{4854C8A6-C190-4146-85E8-4E9C3C44FA46}" srcOrd="0" destOrd="0" presId="urn:microsoft.com/office/officeart/2005/8/layout/process1"/>
    <dgm:cxn modelId="{1171F679-E658-4A98-847A-36168FAD3233}" type="presParOf" srcId="{17F9CF03-5EF1-4738-AFCD-B6301AA3036F}" destId="{482AAD0B-3364-4812-8B19-B52E71457BEE}" srcOrd="1" destOrd="0" presId="urn:microsoft.com/office/officeart/2005/8/layout/process1"/>
    <dgm:cxn modelId="{31F2C449-6CAD-47AE-941C-E76E74DA6A3C}" type="presParOf" srcId="{482AAD0B-3364-4812-8B19-B52E71457BEE}" destId="{83C75586-A261-4CFC-8AE7-F054137C9B4B}" srcOrd="0" destOrd="0" presId="urn:microsoft.com/office/officeart/2005/8/layout/process1"/>
    <dgm:cxn modelId="{2AA4FD6C-EA10-47B2-B3C8-511AC66B89A1}" type="presParOf" srcId="{17F9CF03-5EF1-4738-AFCD-B6301AA3036F}" destId="{2705BCF9-8A0A-47D4-BC9D-AFF36FC3F516}" srcOrd="2" destOrd="0" presId="urn:microsoft.com/office/officeart/2005/8/layout/process1"/>
    <dgm:cxn modelId="{10C2BDC4-CCD7-4839-905C-236C8D7214CB}" type="presParOf" srcId="{17F9CF03-5EF1-4738-AFCD-B6301AA3036F}" destId="{A434D7FC-6E63-4CC1-A9D5-CE57DE0118DC}" srcOrd="3" destOrd="0" presId="urn:microsoft.com/office/officeart/2005/8/layout/process1"/>
    <dgm:cxn modelId="{FAFE7687-D8A1-4567-A3D3-54CBEDE01E59}" type="presParOf" srcId="{A434D7FC-6E63-4CC1-A9D5-CE57DE0118DC}" destId="{D13CA3BF-4441-4810-9196-6C9077DF407D}" srcOrd="0" destOrd="0" presId="urn:microsoft.com/office/officeart/2005/8/layout/process1"/>
    <dgm:cxn modelId="{C4E1763C-1C5D-4C09-9EBA-346D04D09D8A}" type="presParOf" srcId="{17F9CF03-5EF1-4738-AFCD-B6301AA3036F}" destId="{F8F29ADC-74DD-451F-A188-ADEA07D102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4C8A6-C190-4146-85E8-4E9C3C44FA46}">
      <dsp:nvSpPr>
        <dsp:cNvPr id="0" name=""/>
        <dsp:cNvSpPr/>
      </dsp:nvSpPr>
      <dsp:spPr>
        <a:xfrm>
          <a:off x="8265" y="314322"/>
          <a:ext cx="2470479" cy="342778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mn-lt"/>
            </a:rPr>
            <a:t>Studying Chinook Wind Events in Boulder, CO and trying to understand why wind speeds in these events have weakened over the years. Is this perhaps due to some changes in climate, or is this due to  newer/updated wind instruments?</a:t>
          </a:r>
        </a:p>
      </dsp:txBody>
      <dsp:txXfrm>
        <a:off x="80623" y="386680"/>
        <a:ext cx="2325763" cy="3283073"/>
      </dsp:txXfrm>
    </dsp:sp>
    <dsp:sp modelId="{482AAD0B-3364-4812-8B19-B52E71457BEE}">
      <dsp:nvSpPr>
        <dsp:cNvPr id="0" name=""/>
        <dsp:cNvSpPr/>
      </dsp:nvSpPr>
      <dsp:spPr>
        <a:xfrm>
          <a:off x="2725792" y="1721877"/>
          <a:ext cx="523741" cy="6126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25792" y="1844413"/>
        <a:ext cx="366619" cy="367606"/>
      </dsp:txXfrm>
    </dsp:sp>
    <dsp:sp modelId="{2705BCF9-8A0A-47D4-BC9D-AFF36FC3F516}">
      <dsp:nvSpPr>
        <dsp:cNvPr id="0" name=""/>
        <dsp:cNvSpPr/>
      </dsp:nvSpPr>
      <dsp:spPr>
        <a:xfrm>
          <a:off x="3466936" y="314322"/>
          <a:ext cx="2470479" cy="342778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defRPr cap="all"/>
          </a:pPr>
          <a:r>
            <a:rPr lang="en-US" sz="1700" kern="1200" dirty="0">
              <a:latin typeface="+mj-lt"/>
            </a:rPr>
            <a:t> </a:t>
          </a:r>
        </a:p>
      </dsp:txBody>
      <dsp:txXfrm>
        <a:off x="3539294" y="386680"/>
        <a:ext cx="2325763" cy="3283073"/>
      </dsp:txXfrm>
    </dsp:sp>
    <dsp:sp modelId="{A434D7FC-6E63-4CC1-A9D5-CE57DE0118DC}">
      <dsp:nvSpPr>
        <dsp:cNvPr id="0" name=""/>
        <dsp:cNvSpPr/>
      </dsp:nvSpPr>
      <dsp:spPr>
        <a:xfrm>
          <a:off x="6186529" y="1721877"/>
          <a:ext cx="528122" cy="61267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86529" y="1844413"/>
        <a:ext cx="369685" cy="367606"/>
      </dsp:txXfrm>
    </dsp:sp>
    <dsp:sp modelId="{F8F29ADC-74DD-451F-A188-ADEA07D1027F}">
      <dsp:nvSpPr>
        <dsp:cNvPr id="0" name=""/>
        <dsp:cNvSpPr/>
      </dsp:nvSpPr>
      <dsp:spPr>
        <a:xfrm>
          <a:off x="6933872" y="314322"/>
          <a:ext cx="2470479" cy="3427789"/>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defRPr cap="all"/>
          </a:pPr>
          <a:endParaRPr lang="en-US" sz="1700" kern="1200" dirty="0"/>
        </a:p>
      </dsp:txBody>
      <dsp:txXfrm>
        <a:off x="7006230" y="386680"/>
        <a:ext cx="2325763" cy="32830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D09E7-57AC-4630-8F09-C98340B5D44F}"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20016-1CFD-4C06-8AF6-1206C1FA3702}" type="slidenum">
              <a:rPr lang="en-US" smtClean="0"/>
              <a:t>‹#›</a:t>
            </a:fld>
            <a:endParaRPr lang="en-US"/>
          </a:p>
        </p:txBody>
      </p:sp>
    </p:spTree>
    <p:extLst>
      <p:ext uri="{BB962C8B-B14F-4D97-AF65-F5344CB8AC3E}">
        <p14:creationId xmlns:p14="http://schemas.microsoft.com/office/powerpoint/2010/main" val="641491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890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06009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492806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4554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25209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973239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539949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1531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399159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1090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10/19/2020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8159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9766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9703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10/19/2020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3677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10/19/2020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492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10/19/2020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3556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10/19/2020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451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10/19/2020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426432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07778" y="82647"/>
            <a:ext cx="4775075" cy="1630907"/>
          </a:xfrm>
          <a:noFill/>
        </p:spPr>
        <p:txBody>
          <a:bodyPr>
            <a:normAutofit/>
          </a:bodyPr>
          <a:lstStyle/>
          <a:p>
            <a:r>
              <a:rPr lang="en-US" sz="4800" dirty="0">
                <a:solidFill>
                  <a:schemeClr val="bg1"/>
                </a:solidFill>
              </a:rPr>
              <a:t>Anemometer </a:t>
            </a:r>
            <a:br>
              <a:rPr lang="en-US" sz="4800" dirty="0">
                <a:solidFill>
                  <a:schemeClr val="bg1"/>
                </a:solidFill>
              </a:rPr>
            </a:br>
            <a:r>
              <a:rPr lang="en-US" sz="4800" dirty="0">
                <a:solidFill>
                  <a:schemeClr val="bg1"/>
                </a:solidFill>
              </a:rPr>
              <a:t>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07778" y="1796191"/>
            <a:ext cx="4775075" cy="559656"/>
          </a:xfrm>
          <a:noFill/>
        </p:spPr>
        <p:txBody>
          <a:bodyPr>
            <a:normAutofit/>
          </a:bodyPr>
          <a:lstStyle/>
          <a:p>
            <a:pPr>
              <a:spcAft>
                <a:spcPts val="600"/>
              </a:spcAft>
            </a:pPr>
            <a:r>
              <a:rPr lang="en-US" dirty="0">
                <a:solidFill>
                  <a:schemeClr val="bg1"/>
                </a:solidFill>
              </a:rPr>
              <a:t>Update: 10/23/2020</a:t>
            </a:r>
          </a:p>
        </p:txBody>
      </p:sp>
      <p:sp>
        <p:nvSpPr>
          <p:cNvPr id="7" name="Subtitle 2">
            <a:extLst>
              <a:ext uri="{FF2B5EF4-FFF2-40B4-BE49-F238E27FC236}">
                <a16:creationId xmlns:a16="http://schemas.microsoft.com/office/drawing/2014/main" id="{2717C09D-83A9-44E7-9525-16B81A5403E3}"/>
              </a:ext>
            </a:extLst>
          </p:cNvPr>
          <p:cNvSpPr txBox="1">
            <a:spLocks/>
          </p:cNvSpPr>
          <p:nvPr/>
        </p:nvSpPr>
        <p:spPr>
          <a:xfrm>
            <a:off x="107778" y="6215697"/>
            <a:ext cx="4775075" cy="559656"/>
          </a:xfrm>
          <a:prstGeom prst="rect">
            <a:avLst/>
          </a:prstGeom>
          <a:noFill/>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spcAft>
                <a:spcPts val="600"/>
              </a:spcAft>
            </a:pPr>
            <a:r>
              <a:rPr lang="en-US" dirty="0">
                <a:solidFill>
                  <a:schemeClr val="bg1"/>
                </a:solidFill>
              </a:rPr>
              <a:t>Muntaha Pasha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3186" y="71105"/>
            <a:ext cx="9404723" cy="1400530"/>
          </a:xfrm>
        </p:spPr>
        <p:txBody>
          <a:bodyPr>
            <a:normAutofit/>
          </a:bodyPr>
          <a:lstStyle/>
          <a:p>
            <a:r>
              <a:rPr lang="en-US" dirty="0"/>
              <a:t>Recap</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756168545"/>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99F81F2-FA4C-4486-9223-8CE70844F0D6}"/>
              </a:ext>
            </a:extLst>
          </p:cNvPr>
          <p:cNvSpPr txBox="1"/>
          <p:nvPr/>
        </p:nvSpPr>
        <p:spPr>
          <a:xfrm>
            <a:off x="4212431" y="2619375"/>
            <a:ext cx="2271712" cy="3046988"/>
          </a:xfrm>
          <a:prstGeom prst="rect">
            <a:avLst/>
          </a:prstGeom>
          <a:noFill/>
        </p:spPr>
        <p:txBody>
          <a:bodyPr wrap="square" rtlCol="0">
            <a:spAutoFit/>
          </a:bodyPr>
          <a:lstStyle/>
          <a:p>
            <a:r>
              <a:rPr lang="en-US" sz="1600" dirty="0"/>
              <a:t>Spent first few weeks making charts with sample wind speed data, trying to read in csv files in Python, and did some exercises with cleaning and prepping analysis data in order to make an accurate graph.</a:t>
            </a:r>
          </a:p>
        </p:txBody>
      </p:sp>
      <p:sp>
        <p:nvSpPr>
          <p:cNvPr id="4" name="TextBox 3">
            <a:extLst>
              <a:ext uri="{FF2B5EF4-FFF2-40B4-BE49-F238E27FC236}">
                <a16:creationId xmlns:a16="http://schemas.microsoft.com/office/drawing/2014/main" id="{22BB5569-5D98-4CED-A42D-54C9DD95B546}"/>
              </a:ext>
            </a:extLst>
          </p:cNvPr>
          <p:cNvSpPr txBox="1"/>
          <p:nvPr/>
        </p:nvSpPr>
        <p:spPr>
          <a:xfrm>
            <a:off x="7720014" y="2521697"/>
            <a:ext cx="2224088" cy="3293209"/>
          </a:xfrm>
          <a:prstGeom prst="rect">
            <a:avLst/>
          </a:prstGeom>
          <a:noFill/>
        </p:spPr>
        <p:txBody>
          <a:bodyPr wrap="square" rtlCol="0">
            <a:spAutoFit/>
          </a:bodyPr>
          <a:lstStyle/>
          <a:p>
            <a:r>
              <a:rPr lang="en-US" sz="1600" dirty="0"/>
              <a:t>Started using Pandas to read in the data more efficiently. Created plots showcasing the higher Wind Speeds we observed over October 12</a:t>
            </a:r>
            <a:r>
              <a:rPr lang="en-US" sz="1600" baseline="30000" dirty="0"/>
              <a:t>th</a:t>
            </a:r>
            <a:r>
              <a:rPr lang="en-US" sz="1600" dirty="0"/>
              <a:t> – October 15</a:t>
            </a:r>
            <a:r>
              <a:rPr lang="en-US" sz="1600" baseline="30000" dirty="0"/>
              <a:t>th</a:t>
            </a:r>
            <a:r>
              <a:rPr lang="en-US" sz="1600" dirty="0"/>
              <a:t>, and compared that to what normal wind speeds look like. </a:t>
            </a:r>
          </a:p>
        </p:txBody>
      </p:sp>
      <p:pic>
        <p:nvPicPr>
          <p:cNvPr id="1026" name="Picture 2" descr="What are Chinook winds? | AccuWeather">
            <a:extLst>
              <a:ext uri="{FF2B5EF4-FFF2-40B4-BE49-F238E27FC236}">
                <a16:creationId xmlns:a16="http://schemas.microsoft.com/office/drawing/2014/main" id="{5348F866-D7D7-46E3-A8B9-22A6844CFF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6111" y="962305"/>
            <a:ext cx="2450042" cy="137814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8397B8E6-EF0C-4606-BB54-92578D7FF92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7480" y="965549"/>
            <a:ext cx="2635258" cy="13809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4D283FE-8E4F-4B2A-B87D-28092ABE6D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04255" y="950986"/>
            <a:ext cx="2655605" cy="140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16F6-83B0-4C63-A42C-86E72E6AD8F8}"/>
              </a:ext>
            </a:extLst>
          </p:cNvPr>
          <p:cNvSpPr>
            <a:spLocks noGrp="1"/>
          </p:cNvSpPr>
          <p:nvPr>
            <p:ph type="title"/>
          </p:nvPr>
        </p:nvSpPr>
        <p:spPr/>
        <p:txBody>
          <a:bodyPr/>
          <a:lstStyle/>
          <a:p>
            <a:r>
              <a:rPr lang="en-US" dirty="0"/>
              <a:t>Major Changes/Updates</a:t>
            </a:r>
          </a:p>
        </p:txBody>
      </p:sp>
      <p:sp>
        <p:nvSpPr>
          <p:cNvPr id="3" name="Content Placeholder 2">
            <a:extLst>
              <a:ext uri="{FF2B5EF4-FFF2-40B4-BE49-F238E27FC236}">
                <a16:creationId xmlns:a16="http://schemas.microsoft.com/office/drawing/2014/main" id="{65429C39-6692-4460-B215-2E24AD103C96}"/>
              </a:ext>
            </a:extLst>
          </p:cNvPr>
          <p:cNvSpPr>
            <a:spLocks noGrp="1"/>
          </p:cNvSpPr>
          <p:nvPr>
            <p:ph idx="1"/>
          </p:nvPr>
        </p:nvSpPr>
        <p:spPr/>
        <p:txBody>
          <a:bodyPr/>
          <a:lstStyle/>
          <a:p>
            <a:r>
              <a:rPr lang="en-US" dirty="0"/>
              <a:t>By using Pandas, I no longer needed messy Type-Conversions with Date/Time, or important wind variables like </a:t>
            </a:r>
            <a:r>
              <a:rPr lang="en-US" dirty="0" err="1"/>
              <a:t>WindDir</a:t>
            </a:r>
            <a:r>
              <a:rPr lang="en-US" dirty="0"/>
              <a:t>/</a:t>
            </a:r>
            <a:r>
              <a:rPr lang="en-US" dirty="0" err="1"/>
              <a:t>WindSpd</a:t>
            </a:r>
            <a:r>
              <a:rPr lang="en-US" dirty="0"/>
              <a:t>. Most of these got converted in the </a:t>
            </a:r>
            <a:r>
              <a:rPr lang="en-US" dirty="0" err="1"/>
              <a:t>DataFrame</a:t>
            </a:r>
            <a:r>
              <a:rPr lang="en-US" dirty="0"/>
              <a:t>.</a:t>
            </a:r>
          </a:p>
          <a:p>
            <a:r>
              <a:rPr lang="en-US" dirty="0"/>
              <a:t>Graphing became a LOT easier.</a:t>
            </a:r>
          </a:p>
          <a:p>
            <a:pPr marL="0" indent="0">
              <a:buNone/>
            </a:pPr>
            <a:endParaRPr lang="en-US" dirty="0"/>
          </a:p>
          <a:p>
            <a:endParaRPr lang="en-US" dirty="0"/>
          </a:p>
        </p:txBody>
      </p:sp>
      <p:pic>
        <p:nvPicPr>
          <p:cNvPr id="2050" name="Picture 2">
            <a:extLst>
              <a:ext uri="{FF2B5EF4-FFF2-40B4-BE49-F238E27FC236}">
                <a16:creationId xmlns:a16="http://schemas.microsoft.com/office/drawing/2014/main" id="{2899E79D-E67E-4809-90F0-A821D8551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3833532"/>
            <a:ext cx="869156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14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BB86-329D-4370-8A3E-6D7874B45622}"/>
              </a:ext>
            </a:extLst>
          </p:cNvPr>
          <p:cNvSpPr>
            <a:spLocks noGrp="1"/>
          </p:cNvSpPr>
          <p:nvPr>
            <p:ph type="title"/>
          </p:nvPr>
        </p:nvSpPr>
        <p:spPr/>
        <p:txBody>
          <a:bodyPr/>
          <a:lstStyle/>
          <a:p>
            <a:r>
              <a:rPr lang="en-US" dirty="0"/>
              <a:t>Graphing Recent Wind Observations (WXT Anemometer)</a:t>
            </a:r>
          </a:p>
        </p:txBody>
      </p:sp>
      <p:sp>
        <p:nvSpPr>
          <p:cNvPr id="3" name="Content Placeholder 2">
            <a:extLst>
              <a:ext uri="{FF2B5EF4-FFF2-40B4-BE49-F238E27FC236}">
                <a16:creationId xmlns:a16="http://schemas.microsoft.com/office/drawing/2014/main" id="{397D9D26-042F-49C9-A60F-D57A97315A04}"/>
              </a:ext>
            </a:extLst>
          </p:cNvPr>
          <p:cNvSpPr>
            <a:spLocks noGrp="1"/>
          </p:cNvSpPr>
          <p:nvPr>
            <p:ph idx="1"/>
          </p:nvPr>
        </p:nvSpPr>
        <p:spPr/>
        <p:txBody>
          <a:bodyPr/>
          <a:lstStyle/>
          <a:p>
            <a:r>
              <a:rPr lang="en-US" dirty="0"/>
              <a:t>These Data Observations are taken at 5-minute intervals from the old NCAR Anemometer (WXT) from October 9</a:t>
            </a:r>
            <a:r>
              <a:rPr lang="en-US" baseline="30000" dirty="0"/>
              <a:t>th</a:t>
            </a:r>
            <a:r>
              <a:rPr lang="en-US" dirty="0"/>
              <a:t> through October 12</a:t>
            </a:r>
            <a:r>
              <a:rPr lang="en-US" baseline="30000" dirty="0"/>
              <a:t>th</a:t>
            </a:r>
            <a:r>
              <a:rPr lang="en-US" dirty="0"/>
              <a:t>. You can see that October 12</a:t>
            </a:r>
            <a:r>
              <a:rPr lang="en-US" baseline="30000" dirty="0"/>
              <a:t>th</a:t>
            </a:r>
            <a:r>
              <a:rPr lang="en-US" dirty="0"/>
              <a:t> was a particularly windy day here in the Foothills area. (Wind speeds recorded in </a:t>
            </a:r>
            <a:r>
              <a:rPr lang="en-US" dirty="0">
                <a:solidFill>
                  <a:srgbClr val="FFFF00"/>
                </a:solidFill>
              </a:rPr>
              <a:t>m/s</a:t>
            </a:r>
            <a:r>
              <a:rPr lang="en-US" dirty="0"/>
              <a:t>)</a:t>
            </a:r>
          </a:p>
          <a:p>
            <a:pPr marL="0" indent="0">
              <a:buNone/>
            </a:pPr>
            <a:endParaRPr lang="en-US" dirty="0"/>
          </a:p>
        </p:txBody>
      </p:sp>
      <p:pic>
        <p:nvPicPr>
          <p:cNvPr id="3076" name="Picture 4">
            <a:extLst>
              <a:ext uri="{FF2B5EF4-FFF2-40B4-BE49-F238E27FC236}">
                <a16:creationId xmlns:a16="http://schemas.microsoft.com/office/drawing/2014/main" id="{C2DE2CA5-D064-4E9E-B6FB-311A5C06F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3467100"/>
            <a:ext cx="6023741" cy="311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8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A960-E8A4-49BE-9676-C4EE8CED27B7}"/>
              </a:ext>
            </a:extLst>
          </p:cNvPr>
          <p:cNvSpPr>
            <a:spLocks noGrp="1"/>
          </p:cNvSpPr>
          <p:nvPr>
            <p:ph type="title"/>
          </p:nvPr>
        </p:nvSpPr>
        <p:spPr/>
        <p:txBody>
          <a:bodyPr/>
          <a:lstStyle/>
          <a:p>
            <a:r>
              <a:rPr lang="en-US" dirty="0"/>
              <a:t>Graphing Recent Wind Observations (WXT) Cont.</a:t>
            </a:r>
          </a:p>
        </p:txBody>
      </p:sp>
      <p:sp>
        <p:nvSpPr>
          <p:cNvPr id="3" name="Content Placeholder 2">
            <a:extLst>
              <a:ext uri="{FF2B5EF4-FFF2-40B4-BE49-F238E27FC236}">
                <a16:creationId xmlns:a16="http://schemas.microsoft.com/office/drawing/2014/main" id="{D9CD1D5D-C9F0-491B-9124-15FB445BFD7E}"/>
              </a:ext>
            </a:extLst>
          </p:cNvPr>
          <p:cNvSpPr>
            <a:spLocks noGrp="1"/>
          </p:cNvSpPr>
          <p:nvPr>
            <p:ph idx="1"/>
          </p:nvPr>
        </p:nvSpPr>
        <p:spPr/>
        <p:txBody>
          <a:bodyPr/>
          <a:lstStyle/>
          <a:p>
            <a:r>
              <a:rPr lang="en-US" dirty="0"/>
              <a:t>Using the same anemometer’s data, I then looked at our windy week here in Colorado from October 12</a:t>
            </a:r>
            <a:r>
              <a:rPr lang="en-US" baseline="30000" dirty="0"/>
              <a:t>th</a:t>
            </a:r>
            <a:r>
              <a:rPr lang="en-US" dirty="0"/>
              <a:t> to around October 15</a:t>
            </a:r>
            <a:r>
              <a:rPr lang="en-US" baseline="30000" dirty="0"/>
              <a:t>th</a:t>
            </a:r>
            <a:r>
              <a:rPr lang="en-US" dirty="0"/>
              <a:t>. Compared to the previous time stamp, this one was way more chaotic! (Wind speeds recorded in </a:t>
            </a:r>
            <a:r>
              <a:rPr lang="en-US" dirty="0">
                <a:solidFill>
                  <a:srgbClr val="FFFF00"/>
                </a:solidFill>
              </a:rPr>
              <a:t>m/s</a:t>
            </a:r>
            <a:r>
              <a:rPr lang="en-US" dirty="0"/>
              <a:t>)</a:t>
            </a:r>
          </a:p>
          <a:p>
            <a:pPr marL="0" indent="0">
              <a:buNone/>
            </a:pPr>
            <a:endParaRPr lang="en-US" dirty="0"/>
          </a:p>
          <a:p>
            <a:pPr marL="0" indent="0">
              <a:buNone/>
            </a:pPr>
            <a:endParaRPr lang="en-US" dirty="0"/>
          </a:p>
        </p:txBody>
      </p:sp>
      <p:pic>
        <p:nvPicPr>
          <p:cNvPr id="4098" name="Picture 2">
            <a:extLst>
              <a:ext uri="{FF2B5EF4-FFF2-40B4-BE49-F238E27FC236}">
                <a16:creationId xmlns:a16="http://schemas.microsoft.com/office/drawing/2014/main" id="{CB41C166-2F94-4423-8A38-5875A34BE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2" y="3429000"/>
            <a:ext cx="6453654" cy="323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86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0D24-921D-402D-A7F4-ED9B868646C4}"/>
              </a:ext>
            </a:extLst>
          </p:cNvPr>
          <p:cNvSpPr>
            <a:spLocks noGrp="1"/>
          </p:cNvSpPr>
          <p:nvPr>
            <p:ph type="title"/>
          </p:nvPr>
        </p:nvSpPr>
        <p:spPr/>
        <p:txBody>
          <a:bodyPr/>
          <a:lstStyle/>
          <a:p>
            <a:r>
              <a:rPr lang="en-US" dirty="0"/>
              <a:t>Graphing Recent Wind Observations (WXT) Cont.</a:t>
            </a:r>
          </a:p>
        </p:txBody>
      </p:sp>
      <p:sp>
        <p:nvSpPr>
          <p:cNvPr id="3" name="Content Placeholder 2">
            <a:extLst>
              <a:ext uri="{FF2B5EF4-FFF2-40B4-BE49-F238E27FC236}">
                <a16:creationId xmlns:a16="http://schemas.microsoft.com/office/drawing/2014/main" id="{0029EBA5-C081-440E-843B-957A1140A965}"/>
              </a:ext>
            </a:extLst>
          </p:cNvPr>
          <p:cNvSpPr>
            <a:spLocks noGrp="1"/>
          </p:cNvSpPr>
          <p:nvPr>
            <p:ph idx="1"/>
          </p:nvPr>
        </p:nvSpPr>
        <p:spPr/>
        <p:txBody>
          <a:bodyPr/>
          <a:lstStyle/>
          <a:p>
            <a:r>
              <a:rPr lang="en-US" dirty="0"/>
              <a:t>I decided to overlay the data together to see a clearer relation between October 9</a:t>
            </a:r>
            <a:r>
              <a:rPr lang="en-US" baseline="30000" dirty="0"/>
              <a:t>th </a:t>
            </a:r>
            <a:r>
              <a:rPr lang="en-US" dirty="0"/>
              <a:t>- October 12</a:t>
            </a:r>
            <a:r>
              <a:rPr lang="en-US" baseline="30000" dirty="0"/>
              <a:t>th</a:t>
            </a:r>
            <a:r>
              <a:rPr lang="en-US" dirty="0"/>
              <a:t>, and then that windy time period from October 12</a:t>
            </a:r>
            <a:r>
              <a:rPr lang="en-US" baseline="30000" dirty="0"/>
              <a:t>th</a:t>
            </a:r>
            <a:r>
              <a:rPr lang="en-US" dirty="0"/>
              <a:t> – October 15</a:t>
            </a:r>
            <a:r>
              <a:rPr lang="en-US" baseline="30000" dirty="0"/>
              <a:t>th</a:t>
            </a:r>
            <a:r>
              <a:rPr lang="en-US" dirty="0"/>
              <a:t>. </a:t>
            </a:r>
          </a:p>
        </p:txBody>
      </p:sp>
      <p:pic>
        <p:nvPicPr>
          <p:cNvPr id="5122" name="Picture 2">
            <a:extLst>
              <a:ext uri="{FF2B5EF4-FFF2-40B4-BE49-F238E27FC236}">
                <a16:creationId xmlns:a16="http://schemas.microsoft.com/office/drawing/2014/main" id="{E9D92FE0-7A24-4652-937A-FC75695E0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3148014"/>
            <a:ext cx="7110413" cy="350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4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F5EEE-9079-4207-8A8A-CEBE7EDAA5F5}"/>
              </a:ext>
            </a:extLst>
          </p:cNvPr>
          <p:cNvSpPr>
            <a:spLocks noGrp="1"/>
          </p:cNvSpPr>
          <p:nvPr>
            <p:ph type="title"/>
          </p:nvPr>
        </p:nvSpPr>
        <p:spPr>
          <a:xfrm>
            <a:off x="648931" y="629266"/>
            <a:ext cx="4166510" cy="1622321"/>
          </a:xfrm>
        </p:spPr>
        <p:txBody>
          <a:bodyPr>
            <a:normAutofit/>
          </a:bodyPr>
          <a:lstStyle/>
          <a:p>
            <a:r>
              <a:rPr lang="en-US">
                <a:solidFill>
                  <a:srgbClr val="EBEBEB"/>
                </a:solidFill>
              </a:rPr>
              <a:t>Wind Roses</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170" name="Picture 2">
            <a:extLst>
              <a:ext uri="{FF2B5EF4-FFF2-40B4-BE49-F238E27FC236}">
                <a16:creationId xmlns:a16="http://schemas.microsoft.com/office/drawing/2014/main" id="{2A9960EC-E2EE-4F8E-8407-9DC520DCAA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180" y="1032800"/>
            <a:ext cx="5449889" cy="51910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870B585-B8BC-400D-84D9-5A4E3246BB0F}"/>
              </a:ext>
            </a:extLst>
          </p:cNvPr>
          <p:cNvSpPr>
            <a:spLocks noGrp="1"/>
          </p:cNvSpPr>
          <p:nvPr>
            <p:ph idx="1"/>
          </p:nvPr>
        </p:nvSpPr>
        <p:spPr>
          <a:xfrm>
            <a:off x="648931" y="2438400"/>
            <a:ext cx="4166509" cy="3785419"/>
          </a:xfrm>
        </p:spPr>
        <p:txBody>
          <a:bodyPr>
            <a:normAutofit/>
          </a:bodyPr>
          <a:lstStyle/>
          <a:p>
            <a:r>
              <a:rPr lang="en-US">
                <a:solidFill>
                  <a:srgbClr val="EBEBEB"/>
                </a:solidFill>
              </a:rPr>
              <a:t>I was able to create some wind roses for the data as well, as another way of visualizing the wind data. Here is an example one from October 12</a:t>
            </a:r>
            <a:r>
              <a:rPr lang="en-US" baseline="30000">
                <a:solidFill>
                  <a:srgbClr val="EBEBEB"/>
                </a:solidFill>
              </a:rPr>
              <a:t>th</a:t>
            </a:r>
            <a:r>
              <a:rPr lang="en-US">
                <a:solidFill>
                  <a:srgbClr val="EBEBEB"/>
                </a:solidFill>
              </a:rPr>
              <a:t> – October 15</a:t>
            </a:r>
            <a:r>
              <a:rPr lang="en-US" baseline="30000">
                <a:solidFill>
                  <a:srgbClr val="EBEBEB"/>
                </a:solidFill>
              </a:rPr>
              <a:t>th</a:t>
            </a:r>
            <a:r>
              <a:rPr lang="en-US">
                <a:solidFill>
                  <a:srgbClr val="EBEBEB"/>
                </a:solidFill>
              </a:rPr>
              <a:t>.</a:t>
            </a:r>
          </a:p>
        </p:txBody>
      </p:sp>
    </p:spTree>
    <p:extLst>
      <p:ext uri="{BB962C8B-B14F-4D97-AF65-F5344CB8AC3E}">
        <p14:creationId xmlns:p14="http://schemas.microsoft.com/office/powerpoint/2010/main" val="341224527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CBB7-3C01-4F69-AA22-A2E9B10EAE0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54BDACB6-F0FC-416F-B1BD-3ACC206F3924}"/>
              </a:ext>
            </a:extLst>
          </p:cNvPr>
          <p:cNvSpPr>
            <a:spLocks noGrp="1"/>
          </p:cNvSpPr>
          <p:nvPr>
            <p:ph idx="1"/>
          </p:nvPr>
        </p:nvSpPr>
        <p:spPr>
          <a:xfrm>
            <a:off x="1104293" y="1519518"/>
            <a:ext cx="8946541" cy="4195481"/>
          </a:xfrm>
        </p:spPr>
        <p:txBody>
          <a:bodyPr/>
          <a:lstStyle/>
          <a:p>
            <a:r>
              <a:rPr lang="en-US" dirty="0"/>
              <a:t>The data from the new Anemometer (Sonic) needs to be analyzed and unpacked on a Supercomputer. I’ll be doing this via Cheyenne, which is NCAR’s main SC since the data for this anemometer is taken by the second as opposed to the minute timestamp used by the WXT. (They are huge files!)</a:t>
            </a:r>
          </a:p>
        </p:txBody>
      </p:sp>
      <p:pic>
        <p:nvPicPr>
          <p:cNvPr id="5" name="Picture 4" descr="A clear blue sky&#10;&#10;Description automatically generated">
            <a:extLst>
              <a:ext uri="{FF2B5EF4-FFF2-40B4-BE49-F238E27FC236}">
                <a16:creationId xmlns:a16="http://schemas.microsoft.com/office/drawing/2014/main" id="{84D6C8E8-64D3-4695-B2C2-CE355E3DDEAB}"/>
              </a:ext>
            </a:extLst>
          </p:cNvPr>
          <p:cNvPicPr>
            <a:picLocks noChangeAspect="1"/>
          </p:cNvPicPr>
          <p:nvPr/>
        </p:nvPicPr>
        <p:blipFill>
          <a:blip r:embed="rId2"/>
          <a:stretch>
            <a:fillRect/>
          </a:stretch>
        </p:blipFill>
        <p:spPr>
          <a:xfrm rot="5400000">
            <a:off x="1160421" y="3848014"/>
            <a:ext cx="2846860" cy="2135145"/>
          </a:xfrm>
          <a:prstGeom prst="rect">
            <a:avLst/>
          </a:prstGeom>
        </p:spPr>
      </p:pic>
      <p:pic>
        <p:nvPicPr>
          <p:cNvPr id="7" name="Picture 6" descr="A close up of a tree&#10;&#10;Description automatically generated">
            <a:extLst>
              <a:ext uri="{FF2B5EF4-FFF2-40B4-BE49-F238E27FC236}">
                <a16:creationId xmlns:a16="http://schemas.microsoft.com/office/drawing/2014/main" id="{D6E1B85F-34E8-43EC-A0B1-BAE587DE3539}"/>
              </a:ext>
            </a:extLst>
          </p:cNvPr>
          <p:cNvPicPr>
            <a:picLocks noChangeAspect="1"/>
          </p:cNvPicPr>
          <p:nvPr/>
        </p:nvPicPr>
        <p:blipFill>
          <a:blip r:embed="rId3"/>
          <a:stretch>
            <a:fillRect/>
          </a:stretch>
        </p:blipFill>
        <p:spPr>
          <a:xfrm rot="5400000">
            <a:off x="7559831" y="3848014"/>
            <a:ext cx="2846861" cy="2135146"/>
          </a:xfrm>
          <a:prstGeom prst="rect">
            <a:avLst/>
          </a:prstGeom>
        </p:spPr>
      </p:pic>
    </p:spTree>
    <p:extLst>
      <p:ext uri="{BB962C8B-B14F-4D97-AF65-F5344CB8AC3E}">
        <p14:creationId xmlns:p14="http://schemas.microsoft.com/office/powerpoint/2010/main" val="175462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Anemometer  Project</vt:lpstr>
      <vt:lpstr>Recap</vt:lpstr>
      <vt:lpstr>Major Changes/Updates</vt:lpstr>
      <vt:lpstr>Graphing Recent Wind Observations (WXT Anemometer)</vt:lpstr>
      <vt:lpstr>Graphing Recent Wind Observations (WXT) Cont.</vt:lpstr>
      <vt:lpstr>Graphing Recent Wind Observations (WXT) Cont.</vt:lpstr>
      <vt:lpstr>Wind Roses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2020-10-19T22:32:46Z</dcterms:created>
  <dcterms:modified xsi:type="dcterms:W3CDTF">2020-10-19T23:41:16Z</dcterms:modified>
</cp:coreProperties>
</file>