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regular.fntdata"/><Relationship Id="rId14" Type="http://schemas.openxmlformats.org/officeDocument/2006/relationships/slide" Target="slides/slide9.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Yair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f4eb4504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f4eb4504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Yair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f4eb4504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f4eb4504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Everett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f4eb4504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f4eb4504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Erik - last two points</a:t>
            </a:r>
            <a:endParaRPr/>
          </a:p>
          <a:p>
            <a:pPr indent="0" lvl="0" marL="0" rtl="0" algn="l">
              <a:spcBef>
                <a:spcPts val="0"/>
              </a:spcBef>
              <a:spcAft>
                <a:spcPts val="0"/>
              </a:spcAft>
              <a:buNone/>
            </a:pPr>
            <a:r>
              <a:rPr lang="en"/>
              <a:t>Everett - first two points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f4eb45044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f4eb4504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f4eb4504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f4eb4504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just">
              <a:lnSpc>
                <a:spcPct val="94166"/>
              </a:lnSpc>
              <a:spcBef>
                <a:spcPts val="600"/>
              </a:spcBef>
              <a:spcAft>
                <a:spcPts val="0"/>
              </a:spcAft>
              <a:buNone/>
            </a:pPr>
            <a:r>
              <a:rPr lang="en" sz="1700">
                <a:solidFill>
                  <a:schemeClr val="dk1"/>
                </a:solidFill>
                <a:latin typeface="Open Sans"/>
                <a:ea typeface="Open Sans"/>
                <a:cs typeface="Open Sans"/>
                <a:sym typeface="Open Sans"/>
              </a:rPr>
              <a:t>I will be discussing some of the Optimization Techniques we used on our LSTM Model. For our loss function we used Sparse Categorical Cross Entropy which is used for classes that are mutually exclusive (e.g. when each sample belongs exactly to one class). We tried other loss functions like Binary Cross Entropy, but did not get good accuracies for our model with those.</a:t>
            </a:r>
            <a:endParaRPr sz="1700">
              <a:solidFill>
                <a:schemeClr val="dk1"/>
              </a:solidFill>
              <a:latin typeface="Open Sans"/>
              <a:ea typeface="Open Sans"/>
              <a:cs typeface="Open Sans"/>
              <a:sym typeface="Open Sans"/>
            </a:endParaRPr>
          </a:p>
          <a:p>
            <a:pPr indent="0" lvl="0" marL="0" rtl="0" algn="just">
              <a:lnSpc>
                <a:spcPct val="94166"/>
              </a:lnSpc>
              <a:spcBef>
                <a:spcPts val="600"/>
              </a:spcBef>
              <a:spcAft>
                <a:spcPts val="0"/>
              </a:spcAft>
              <a:buNone/>
            </a:pPr>
            <a:r>
              <a:rPr lang="en" sz="1700">
                <a:solidFill>
                  <a:schemeClr val="dk1"/>
                </a:solidFill>
                <a:latin typeface="Open Sans"/>
                <a:ea typeface="Open Sans"/>
                <a:cs typeface="Open Sans"/>
                <a:sym typeface="Open Sans"/>
              </a:rPr>
              <a:t>Adam is an extension that can be used in place of SGD to train a model and relies on properties from the optimizers of AdaGrad and RMSprop. It works best when you handle problems with lots of potential noise, and in our case we saw drastic improvements when using Adam instead of just the usual SGD. </a:t>
            </a:r>
            <a:endParaRPr sz="1700">
              <a:solidFill>
                <a:schemeClr val="dk1"/>
              </a:solidFill>
              <a:latin typeface="Open Sans"/>
              <a:ea typeface="Open Sans"/>
              <a:cs typeface="Open Sans"/>
              <a:sym typeface="Open Sans"/>
            </a:endParaRPr>
          </a:p>
          <a:p>
            <a:pPr indent="0" lvl="0" marL="0" rtl="0" algn="just">
              <a:lnSpc>
                <a:spcPct val="94166"/>
              </a:lnSpc>
              <a:spcBef>
                <a:spcPts val="600"/>
              </a:spcBef>
              <a:spcAft>
                <a:spcPts val="0"/>
              </a:spcAft>
              <a:buNone/>
            </a:pPr>
            <a:r>
              <a:rPr lang="en" sz="1700">
                <a:solidFill>
                  <a:schemeClr val="dk1"/>
                </a:solidFill>
                <a:latin typeface="Open Sans"/>
                <a:ea typeface="Open Sans"/>
                <a:cs typeface="Open Sans"/>
                <a:sym typeface="Open Sans"/>
              </a:rPr>
              <a:t>Our optimizations were conducted using 1 Epoch and a sample size of 16,443 which averaged around 35-40 minutes to run on JupyterLab. Using a normal SGD optimizer, we got a loss of 0.69, and an accuracy of 0.53 which was our worst performing optimizer. We knew that this was around a baseline score of 50%, so it was time to do some improvements using these different optimizers.</a:t>
            </a:r>
            <a:endParaRPr sz="1700">
              <a:solidFill>
                <a:schemeClr val="dk1"/>
              </a:solidFill>
              <a:latin typeface="Open Sans"/>
              <a:ea typeface="Open Sans"/>
              <a:cs typeface="Open Sans"/>
              <a:sym typeface="Open Sans"/>
            </a:endParaRPr>
          </a:p>
          <a:p>
            <a:pPr indent="0" lvl="0" marL="0" rtl="0" algn="just">
              <a:lnSpc>
                <a:spcPct val="94166"/>
              </a:lnSpc>
              <a:spcBef>
                <a:spcPts val="600"/>
              </a:spcBef>
              <a:spcAft>
                <a:spcPts val="0"/>
              </a:spcAft>
              <a:buNone/>
            </a:pPr>
            <a:r>
              <a:rPr lang="en" sz="1700">
                <a:solidFill>
                  <a:schemeClr val="dk1"/>
                </a:solidFill>
                <a:latin typeface="Open Sans"/>
                <a:ea typeface="Open Sans"/>
                <a:cs typeface="Open Sans"/>
                <a:sym typeface="Open Sans"/>
              </a:rPr>
              <a:t>Using Adam, we got a loss of 0.25, and an accuracy of 0.91. Along with using Adam, we decided to try a variety of other Optimizers, ranging from Adagrad, (an algorithm for gradient-based optimization that adapts the learning rate to the parameters and thus performs smaller updates) to Adadelta (a more thorough, and robust extension of Adagrad that adapts learning rates based on a moving window of gradient updates, instead of just accumulating up all of the past gradients). </a:t>
            </a:r>
            <a:endParaRPr sz="1700">
              <a:solidFill>
                <a:schemeClr val="dk1"/>
              </a:solidFill>
              <a:latin typeface="Open Sans"/>
              <a:ea typeface="Open Sans"/>
              <a:cs typeface="Open Sans"/>
              <a:sym typeface="Open Sans"/>
            </a:endParaRPr>
          </a:p>
          <a:p>
            <a:pPr indent="0" lvl="0" marL="0" rtl="0" algn="just">
              <a:lnSpc>
                <a:spcPct val="94166"/>
              </a:lnSpc>
              <a:spcBef>
                <a:spcPts val="600"/>
              </a:spcBef>
              <a:spcAft>
                <a:spcPts val="0"/>
              </a:spcAft>
              <a:buNone/>
            </a:pPr>
            <a:r>
              <a:rPr lang="en" sz="1700">
                <a:solidFill>
                  <a:schemeClr val="dk1"/>
                </a:solidFill>
                <a:latin typeface="Open Sans"/>
                <a:ea typeface="Open Sans"/>
                <a:cs typeface="Open Sans"/>
                <a:sym typeface="Open Sans"/>
              </a:rPr>
              <a:t>Using Adagrad, we got a loss of 0.56, and an accuracy of 0.74. With Adadelta, we got a loss of 0.46, and an accuracy: 0.83 which was A significant improvement from Adagrad, but still not as good as what we got using Adam.  Finally, we tried one more Optimizer known as Adamax, an adaptive SGD method that offers the important advantage of being much less sensitive to the choice of the hyper-parameters (i.e, something like the learning rate). </a:t>
            </a:r>
            <a:endParaRPr sz="1700">
              <a:solidFill>
                <a:schemeClr val="dk1"/>
              </a:solidFill>
              <a:latin typeface="Open Sans"/>
              <a:ea typeface="Open Sans"/>
              <a:cs typeface="Open Sans"/>
              <a:sym typeface="Open Sans"/>
            </a:endParaRPr>
          </a:p>
          <a:p>
            <a:pPr indent="0" lvl="0" marL="0" rtl="0" algn="just">
              <a:lnSpc>
                <a:spcPct val="94166"/>
              </a:lnSpc>
              <a:spcBef>
                <a:spcPts val="600"/>
              </a:spcBef>
              <a:spcAft>
                <a:spcPts val="0"/>
              </a:spcAft>
              <a:buNone/>
            </a:pPr>
            <a:r>
              <a:rPr lang="en" sz="1700">
                <a:solidFill>
                  <a:schemeClr val="dk1"/>
                </a:solidFill>
                <a:latin typeface="Open Sans"/>
                <a:ea typeface="Open Sans"/>
                <a:cs typeface="Open Sans"/>
                <a:sym typeface="Open Sans"/>
              </a:rPr>
              <a:t>Using Adamax, we did see some promising results as we got an accuracy typically around the mid to high 80’s range, but it still fell short to Adam. Our final loss and accuracy using Adamax was 0.33, and 0.88 - respectively. </a:t>
            </a:r>
            <a:endParaRPr sz="1700">
              <a:solidFill>
                <a:schemeClr val="dk1"/>
              </a:solidFill>
              <a:latin typeface="Open Sans"/>
              <a:ea typeface="Open Sans"/>
              <a:cs typeface="Open Sans"/>
              <a:sym typeface="Open Sans"/>
            </a:endParaRPr>
          </a:p>
          <a:p>
            <a:pPr indent="0" lvl="0" marL="0" rtl="0" algn="just">
              <a:lnSpc>
                <a:spcPct val="94166"/>
              </a:lnSpc>
              <a:spcBef>
                <a:spcPts val="600"/>
              </a:spcBef>
              <a:spcAft>
                <a:spcPts val="0"/>
              </a:spcAft>
              <a:buClr>
                <a:schemeClr val="dk1"/>
              </a:buClr>
              <a:buSzPts val="1100"/>
              <a:buFont typeface="Arial"/>
              <a:buNone/>
            </a:pPr>
            <a:r>
              <a:t/>
            </a:r>
            <a:endParaRPr sz="1700">
              <a:solidFill>
                <a:schemeClr val="dk1"/>
              </a:solidFill>
              <a:latin typeface="Open Sans"/>
              <a:ea typeface="Open Sans"/>
              <a:cs typeface="Open Sans"/>
              <a:sym typeface="Open Sans"/>
            </a:endParaRPr>
          </a:p>
          <a:p>
            <a:pPr indent="0" lvl="0" marL="0" rtl="0" algn="just">
              <a:lnSpc>
                <a:spcPct val="94166"/>
              </a:lnSpc>
              <a:spcBef>
                <a:spcPts val="600"/>
              </a:spcBef>
              <a:spcAft>
                <a:spcPts val="0"/>
              </a:spcAft>
              <a:buClr>
                <a:schemeClr val="dk1"/>
              </a:buClr>
              <a:buSzPts val="1100"/>
              <a:buFont typeface="Arial"/>
              <a:buNone/>
            </a:pPr>
            <a:r>
              <a:rPr lang="en" sz="1700">
                <a:solidFill>
                  <a:schemeClr val="dk1"/>
                </a:solidFill>
                <a:latin typeface="Open Sans"/>
                <a:ea typeface="Open Sans"/>
                <a:cs typeface="Open Sans"/>
                <a:sym typeface="Open Sans"/>
              </a:rPr>
              <a:t>To summarize, we noticed the best performance using LSTM with the Adam optimizer and Sparse Categorical Cross entropy for our loss function. </a:t>
            </a:r>
            <a:endParaRPr sz="1700">
              <a:solidFill>
                <a:schemeClr val="dk1"/>
              </a:solidFill>
              <a:latin typeface="Open Sans"/>
              <a:ea typeface="Open Sans"/>
              <a:cs typeface="Open Sans"/>
              <a:sym typeface="Open Sans"/>
            </a:endParaRPr>
          </a:p>
          <a:p>
            <a:pPr indent="0" lvl="0" marL="0" rtl="0" algn="just">
              <a:lnSpc>
                <a:spcPct val="94166"/>
              </a:lnSpc>
              <a:spcBef>
                <a:spcPts val="60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f4eb4504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f4eb4504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Muntaha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f4eb4504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f4eb4504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onto our model performance.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our model, a misclassified paper (i.e., fake news that is classified as not fake news) is an error.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confusion matrix you see here was obtained from our model being ran on the test set (on this run, it obtained an accuracy of roughly 92%).</a:t>
            </a:r>
            <a:endParaRPr/>
          </a:p>
          <a:p>
            <a:pPr indent="0" lvl="0" marL="0" rtl="0" algn="l">
              <a:spcBef>
                <a:spcPts val="0"/>
              </a:spcBef>
              <a:spcAft>
                <a:spcPts val="0"/>
              </a:spcAft>
              <a:buNone/>
            </a:pPr>
            <a:r>
              <a:t/>
            </a:r>
            <a:endParaRPr/>
          </a:p>
          <a:p>
            <a:pPr indent="0" lvl="0" marL="0" rtl="0" algn="just">
              <a:lnSpc>
                <a:spcPct val="94166"/>
              </a:lnSpc>
              <a:spcBef>
                <a:spcPts val="600"/>
              </a:spcBef>
              <a:spcAft>
                <a:spcPts val="0"/>
              </a:spcAft>
              <a:buNone/>
            </a:pPr>
            <a:r>
              <a:rPr lang="en"/>
              <a:t>As one can see, there are slightly more false positive misclassifications than there are false negative misclassifications. So, more often an article is incorrectly labeled as non fake news than incorrectly labeled as fake news. Whether or not it is better to have a likelier chance of labeling fake news as real news, or vice versa, is highly debatable. However, reducing the number classiciations, whether false positive or false negative, should be the goal.</a:t>
            </a:r>
            <a:endParaRPr/>
          </a:p>
          <a:p>
            <a:pPr indent="0" lvl="0" marL="0" rtl="0" algn="just">
              <a:lnSpc>
                <a:spcPct val="94166"/>
              </a:lnSpc>
              <a:spcBef>
                <a:spcPts val="600"/>
              </a:spcBef>
              <a:spcAft>
                <a:spcPts val="0"/>
              </a:spcAft>
              <a:buNone/>
            </a:pPr>
            <a:r>
              <a:t/>
            </a:r>
            <a:endParaRPr/>
          </a:p>
          <a:p>
            <a:pPr indent="0" lvl="0" marL="0" rtl="0" algn="just">
              <a:lnSpc>
                <a:spcPct val="94166"/>
              </a:lnSpc>
              <a:spcBef>
                <a:spcPts val="600"/>
              </a:spcBef>
              <a:spcAft>
                <a:spcPts val="0"/>
              </a:spcAft>
              <a:buNone/>
            </a:pPr>
            <a:r>
              <a:rPr lang="en"/>
              <a:t>The accuracy model shows the accuracy the model the obtained over the course of 4 epochs. We see steady growth from the 1st to the 3rd epoch, and then a decline in the accuracy from the 3rd to the 4th epoch. </a:t>
            </a:r>
            <a:endParaRPr/>
          </a:p>
          <a:p>
            <a:pPr indent="0" lvl="0" marL="0" rtl="0" algn="just">
              <a:lnSpc>
                <a:spcPct val="94166"/>
              </a:lnSpc>
              <a:spcBef>
                <a:spcPts val="600"/>
              </a:spcBef>
              <a:spcAft>
                <a:spcPts val="0"/>
              </a:spcAft>
              <a:buNone/>
            </a:pPr>
            <a:r>
              <a:t/>
            </a:r>
            <a:endParaRPr/>
          </a:p>
          <a:p>
            <a:pPr indent="0" lvl="0" marL="0" rtl="0" algn="just">
              <a:lnSpc>
                <a:spcPct val="94166"/>
              </a:lnSpc>
              <a:spcBef>
                <a:spcPts val="600"/>
              </a:spcBef>
              <a:spcAft>
                <a:spcPts val="0"/>
              </a:spcAft>
              <a:buNone/>
            </a:pPr>
            <a:r>
              <a:rPr lang="en"/>
              <a:t>This decrease could likely be the result of over fitting, where our model may have focussed too much on noise of the training set causing it to be worse at generalizing and in turn getting a lower accuracy on the validation set.</a:t>
            </a:r>
            <a:endParaRPr/>
          </a:p>
          <a:p>
            <a:pPr indent="0" lvl="0" marL="0" rtl="0" algn="just">
              <a:lnSpc>
                <a:spcPct val="94166"/>
              </a:lnSpc>
              <a:spcBef>
                <a:spcPts val="600"/>
              </a:spcBef>
              <a:spcAft>
                <a:spcPts val="0"/>
              </a:spcAft>
              <a:buNone/>
            </a:pPr>
            <a:r>
              <a:t/>
            </a:r>
            <a:endParaRPr/>
          </a:p>
          <a:p>
            <a:pPr indent="0" lvl="0" marL="0" rtl="0" algn="just">
              <a:lnSpc>
                <a:spcPct val="94166"/>
              </a:lnSpc>
              <a:spcBef>
                <a:spcPts val="600"/>
              </a:spcBef>
              <a:spcAft>
                <a:spcPts val="0"/>
              </a:spcAft>
              <a:buNone/>
            </a:pPr>
            <a:r>
              <a:t/>
            </a:r>
            <a:endParaRPr/>
          </a:p>
          <a:p>
            <a:pPr indent="0" lvl="0" marL="0" rtl="0" algn="just">
              <a:lnSpc>
                <a:spcPct val="94166"/>
              </a:lnSpc>
              <a:spcBef>
                <a:spcPts val="60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f4eb4504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f4eb4504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we obtained was an evenly distributed set of fake and real news.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 articles that were classified as fake news and real news, we generated two word clouds.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word clouds had </a:t>
            </a:r>
            <a:r>
              <a:rPr lang="en"/>
              <a:t>similarities</a:t>
            </a:r>
            <a:r>
              <a:rPr lang="en"/>
              <a:t>, like frequency of the words “people” and “one”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Reliable articles use “said” more frequently than unreliable, and </a:t>
            </a:r>
            <a:r>
              <a:rPr lang="en"/>
              <a:t>unreliable</a:t>
            </a:r>
            <a:r>
              <a:rPr lang="en"/>
              <a:t> articles used “will” more than reliable articles.</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Generally speaking, it seems that unreliable articles seem to be more opinionated and subjective based on the frequency of words that are commonly used in subjective statements, like “will.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Whereas, the reliable articles more frequently use words that appear in objective statements, like “said”.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Thank you all for your time, and we hope you enjoyed our presentation.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25" y="1827639"/>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CTRL-Z: MACHINE LEARNING PROJECT</a:t>
            </a:r>
            <a:endParaRPr/>
          </a:p>
        </p:txBody>
      </p:sp>
      <p:sp>
        <p:nvSpPr>
          <p:cNvPr id="67" name="Google Shape;67;p13"/>
          <p:cNvSpPr txBox="1"/>
          <p:nvPr>
            <p:ph idx="1" type="subTitle"/>
          </p:nvPr>
        </p:nvSpPr>
        <p:spPr>
          <a:xfrm>
            <a:off x="1880125" y="2941850"/>
            <a:ext cx="53847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Fake Article Detection</a:t>
            </a:r>
            <a:endParaRPr/>
          </a:p>
          <a:p>
            <a:pPr indent="0" lvl="0" marL="0" rtl="0" algn="ctr">
              <a:spcBef>
                <a:spcPts val="0"/>
              </a:spcBef>
              <a:spcAft>
                <a:spcPts val="0"/>
              </a:spcAft>
              <a:buNone/>
            </a:pPr>
            <a:r>
              <a:rPr i="1" lang="en" sz="1200"/>
              <a:t>Muntaha Pasha, Erik Pohle, Nick Julander, Everett Kirkpatrick, Yair Bennaim</a:t>
            </a:r>
            <a:endParaRPr i="1"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sz="1100">
                <a:highlight>
                  <a:srgbClr val="FFFFFF"/>
                </a:highlight>
              </a:rPr>
              <a:t>With the advent of the 2020 Elections, it’s clear that fake news has every ability to run rampant across different social media platforms. As such, it’s more important now </a:t>
            </a:r>
            <a:r>
              <a:rPr lang="en" sz="1100">
                <a:highlight>
                  <a:srgbClr val="FFFFFF"/>
                </a:highlight>
              </a:rPr>
              <a:t>than</a:t>
            </a:r>
            <a:r>
              <a:rPr lang="en" sz="1100">
                <a:highlight>
                  <a:srgbClr val="FFFFFF"/>
                </a:highlight>
              </a:rPr>
              <a:t> ever to have proper ways of </a:t>
            </a:r>
            <a:r>
              <a:rPr lang="en" sz="1100">
                <a:highlight>
                  <a:srgbClr val="FFFFFF"/>
                </a:highlight>
              </a:rPr>
              <a:t>classifying</a:t>
            </a:r>
            <a:r>
              <a:rPr lang="en" sz="1100">
                <a:highlight>
                  <a:srgbClr val="FFFFFF"/>
                </a:highlight>
              </a:rPr>
              <a:t> the legitimate news from the fake news. </a:t>
            </a:r>
            <a:endParaRPr sz="1100">
              <a:highlight>
                <a:srgbClr val="FFFFFF"/>
              </a:highlight>
            </a:endParaRPr>
          </a:p>
          <a:p>
            <a:pPr indent="0" lvl="0" marL="914400" rtl="0" algn="l">
              <a:lnSpc>
                <a:spcPct val="100000"/>
              </a:lnSpc>
              <a:spcBef>
                <a:spcPts val="1000"/>
              </a:spcBef>
              <a:spcAft>
                <a:spcPts val="0"/>
              </a:spcAft>
              <a:buNone/>
            </a:pPr>
            <a:r>
              <a:t/>
            </a:r>
            <a:endParaRPr sz="1100">
              <a:highlight>
                <a:srgbClr val="FFFFFF"/>
              </a:highlight>
            </a:endParaRPr>
          </a:p>
          <a:p>
            <a:pPr indent="-298450" lvl="0" marL="457200" rtl="0" algn="l">
              <a:lnSpc>
                <a:spcPct val="200000"/>
              </a:lnSpc>
              <a:spcBef>
                <a:spcPts val="1000"/>
              </a:spcBef>
              <a:spcAft>
                <a:spcPts val="0"/>
              </a:spcAft>
              <a:buSzPts val="1100"/>
              <a:buChar char="●"/>
            </a:pPr>
            <a:r>
              <a:rPr lang="en" sz="1100">
                <a:highlight>
                  <a:srgbClr val="FFFFFF"/>
                </a:highlight>
              </a:rPr>
              <a:t>Our goal was to create a ML model that would have a high accuracy when categorizing the real news from the fake news.</a:t>
            </a:r>
            <a:endParaRPr sz="1100">
              <a:highlight>
                <a:srgbClr val="FFFFFF"/>
              </a:highlight>
            </a:endParaRPr>
          </a:p>
          <a:p>
            <a:pPr indent="0" lvl="0" marL="0" rtl="0" algn="l">
              <a:spcBef>
                <a:spcPts val="1000"/>
              </a:spcBef>
              <a:spcAft>
                <a:spcPts val="0"/>
              </a:spcAft>
              <a:buNone/>
            </a:pPr>
            <a:r>
              <a:t/>
            </a:r>
            <a:endParaRPr sz="1000">
              <a:solidFill>
                <a:srgbClr val="333333"/>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000">
              <a:solidFill>
                <a:srgbClr val="333333"/>
              </a:solidFill>
              <a:highlight>
                <a:srgbClr val="FFFFFF"/>
              </a:highlight>
              <a:latin typeface="Arial"/>
              <a:ea typeface="Arial"/>
              <a:cs typeface="Arial"/>
              <a:sym typeface="Arial"/>
            </a:endParaRPr>
          </a:p>
        </p:txBody>
      </p:sp>
      <p:pic>
        <p:nvPicPr>
          <p:cNvPr id="74" name="Google Shape;74;p14"/>
          <p:cNvPicPr preferRelativeResize="0"/>
          <p:nvPr/>
        </p:nvPicPr>
        <p:blipFill>
          <a:blip r:embed="rId3">
            <a:alphaModFix/>
          </a:blip>
          <a:stretch>
            <a:fillRect/>
          </a:stretch>
        </p:blipFill>
        <p:spPr>
          <a:xfrm>
            <a:off x="2796163" y="2784549"/>
            <a:ext cx="3551675" cy="199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We settled on using a LSTM model with 7 layers for classifying fake news and real news.</a:t>
            </a:r>
            <a:endParaRPr sz="2000"/>
          </a:p>
          <a:p>
            <a:pPr indent="-355600" lvl="0" marL="457200" rtl="0" algn="l">
              <a:spcBef>
                <a:spcPts val="0"/>
              </a:spcBef>
              <a:spcAft>
                <a:spcPts val="0"/>
              </a:spcAft>
              <a:buSzPts val="2000"/>
              <a:buChar char="●"/>
            </a:pPr>
            <a:r>
              <a:rPr lang="en" sz="2000"/>
              <a:t>To process the data, we dropped all Null articles as well as all articles with less than 50 characters.</a:t>
            </a:r>
            <a:endParaRPr sz="2000"/>
          </a:p>
          <a:p>
            <a:pPr indent="-355600" lvl="0" marL="457200" rtl="0" algn="l">
              <a:spcBef>
                <a:spcPts val="0"/>
              </a:spcBef>
              <a:spcAft>
                <a:spcPts val="0"/>
              </a:spcAft>
              <a:buSzPts val="2000"/>
              <a:buChar char="●"/>
            </a:pPr>
            <a:r>
              <a:rPr lang="en" sz="2000"/>
              <a:t>We then tokenized all articles and padded the sequence length so every article is the same length.</a:t>
            </a:r>
            <a:endParaRPr sz="2000"/>
          </a:p>
          <a:p>
            <a:pPr indent="-355600" lvl="0" marL="457200" rtl="0" algn="l">
              <a:spcBef>
                <a:spcPts val="0"/>
              </a:spcBef>
              <a:spcAft>
                <a:spcPts val="0"/>
              </a:spcAft>
              <a:buSzPts val="2000"/>
              <a:buChar char="●"/>
            </a:pPr>
            <a:r>
              <a:rPr lang="en" sz="2000"/>
              <a:t>Experimented with different filters, e.g. ignoring all punctuation.</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Reasons for</a:t>
            </a:r>
            <a:r>
              <a:rPr lang="en"/>
              <a:t> Approach</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highlight>
                  <a:srgbClr val="FFFFFF"/>
                </a:highlight>
              </a:rPr>
              <a:t>First, we started off by finding a simple dataset to use. We wanted to minimize our time spent gathering the data so we could focus on the actual ML implementation.</a:t>
            </a:r>
            <a:endParaRPr sz="1200">
              <a:highlight>
                <a:srgbClr val="FFFFFF"/>
              </a:highlight>
            </a:endParaRPr>
          </a:p>
          <a:p>
            <a:pPr indent="-304800" lvl="0" marL="457200" rtl="0" algn="l">
              <a:spcBef>
                <a:spcPts val="1000"/>
              </a:spcBef>
              <a:spcAft>
                <a:spcPts val="0"/>
              </a:spcAft>
              <a:buSzPts val="1200"/>
              <a:buChar char="●"/>
            </a:pPr>
            <a:r>
              <a:rPr lang="en" sz="1200">
                <a:highlight>
                  <a:srgbClr val="FFFFFF"/>
                </a:highlight>
              </a:rPr>
              <a:t>After the data was collected, we began performing some data analysis to find some key differences between legitimate articles and fake articles.</a:t>
            </a:r>
            <a:endParaRPr sz="1200">
              <a:highlight>
                <a:srgbClr val="FFFFFF"/>
              </a:highlight>
            </a:endParaRPr>
          </a:p>
          <a:p>
            <a:pPr indent="-304800" lvl="0" marL="457200" rtl="0" algn="l">
              <a:spcBef>
                <a:spcPts val="1000"/>
              </a:spcBef>
              <a:spcAft>
                <a:spcPts val="0"/>
              </a:spcAft>
              <a:buSzPts val="1200"/>
              <a:buChar char="●"/>
            </a:pPr>
            <a:r>
              <a:rPr lang="en" sz="1200">
                <a:highlight>
                  <a:srgbClr val="FFFFFF"/>
                </a:highlight>
              </a:rPr>
              <a:t>After we recognized some trends and found our key features, we began using a Naive Bayes solution as a starting point. While the accuracy score wasn’t that high for differentiating between fake and real articles, the Naive Bayes solution provided key insights into which features we need to use and which are redundant. </a:t>
            </a:r>
            <a:endParaRPr sz="1200">
              <a:highlight>
                <a:srgbClr val="FFFFFF"/>
              </a:highlight>
            </a:endParaRPr>
          </a:p>
          <a:p>
            <a:pPr indent="-304800" lvl="0" marL="457200" rtl="0" algn="l">
              <a:spcBef>
                <a:spcPts val="1000"/>
              </a:spcBef>
              <a:spcAft>
                <a:spcPts val="0"/>
              </a:spcAft>
              <a:buSzPts val="1200"/>
              <a:buChar char="●"/>
            </a:pPr>
            <a:r>
              <a:rPr lang="en" sz="1200">
                <a:highlight>
                  <a:srgbClr val="FFFFFF"/>
                </a:highlight>
              </a:rPr>
              <a:t>After some research, we landed on using LSTM as our model. The reason behind using LSTM was because an RNN model would have to deal with the vanishing gradient problem. Another benefit of using LSTM was because they are well suited for classifying events that occur in a time series.</a:t>
            </a:r>
            <a:endParaRPr sz="1200">
              <a:highlight>
                <a:srgbClr val="FFFFFF"/>
              </a:highlight>
            </a:endParaRPr>
          </a:p>
          <a:p>
            <a:pPr indent="0" lvl="0" marL="457200" rtl="0" algn="l">
              <a:spcBef>
                <a:spcPts val="1000"/>
              </a:spcBef>
              <a:spcAft>
                <a:spcPts val="1600"/>
              </a:spcAft>
              <a:buNone/>
            </a:pPr>
            <a:r>
              <a:t/>
            </a:r>
            <a:endParaRPr sz="1000">
              <a:solidFill>
                <a:srgbClr val="333333"/>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Findings</a:t>
            </a:r>
            <a:endParaRPr/>
          </a:p>
        </p:txBody>
      </p:sp>
      <p:sp>
        <p:nvSpPr>
          <p:cNvPr id="92" name="Google Shape;92;p17"/>
          <p:cNvSpPr txBox="1"/>
          <p:nvPr>
            <p:ph idx="1" type="body"/>
          </p:nvPr>
        </p:nvSpPr>
        <p:spPr>
          <a:xfrm>
            <a:off x="311700" y="1434850"/>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decided that the LSTM model has the best accuracy score for categorizing fake news and real news. (The Naive Bayes and RNN model were both worse and the RNN model encountered the vanishing gradient problem)</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en"/>
              <a:t>We tested the LSTM model with multiple different optimizers and decided that the ADAM optimizer performed the best in our case.</a:t>
            </a:r>
            <a:endParaRPr/>
          </a:p>
          <a:p>
            <a:pPr indent="0" lvl="0" marL="0" rtl="0" algn="l">
              <a:spcBef>
                <a:spcPts val="1600"/>
              </a:spcBef>
              <a:spcAft>
                <a:spcPts val="0"/>
              </a:spcAft>
              <a:buNone/>
            </a:pPr>
            <a:r>
              <a:t/>
            </a:r>
            <a:endParaRPr>
              <a:solidFill>
                <a:schemeClr val="accent2"/>
              </a:solidFill>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Accuracies w/ Optimization and Loss</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 Epoch - Sample Size 16,443</a:t>
            </a:r>
            <a:endParaRPr/>
          </a:p>
          <a:p>
            <a:pPr indent="-342900" lvl="0" marL="457200" rtl="0" algn="l">
              <a:spcBef>
                <a:spcPts val="0"/>
              </a:spcBef>
              <a:spcAft>
                <a:spcPts val="0"/>
              </a:spcAft>
              <a:buSzPts val="1800"/>
              <a:buChar char="●"/>
            </a:pPr>
            <a:r>
              <a:rPr b="1" lang="en"/>
              <a:t>LSTM Model</a:t>
            </a:r>
            <a:r>
              <a:rPr lang="en"/>
              <a:t>, these were the optimizers provided.</a:t>
            </a:r>
            <a:endParaRPr/>
          </a:p>
          <a:p>
            <a:pPr indent="-342900" lvl="0" marL="457200" rtl="0" algn="l">
              <a:spcBef>
                <a:spcPts val="0"/>
              </a:spcBef>
              <a:spcAft>
                <a:spcPts val="0"/>
              </a:spcAft>
              <a:buSzPts val="1800"/>
              <a:buChar char="●"/>
            </a:pPr>
            <a:r>
              <a:rPr lang="en"/>
              <a:t>Using Sparse Categorical Cross Entropy as Loss.</a:t>
            </a:r>
            <a:endParaRPr/>
          </a:p>
          <a:p>
            <a:pPr indent="-342900" lvl="0" marL="457200" rtl="0" algn="l">
              <a:spcBef>
                <a:spcPts val="0"/>
              </a:spcBef>
              <a:spcAft>
                <a:spcPts val="0"/>
              </a:spcAft>
              <a:buSzPts val="1800"/>
              <a:buChar char="●"/>
            </a:pPr>
            <a:r>
              <a:rPr lang="en">
                <a:highlight>
                  <a:srgbClr val="00FF00"/>
                </a:highlight>
              </a:rPr>
              <a:t>ADAM</a:t>
            </a:r>
            <a:r>
              <a:rPr lang="en"/>
              <a:t> - </a:t>
            </a:r>
            <a:r>
              <a:rPr lang="en">
                <a:solidFill>
                  <a:schemeClr val="accent1"/>
                </a:solidFill>
              </a:rPr>
              <a:t>Loss of 0.25</a:t>
            </a:r>
            <a:r>
              <a:rPr lang="en"/>
              <a:t>, </a:t>
            </a:r>
            <a:r>
              <a:rPr lang="en">
                <a:solidFill>
                  <a:schemeClr val="accent2"/>
                </a:solidFill>
              </a:rPr>
              <a:t>Accuracy of 0.91     </a:t>
            </a:r>
            <a:r>
              <a:rPr lang="en">
                <a:solidFill>
                  <a:srgbClr val="000000"/>
                </a:solidFill>
              </a:rPr>
              <a:t>      ← 1st Place!</a:t>
            </a:r>
            <a:r>
              <a:rPr lang="en">
                <a:solidFill>
                  <a:srgbClr val="000000"/>
                </a:solidFill>
                <a:highlight>
                  <a:srgbClr val="D9EAD3"/>
                </a:highlight>
              </a:rPr>
              <a:t> </a:t>
            </a:r>
            <a:endParaRPr>
              <a:solidFill>
                <a:srgbClr val="000000"/>
              </a:solidFill>
              <a:highlight>
                <a:srgbClr val="D9EAD3"/>
              </a:highlight>
            </a:endParaRPr>
          </a:p>
          <a:p>
            <a:pPr indent="-342900" lvl="0" marL="457200" rtl="0" algn="l">
              <a:spcBef>
                <a:spcPts val="0"/>
              </a:spcBef>
              <a:spcAft>
                <a:spcPts val="0"/>
              </a:spcAft>
              <a:buSzPts val="1800"/>
              <a:buChar char="●"/>
            </a:pPr>
            <a:r>
              <a:rPr lang="en">
                <a:highlight>
                  <a:srgbClr val="FFFF00"/>
                </a:highlight>
              </a:rPr>
              <a:t>ADAMAX</a:t>
            </a:r>
            <a:r>
              <a:rPr lang="en"/>
              <a:t> - </a:t>
            </a:r>
            <a:r>
              <a:rPr lang="en">
                <a:solidFill>
                  <a:schemeClr val="accent1"/>
                </a:solidFill>
              </a:rPr>
              <a:t>Loss of 0.33</a:t>
            </a:r>
            <a:r>
              <a:rPr lang="en"/>
              <a:t>, </a:t>
            </a:r>
            <a:r>
              <a:rPr lang="en">
                <a:solidFill>
                  <a:schemeClr val="accent2"/>
                </a:solidFill>
              </a:rPr>
              <a:t>Accuracy of 0.88</a:t>
            </a:r>
            <a:endParaRPr>
              <a:solidFill>
                <a:schemeClr val="accent2"/>
              </a:solidFill>
            </a:endParaRPr>
          </a:p>
          <a:p>
            <a:pPr indent="-342900" lvl="0" marL="457200" rtl="0" algn="l">
              <a:spcBef>
                <a:spcPts val="0"/>
              </a:spcBef>
              <a:spcAft>
                <a:spcPts val="0"/>
              </a:spcAft>
              <a:buSzPts val="1800"/>
              <a:buChar char="●"/>
            </a:pPr>
            <a:r>
              <a:rPr lang="en">
                <a:highlight>
                  <a:srgbClr val="00FFFF"/>
                </a:highlight>
              </a:rPr>
              <a:t>ADADELTA</a:t>
            </a:r>
            <a:r>
              <a:rPr lang="en"/>
              <a:t> - </a:t>
            </a:r>
            <a:r>
              <a:rPr lang="en">
                <a:solidFill>
                  <a:schemeClr val="accent1"/>
                </a:solidFill>
              </a:rPr>
              <a:t>Loss of 0.46</a:t>
            </a:r>
            <a:r>
              <a:rPr lang="en"/>
              <a:t>, </a:t>
            </a:r>
            <a:r>
              <a:rPr lang="en">
                <a:solidFill>
                  <a:schemeClr val="accent2"/>
                </a:solidFill>
              </a:rPr>
              <a:t>Accuracy of 0.83</a:t>
            </a:r>
            <a:endParaRPr>
              <a:solidFill>
                <a:schemeClr val="accent2"/>
              </a:solidFill>
            </a:endParaRPr>
          </a:p>
          <a:p>
            <a:pPr indent="-342900" lvl="0" marL="457200" rtl="0" algn="l">
              <a:spcBef>
                <a:spcPts val="0"/>
              </a:spcBef>
              <a:spcAft>
                <a:spcPts val="0"/>
              </a:spcAft>
              <a:buSzPts val="1800"/>
              <a:buChar char="●"/>
            </a:pPr>
            <a:r>
              <a:rPr lang="en"/>
              <a:t>ADAGRAD - </a:t>
            </a:r>
            <a:r>
              <a:rPr lang="en">
                <a:solidFill>
                  <a:schemeClr val="accent1"/>
                </a:solidFill>
              </a:rPr>
              <a:t>Loss of 0.56</a:t>
            </a:r>
            <a:r>
              <a:rPr lang="en"/>
              <a:t>, </a:t>
            </a:r>
            <a:r>
              <a:rPr lang="en">
                <a:solidFill>
                  <a:schemeClr val="accent2"/>
                </a:solidFill>
              </a:rPr>
              <a:t>Accuracy of 0.74</a:t>
            </a:r>
            <a:endParaRPr>
              <a:solidFill>
                <a:schemeClr val="accent2"/>
              </a:solidFill>
            </a:endParaRPr>
          </a:p>
          <a:p>
            <a:pPr indent="-342900" lvl="0" marL="457200" rtl="0" algn="l">
              <a:spcBef>
                <a:spcPts val="0"/>
              </a:spcBef>
              <a:spcAft>
                <a:spcPts val="0"/>
              </a:spcAft>
              <a:buSzPts val="1800"/>
              <a:buChar char="●"/>
            </a:pPr>
            <a:r>
              <a:rPr lang="en"/>
              <a:t>SGD - </a:t>
            </a:r>
            <a:r>
              <a:rPr lang="en">
                <a:solidFill>
                  <a:schemeClr val="accent1"/>
                </a:solidFill>
              </a:rPr>
              <a:t>Loss of 0.69</a:t>
            </a:r>
            <a:r>
              <a:rPr lang="en"/>
              <a:t>, </a:t>
            </a:r>
            <a:r>
              <a:rPr lang="en">
                <a:solidFill>
                  <a:schemeClr val="accent2"/>
                </a:solidFill>
              </a:rPr>
              <a:t>Accuracy of 0.53</a:t>
            </a:r>
            <a:endParaRPr>
              <a:solidFill>
                <a:schemeClr val="accent2"/>
              </a:solidFill>
            </a:endParaRPr>
          </a:p>
          <a:p>
            <a:pPr indent="0" lvl="0" marL="0" rtl="0" algn="l">
              <a:spcBef>
                <a:spcPts val="1600"/>
              </a:spcBef>
              <a:spcAft>
                <a:spcPts val="1600"/>
              </a:spcAft>
              <a:buNone/>
            </a:pPr>
            <a:r>
              <a:t/>
            </a:r>
            <a:endParaRPr>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1828123" y="780025"/>
            <a:ext cx="5487775" cy="358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Performance Results</a:t>
            </a:r>
            <a:endParaRPr/>
          </a:p>
        </p:txBody>
      </p:sp>
      <p:pic>
        <p:nvPicPr>
          <p:cNvPr id="109" name="Google Shape;109;p20"/>
          <p:cNvPicPr preferRelativeResize="0"/>
          <p:nvPr/>
        </p:nvPicPr>
        <p:blipFill>
          <a:blip r:embed="rId3">
            <a:alphaModFix/>
          </a:blip>
          <a:stretch>
            <a:fillRect/>
          </a:stretch>
        </p:blipFill>
        <p:spPr>
          <a:xfrm>
            <a:off x="230075" y="1488956"/>
            <a:ext cx="4396600" cy="2611825"/>
          </a:xfrm>
          <a:prstGeom prst="rect">
            <a:avLst/>
          </a:prstGeom>
          <a:noFill/>
          <a:ln>
            <a:noFill/>
          </a:ln>
        </p:spPr>
      </p:pic>
      <p:pic>
        <p:nvPicPr>
          <p:cNvPr id="110" name="Google Shape;110;p20"/>
          <p:cNvPicPr preferRelativeResize="0"/>
          <p:nvPr/>
        </p:nvPicPr>
        <p:blipFill>
          <a:blip r:embed="rId4">
            <a:alphaModFix/>
          </a:blip>
          <a:stretch>
            <a:fillRect/>
          </a:stretch>
        </p:blipFill>
        <p:spPr>
          <a:xfrm>
            <a:off x="5240700" y="700700"/>
            <a:ext cx="3085400" cy="2069475"/>
          </a:xfrm>
          <a:prstGeom prst="rect">
            <a:avLst/>
          </a:prstGeom>
          <a:noFill/>
          <a:ln>
            <a:noFill/>
          </a:ln>
        </p:spPr>
      </p:pic>
      <p:pic>
        <p:nvPicPr>
          <p:cNvPr id="111" name="Google Shape;111;p20"/>
          <p:cNvPicPr preferRelativeResize="0"/>
          <p:nvPr/>
        </p:nvPicPr>
        <p:blipFill>
          <a:blip r:embed="rId5">
            <a:alphaModFix/>
          </a:blip>
          <a:stretch>
            <a:fillRect/>
          </a:stretch>
        </p:blipFill>
        <p:spPr>
          <a:xfrm>
            <a:off x="5183700" y="2770175"/>
            <a:ext cx="3142400" cy="219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Insights and Results</a:t>
            </a:r>
            <a:endParaRPr/>
          </a:p>
        </p:txBody>
      </p:sp>
      <p:pic>
        <p:nvPicPr>
          <p:cNvPr id="117" name="Google Shape;117;p21"/>
          <p:cNvPicPr preferRelativeResize="0"/>
          <p:nvPr/>
        </p:nvPicPr>
        <p:blipFill>
          <a:blip r:embed="rId3">
            <a:alphaModFix/>
          </a:blip>
          <a:stretch>
            <a:fillRect/>
          </a:stretch>
        </p:blipFill>
        <p:spPr>
          <a:xfrm>
            <a:off x="206450" y="1693900"/>
            <a:ext cx="4427825" cy="2371391"/>
          </a:xfrm>
          <a:prstGeom prst="rect">
            <a:avLst/>
          </a:prstGeom>
          <a:noFill/>
          <a:ln>
            <a:noFill/>
          </a:ln>
        </p:spPr>
      </p:pic>
      <p:pic>
        <p:nvPicPr>
          <p:cNvPr id="118" name="Google Shape;118;p21"/>
          <p:cNvPicPr preferRelativeResize="0"/>
          <p:nvPr/>
        </p:nvPicPr>
        <p:blipFill>
          <a:blip r:embed="rId4">
            <a:alphaModFix/>
          </a:blip>
          <a:stretch>
            <a:fillRect/>
          </a:stretch>
        </p:blipFill>
        <p:spPr>
          <a:xfrm>
            <a:off x="4847788" y="690200"/>
            <a:ext cx="3410211" cy="1757000"/>
          </a:xfrm>
          <a:prstGeom prst="rect">
            <a:avLst/>
          </a:prstGeom>
          <a:noFill/>
          <a:ln>
            <a:noFill/>
          </a:ln>
        </p:spPr>
      </p:pic>
      <p:pic>
        <p:nvPicPr>
          <p:cNvPr id="119" name="Google Shape;119;p21"/>
          <p:cNvPicPr preferRelativeResize="0"/>
          <p:nvPr/>
        </p:nvPicPr>
        <p:blipFill>
          <a:blip r:embed="rId5">
            <a:alphaModFix/>
          </a:blip>
          <a:stretch>
            <a:fillRect/>
          </a:stretch>
        </p:blipFill>
        <p:spPr>
          <a:xfrm>
            <a:off x="4847799" y="2857937"/>
            <a:ext cx="3410200" cy="1757000"/>
          </a:xfrm>
          <a:prstGeom prst="rect">
            <a:avLst/>
          </a:prstGeom>
          <a:noFill/>
          <a:ln>
            <a:noFill/>
          </a:ln>
        </p:spPr>
      </p:pic>
      <p:sp>
        <p:nvSpPr>
          <p:cNvPr id="120" name="Google Shape;120;p21"/>
          <p:cNvSpPr txBox="1"/>
          <p:nvPr/>
        </p:nvSpPr>
        <p:spPr>
          <a:xfrm>
            <a:off x="5736150" y="318875"/>
            <a:ext cx="1633500" cy="51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Unreliable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21" name="Google Shape;121;p21"/>
          <p:cNvSpPr txBox="1"/>
          <p:nvPr/>
        </p:nvSpPr>
        <p:spPr>
          <a:xfrm>
            <a:off x="5736150" y="2447200"/>
            <a:ext cx="1633500" cy="513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latin typeface="Open Sans"/>
                <a:ea typeface="Open Sans"/>
                <a:cs typeface="Open Sans"/>
                <a:sym typeface="Open Sans"/>
              </a:rPr>
              <a:t>R</a:t>
            </a:r>
            <a:r>
              <a:rPr lang="en">
                <a:latin typeface="Open Sans"/>
                <a:ea typeface="Open Sans"/>
                <a:cs typeface="Open Sans"/>
                <a:sym typeface="Open Sans"/>
              </a:rPr>
              <a:t>eliable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