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04B3294-A4A7-4460-8223-79DCF6D5A9A8}">
  <a:tblStyle styleId="{F04B3294-A4A7-4460-8223-79DCF6D5A9A8}"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 name="Shape 14"/>
        <p:cNvGrpSpPr/>
        <p:nvPr/>
      </p:nvGrpSpPr>
      <p:grpSpPr>
        <a:xfrm>
          <a:off x="0" y="0"/>
          <a:ext cx="0" cy="0"/>
          <a:chOff x="0" y="0"/>
          <a:chExt cx="0" cy="0"/>
        </a:xfrm>
      </p:grpSpPr>
      <p:sp>
        <p:nvSpPr>
          <p:cNvPr id="15" name="Shape 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introductions</a:t>
            </a:r>
          </a:p>
        </p:txBody>
      </p:sp>
      <p:sp>
        <p:nvSpPr>
          <p:cNvPr id="16" name="Shape 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Muntaser</a:t>
            </a:r>
          </a:p>
        </p:txBody>
      </p:sp>
      <p:sp>
        <p:nvSpPr>
          <p:cNvPr id="86" name="Shape 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Maverick</a:t>
            </a:r>
          </a:p>
        </p:txBody>
      </p:sp>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Maverick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Maverick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Maverick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Joy</a:t>
            </a: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Brett</a:t>
            </a: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Joy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Brett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Anders</a:t>
            </a:r>
          </a:p>
        </p:txBody>
      </p:sp>
      <p:sp>
        <p:nvSpPr>
          <p:cNvPr id="21" name="Shape 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Anders (skip)</a:t>
            </a:r>
          </a:p>
        </p:txBody>
      </p:sp>
      <p:sp>
        <p:nvSpPr>
          <p:cNvPr id="28" name="Shape 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Anders</a:t>
            </a:r>
          </a:p>
        </p:txBody>
      </p:sp>
      <p:sp>
        <p:nvSpPr>
          <p:cNvPr id="35" name="Shape 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Maverick</a:t>
            </a:r>
          </a:p>
        </p:txBody>
      </p:sp>
      <p:sp>
        <p:nvSpPr>
          <p:cNvPr id="41" name="Shape 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Maverick</a:t>
            </a:r>
          </a:p>
        </p:txBody>
      </p:sp>
      <p:sp>
        <p:nvSpPr>
          <p:cNvPr id="51" name="Shape 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Joy</a:t>
            </a:r>
          </a:p>
        </p:txBody>
      </p:sp>
      <p:sp>
        <p:nvSpPr>
          <p:cNvPr id="63" name="Shape 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Muntaser</a:t>
            </a:r>
          </a:p>
        </p:txBody>
      </p:sp>
      <p:sp>
        <p:nvSpPr>
          <p:cNvPr id="74" name="Shape 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Muntaser</a:t>
            </a:r>
          </a:p>
        </p:txBody>
      </p:sp>
      <p:sp>
        <p:nvSpPr>
          <p:cNvPr id="79" name="Shape 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7" name="Shape 7"/>
        <p:cNvGrpSpPr/>
        <p:nvPr/>
      </p:nvGrpSpPr>
      <p:grpSpPr>
        <a:xfrm>
          <a:off x="0" y="0"/>
          <a:ext cx="0" cy="0"/>
          <a:chOff x="0" y="0"/>
          <a:chExt cx="0" cy="0"/>
        </a:xfrm>
      </p:grpSpPr>
      <p:sp>
        <p:nvSpPr>
          <p:cNvPr id="8" name="Shape 8"/>
          <p:cNvSpPr txBox="1"/>
          <p:nvPr>
            <p:ph type="title"/>
          </p:nvPr>
        </p:nvSpPr>
        <p:spPr>
          <a:xfrm>
            <a:off x="487222" y="1376320"/>
            <a:ext cx="5707968" cy="3168460"/>
          </a:xfrm>
          <a:prstGeom prst="rect">
            <a:avLst/>
          </a:prstGeom>
          <a:noFill/>
          <a:ln>
            <a:noFill/>
          </a:ln>
        </p:spPr>
        <p:txBody>
          <a:bodyPr anchorCtr="0" anchor="t" bIns="91425" lIns="91425" rIns="91425" tIns="91425"/>
          <a:lstStyle>
            <a:lvl1pPr indent="0" lvl="0" marL="0" marR="0" rtl="0" algn="l">
              <a:lnSpc>
                <a:spcPct val="70000"/>
              </a:lnSpc>
              <a:spcBef>
                <a:spcPts val="0"/>
              </a:spcBef>
              <a:buClr>
                <a:srgbClr val="9E28B5"/>
              </a:buClr>
              <a:buFont typeface="Arial"/>
              <a:buNone/>
              <a:defRPr b="0" i="0" sz="4400" u="none" cap="none" strike="noStrike">
                <a:solidFill>
                  <a:srgbClr val="9E28B5"/>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06375"/>
            <a:ext cx="8229600" cy="857250"/>
          </a:xfrm>
          <a:prstGeom prst="rect">
            <a:avLst/>
          </a:prstGeom>
          <a:noFill/>
          <a:ln>
            <a:noFill/>
          </a:ln>
        </p:spPr>
        <p:txBody>
          <a:bodyPr anchorCtr="0" anchor="t" bIns="91425" lIns="91425" rIns="91425" tIns="91425"/>
          <a:lstStyle>
            <a:lvl1pPr indent="0" lvl="0" marL="0" marR="0" rtl="0" algn="l">
              <a:spcBef>
                <a:spcPts val="0"/>
              </a:spcBef>
              <a:buClr>
                <a:srgbClr val="9E28B5"/>
              </a:buClr>
              <a:buFont typeface="Arial"/>
              <a:buNone/>
              <a:defRPr b="0" i="0" sz="3800" u="none" cap="none" strike="noStrike">
                <a:solidFill>
                  <a:srgbClr val="9E28B5"/>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57200" y="1200150"/>
            <a:ext cx="8229600" cy="3394075"/>
          </a:xfrm>
          <a:prstGeom prst="rect">
            <a:avLst/>
          </a:prstGeom>
          <a:noFill/>
          <a:ln>
            <a:noFill/>
          </a:ln>
        </p:spPr>
        <p:txBody>
          <a:bodyPr anchorCtr="0" anchor="t" bIns="91425" lIns="91425" rIns="91425" tIns="91425"/>
          <a:lstStyle>
            <a:lvl1pPr indent="-139700" lvl="0" marL="342900" marR="0" rtl="0" algn="l">
              <a:spcBef>
                <a:spcPts val="640"/>
              </a:spcBef>
              <a:buClr>
                <a:srgbClr val="3F3F3F"/>
              </a:buClr>
              <a:buSzPct val="100000"/>
              <a:buFont typeface="Arial"/>
              <a:buChar char="•"/>
              <a:defRPr b="0" i="0" sz="3200" u="none" cap="none" strike="noStrike">
                <a:solidFill>
                  <a:srgbClr val="3F3F3F"/>
                </a:solidFill>
                <a:latin typeface="Arial"/>
                <a:ea typeface="Arial"/>
                <a:cs typeface="Arial"/>
                <a:sym typeface="Arial"/>
              </a:defRPr>
            </a:lvl1pPr>
            <a:lvl2pPr indent="-107950" lvl="1" marL="742950" marR="0" rtl="0" algn="l">
              <a:spcBef>
                <a:spcPts val="560"/>
              </a:spcBef>
              <a:buClr>
                <a:srgbClr val="3F3F3F"/>
              </a:buClr>
              <a:buSzPct val="100000"/>
              <a:buFont typeface="Arial"/>
              <a:buChar char="–"/>
              <a:defRPr b="0" i="0" sz="2800" u="none" cap="none" strike="noStrike">
                <a:solidFill>
                  <a:srgbClr val="3F3F3F"/>
                </a:solidFill>
                <a:latin typeface="Arial"/>
                <a:ea typeface="Arial"/>
                <a:cs typeface="Arial"/>
                <a:sym typeface="Arial"/>
              </a:defRPr>
            </a:lvl2pPr>
            <a:lvl3pPr indent="-76200" lvl="2" marL="1143000" marR="0" rtl="0" algn="l">
              <a:spcBef>
                <a:spcPts val="480"/>
              </a:spcBef>
              <a:buClr>
                <a:srgbClr val="3F3F3F"/>
              </a:buClr>
              <a:buSzPct val="100000"/>
              <a:buFont typeface="Arial"/>
              <a:buChar char="•"/>
              <a:defRPr b="0" i="0" sz="2400" u="none" cap="none" strike="noStrike">
                <a:solidFill>
                  <a:srgbClr val="3F3F3F"/>
                </a:solidFill>
                <a:latin typeface="Arial"/>
                <a:ea typeface="Arial"/>
                <a:cs typeface="Arial"/>
                <a:sym typeface="Arial"/>
              </a:defRPr>
            </a:lvl3pPr>
            <a:lvl4pPr indent="-101600" lvl="3" marL="1600200" marR="0" rtl="0" algn="l">
              <a:spcBef>
                <a:spcPts val="400"/>
              </a:spcBef>
              <a:buClr>
                <a:srgbClr val="3F3F3F"/>
              </a:buClr>
              <a:buSzPct val="100000"/>
              <a:buFont typeface="Arial"/>
              <a:buChar char="–"/>
              <a:defRPr b="0" i="0" sz="2000" u="none" cap="none" strike="noStrike">
                <a:solidFill>
                  <a:srgbClr val="3F3F3F"/>
                </a:solidFill>
                <a:latin typeface="Arial"/>
                <a:ea typeface="Arial"/>
                <a:cs typeface="Arial"/>
                <a:sym typeface="Arial"/>
              </a:defRPr>
            </a:lvl4pPr>
            <a:lvl5pPr indent="-101600" lvl="4" marL="2057400" marR="0" rtl="0" algn="l">
              <a:spcBef>
                <a:spcPts val="400"/>
              </a:spcBef>
              <a:buClr>
                <a:srgbClr val="3F3F3F"/>
              </a:buClr>
              <a:buSzPct val="100000"/>
              <a:buFont typeface="Arial"/>
              <a:buChar char="»"/>
              <a:defRPr b="0" i="0" sz="2000" u="none" cap="none" strike="noStrike">
                <a:solidFill>
                  <a:srgbClr val="3F3F3F"/>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pic>
        <p:nvPicPr>
          <p:cNvPr descr="NoText-04.jp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descr="NoText-06.jpg" id="10" name="Shape 10"/>
          <p:cNvPicPr preferRelativeResize="0"/>
          <p:nvPr/>
        </p:nvPicPr>
        <p:blipFill rotWithShape="1">
          <a:blip r:embed="rId1">
            <a:alphaModFix/>
          </a:blip>
          <a:srcRect b="0" l="0" r="0" t="0"/>
          <a:stretch/>
        </p:blipFill>
        <p:spPr>
          <a:xfrm>
            <a:off x="0" y="0"/>
            <a:ext cx="9144000" cy="514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quora.com/In-Java-when-should-you-use-an-interface-instead-of-an-abstract-class" TargetMode="External"/><Relationship Id="rId4" Type="http://schemas.openxmlformats.org/officeDocument/2006/relationships/hyperlink" Target="http://programmers.stackexchange.com/questions/253254/why-should-i-use-a-factory-class-instead-of-direct-object-construction" TargetMode="External"/><Relationship Id="rId5" Type="http://schemas.openxmlformats.org/officeDocument/2006/relationships/hyperlink" Target="https://eclipse.org/eclipse.org-common/themes/solstice/public/images/logo/eclipse-800x188.png" TargetMode="External"/><Relationship Id="rId6" Type="http://schemas.openxmlformats.org/officeDocument/2006/relationships/hyperlink" Target="http://dwglogo.com/wp-content/uploads/2016/06/Google-2015-logo.png" TargetMode="External"/><Relationship Id="rId7" Type="http://schemas.openxmlformats.org/officeDocument/2006/relationships/hyperlink" Target="https://gitlab.com/uploads/project/avatar/13083/gitlab-logo-square.png" TargetMode="External"/><Relationship Id="rId8" Type="http://schemas.openxmlformats.org/officeDocument/2006/relationships/hyperlink" Target="http://osx.vn/attachments/ij-png.48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0.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 name="Shape 17"/>
        <p:cNvGrpSpPr/>
        <p:nvPr/>
      </p:nvGrpSpPr>
      <p:grpSpPr>
        <a:xfrm>
          <a:off x="0" y="0"/>
          <a:ext cx="0" cy="0"/>
          <a:chOff x="0" y="0"/>
          <a:chExt cx="0" cy="0"/>
        </a:xfrm>
      </p:grpSpPr>
      <p:sp>
        <p:nvSpPr>
          <p:cNvPr id="18" name="Shape 18"/>
          <p:cNvSpPr txBox="1"/>
          <p:nvPr>
            <p:ph type="title"/>
          </p:nvPr>
        </p:nvSpPr>
        <p:spPr>
          <a:xfrm>
            <a:off x="380575" y="1537125"/>
            <a:ext cx="6267300" cy="33264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9E28B5"/>
              </a:buClr>
              <a:buSzPct val="25000"/>
              <a:buFont typeface="Arial"/>
              <a:buNone/>
            </a:pPr>
            <a:r>
              <a:rPr b="0" i="0" lang="en-US" sz="1800" u="none" cap="none" strike="noStrike">
                <a:solidFill>
                  <a:srgbClr val="9E28B5"/>
                </a:solidFill>
                <a:latin typeface="Arial"/>
                <a:ea typeface="Arial"/>
                <a:cs typeface="Arial"/>
                <a:sym typeface="Arial"/>
              </a:rPr>
              <a:t>SEIS 610 Course Project</a:t>
            </a:r>
            <a:r>
              <a:rPr lang="en-US" sz="1800"/>
              <a:t>:</a:t>
            </a:r>
            <a:br>
              <a:rPr b="0" i="0" lang="en-US" sz="2000" u="none" cap="none" strike="noStrike">
                <a:solidFill>
                  <a:srgbClr val="9E28B5"/>
                </a:solidFill>
                <a:latin typeface="Arial"/>
                <a:ea typeface="Arial"/>
                <a:cs typeface="Arial"/>
                <a:sym typeface="Arial"/>
              </a:rPr>
            </a:br>
            <a:r>
              <a:rPr b="0" i="0" lang="en-US" sz="3000" u="none" cap="none" strike="noStrike">
                <a:solidFill>
                  <a:srgbClr val="510C76"/>
                </a:solidFill>
                <a:latin typeface="Arial"/>
                <a:ea typeface="Arial"/>
                <a:cs typeface="Arial"/>
                <a:sym typeface="Arial"/>
              </a:rPr>
              <a:t>Evolutionary Computing System</a:t>
            </a:r>
            <a:br>
              <a:rPr b="0" i="0" lang="en-US" sz="4800" u="none" cap="none" strike="noStrike">
                <a:solidFill>
                  <a:srgbClr val="510C76"/>
                </a:solidFill>
                <a:latin typeface="Arial"/>
                <a:ea typeface="Arial"/>
                <a:cs typeface="Arial"/>
                <a:sym typeface="Arial"/>
              </a:rPr>
            </a:br>
            <a:br>
              <a:rPr b="0" i="0" lang="en-US" sz="1600" u="none" cap="none" strike="noStrike">
                <a:solidFill>
                  <a:srgbClr val="510C76"/>
                </a:solidFill>
                <a:latin typeface="Arial"/>
                <a:ea typeface="Arial"/>
                <a:cs typeface="Arial"/>
                <a:sym typeface="Arial"/>
              </a:rPr>
            </a:br>
            <a:br>
              <a:rPr b="0" i="0" lang="en-US" sz="1600" u="none" cap="none" strike="noStrike">
                <a:solidFill>
                  <a:srgbClr val="510C76"/>
                </a:solidFill>
                <a:latin typeface="Arial"/>
                <a:ea typeface="Arial"/>
                <a:cs typeface="Arial"/>
                <a:sym typeface="Arial"/>
              </a:rPr>
            </a:br>
            <a:br>
              <a:rPr b="0" i="0" lang="en-US" sz="1600" u="none" cap="none" strike="noStrike">
                <a:solidFill>
                  <a:srgbClr val="510C76"/>
                </a:solidFill>
                <a:latin typeface="Arial"/>
                <a:ea typeface="Arial"/>
                <a:cs typeface="Arial"/>
                <a:sym typeface="Arial"/>
              </a:rPr>
            </a:br>
            <a:br>
              <a:rPr b="0" i="0" lang="en-US" sz="1600" u="none" cap="none" strike="noStrike">
                <a:solidFill>
                  <a:srgbClr val="510C76"/>
                </a:solidFill>
                <a:latin typeface="Arial"/>
                <a:ea typeface="Arial"/>
                <a:cs typeface="Arial"/>
                <a:sym typeface="Arial"/>
              </a:rPr>
            </a:br>
            <a:br>
              <a:rPr b="0" i="0" lang="en-US" sz="1400" u="none" cap="none" strike="noStrike">
                <a:solidFill>
                  <a:srgbClr val="510C76"/>
                </a:solidFill>
                <a:latin typeface="Arial"/>
                <a:ea typeface="Arial"/>
                <a:cs typeface="Arial"/>
                <a:sym typeface="Arial"/>
              </a:rPr>
            </a:br>
            <a:r>
              <a:rPr b="1" i="0" lang="en-US" sz="1600" u="none" cap="none" strike="noStrike">
                <a:solidFill>
                  <a:srgbClr val="510C76"/>
                </a:solidFill>
                <a:latin typeface="Arial"/>
                <a:ea typeface="Arial"/>
                <a:cs typeface="Arial"/>
                <a:sym typeface="Arial"/>
              </a:rPr>
              <a:t>July 2016</a:t>
            </a:r>
          </a:p>
          <a:p>
            <a:pPr indent="0" lvl="0" marL="0" marR="0" rtl="0" algn="l">
              <a:lnSpc>
                <a:spcPct val="90000"/>
              </a:lnSpc>
              <a:spcBef>
                <a:spcPts val="0"/>
              </a:spcBef>
              <a:buClr>
                <a:srgbClr val="9E28B5"/>
              </a:buClr>
              <a:buSzPct val="25000"/>
              <a:buFont typeface="Arial"/>
              <a:buNone/>
            </a:pPr>
            <a:br>
              <a:rPr b="0" i="0" lang="en-US" sz="1200" u="none" cap="none" strike="noStrike">
                <a:solidFill>
                  <a:srgbClr val="510C76"/>
                </a:solidFill>
                <a:latin typeface="Arial"/>
                <a:ea typeface="Arial"/>
                <a:cs typeface="Arial"/>
                <a:sym typeface="Arial"/>
              </a:rPr>
            </a:br>
            <a:r>
              <a:rPr b="0" i="0" lang="en-US" sz="1200" u="none" cap="none" strike="noStrike">
                <a:solidFill>
                  <a:srgbClr val="510C76"/>
                </a:solidFill>
                <a:latin typeface="Arial"/>
                <a:ea typeface="Arial"/>
                <a:cs typeface="Arial"/>
                <a:sym typeface="Arial"/>
              </a:rPr>
              <a:t>Developed and Presented by</a:t>
            </a:r>
            <a:br>
              <a:rPr b="0" i="0" lang="en-US" sz="1100" u="none" cap="none" strike="noStrike">
                <a:solidFill>
                  <a:srgbClr val="510C76"/>
                </a:solidFill>
                <a:latin typeface="Arial"/>
                <a:ea typeface="Arial"/>
                <a:cs typeface="Arial"/>
                <a:sym typeface="Arial"/>
              </a:rPr>
            </a:br>
            <a:r>
              <a:rPr b="0" i="0" lang="en-US" sz="1200" u="none" cap="none" strike="noStrike">
                <a:solidFill>
                  <a:srgbClr val="510C76"/>
                </a:solidFill>
                <a:latin typeface="Arial"/>
                <a:ea typeface="Arial"/>
                <a:cs typeface="Arial"/>
                <a:sym typeface="Arial"/>
              </a:rPr>
              <a:t>Maverick Edberg, Anders Skaar, Muntaser Khan, Brett Branan, &amp; Aghogho Ometan</a:t>
            </a:r>
            <a:br>
              <a:rPr b="1" i="0" lang="en-US" sz="1400" u="none" cap="none" strike="noStrike">
                <a:solidFill>
                  <a:srgbClr val="510C76"/>
                </a:solidFill>
                <a:latin typeface="Arial"/>
                <a:ea typeface="Arial"/>
                <a:cs typeface="Arial"/>
                <a:sym typeface="Arial"/>
              </a:rPr>
            </a:br>
            <a:br>
              <a:rPr b="0" i="0" lang="en-US" sz="2800" u="none" cap="none" strike="noStrike">
                <a:solidFill>
                  <a:srgbClr val="510C76"/>
                </a:solidFill>
                <a:latin typeface="Arial"/>
                <a:ea typeface="Arial"/>
                <a:cs typeface="Arial"/>
                <a:sym typeface="Arial"/>
              </a:rPr>
            </a:br>
            <a:br>
              <a:rPr b="0" i="0" lang="en-US" sz="2400" u="none" cap="none" strike="noStrike">
                <a:solidFill>
                  <a:srgbClr val="510C76"/>
                </a:solidFill>
                <a:latin typeface="Arial"/>
                <a:ea typeface="Arial"/>
                <a:cs typeface="Arial"/>
                <a:sym typeface="Arial"/>
              </a:rPr>
            </a:br>
            <a:br>
              <a:rPr b="0" i="0" lang="en-US" sz="2400" u="none" cap="none" strike="noStrike">
                <a:solidFill>
                  <a:srgbClr val="510C76"/>
                </a:solidFill>
                <a:latin typeface="Arial"/>
                <a:ea typeface="Arial"/>
                <a:cs typeface="Arial"/>
                <a:sym typeface="Arial"/>
              </a:rPr>
            </a:br>
            <a:br>
              <a:rPr b="0" i="0" lang="en-US" sz="2400" u="none" cap="none" strike="noStrike">
                <a:solidFill>
                  <a:srgbClr val="510C76"/>
                </a:solidFill>
                <a:latin typeface="Arial"/>
                <a:ea typeface="Arial"/>
                <a:cs typeface="Arial"/>
                <a:sym typeface="Arial"/>
              </a:rPr>
            </a:br>
            <a:br>
              <a:rPr b="0" i="0" lang="en-US" sz="24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1"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1000" u="none" cap="none" strike="noStrike">
                <a:solidFill>
                  <a:srgbClr val="510C76"/>
                </a:solidFill>
                <a:latin typeface="Arial"/>
                <a:ea typeface="Arial"/>
                <a:cs typeface="Arial"/>
                <a:sym typeface="Arial"/>
              </a:rPr>
            </a:br>
            <a:br>
              <a:rPr b="0" i="0" lang="en-US" sz="2000" u="none" cap="none" strike="noStrike">
                <a:solidFill>
                  <a:srgbClr val="9E28B5"/>
                </a:solidFill>
                <a:latin typeface="Arial"/>
                <a:ea typeface="Arial"/>
                <a:cs typeface="Arial"/>
                <a:sym typeface="Arial"/>
              </a:rPr>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73375"/>
            <a:ext cx="8229600" cy="99030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Software Testing and Metrics</a:t>
            </a:r>
          </a:p>
        </p:txBody>
      </p:sp>
      <p:sp>
        <p:nvSpPr>
          <p:cNvPr id="89" name="Shape 89"/>
          <p:cNvSpPr txBox="1"/>
          <p:nvPr>
            <p:ph idx="1" type="body"/>
          </p:nvPr>
        </p:nvSpPr>
        <p:spPr>
          <a:xfrm>
            <a:off x="457200" y="823475"/>
            <a:ext cx="8229600" cy="3770700"/>
          </a:xfrm>
          <a:prstGeom prst="rect">
            <a:avLst/>
          </a:prstGeom>
          <a:noFill/>
          <a:ln>
            <a:noFill/>
          </a:ln>
        </p:spPr>
        <p:txBody>
          <a:bodyPr anchorCtr="0" anchor="t" bIns="45700" lIns="91425" rIns="91425" tIns="45700">
            <a:noAutofit/>
          </a:bodyPr>
          <a:lstStyle/>
          <a:p>
            <a:pPr indent="38100" lvl="0" rtl="0">
              <a:spcBef>
                <a:spcPts val="0"/>
              </a:spcBef>
              <a:buClr>
                <a:srgbClr val="3F3F3F"/>
              </a:buClr>
              <a:buSzPct val="100000"/>
              <a:buFont typeface="Arial"/>
            </a:pPr>
            <a:r>
              <a:rPr lang="en-US" sz="1200"/>
              <a:t>Data Structure Testing</a:t>
            </a:r>
          </a:p>
          <a:p>
            <a:pPr lvl="1" rtl="0">
              <a:spcBef>
                <a:spcPts val="0"/>
              </a:spcBef>
              <a:buSzPct val="100000"/>
            </a:pPr>
            <a:r>
              <a:rPr lang="en-US" sz="1200"/>
              <a:t>Programmatically test the underlying data structure of our application.</a:t>
            </a:r>
          </a:p>
          <a:p>
            <a:pPr lvl="1" rtl="0">
              <a:spcBef>
                <a:spcPts val="0"/>
              </a:spcBef>
              <a:buSzPct val="100000"/>
            </a:pPr>
            <a:r>
              <a:rPr lang="en-US" sz="1200"/>
              <a:t>Create a random population of expression trees.</a:t>
            </a:r>
          </a:p>
          <a:p>
            <a:pPr lvl="1" rtl="0">
              <a:spcBef>
                <a:spcPts val="0"/>
              </a:spcBef>
              <a:buSzPct val="100000"/>
            </a:pPr>
            <a:r>
              <a:rPr lang="en-US" sz="1200"/>
              <a:t>Evolve the population if the target fitness value has not been met.</a:t>
            </a:r>
          </a:p>
          <a:p>
            <a:pPr lvl="1" rtl="0">
              <a:spcBef>
                <a:spcPts val="0"/>
              </a:spcBef>
              <a:buSzPct val="100000"/>
            </a:pPr>
            <a:r>
              <a:rPr lang="en-US" sz="1200"/>
              <a:t>Output the solution, the run time, and the population count otherwise.</a:t>
            </a:r>
          </a:p>
          <a:p>
            <a:pPr indent="0" lvl="0" marL="0" rtl="0">
              <a:spcBef>
                <a:spcPts val="0"/>
              </a:spcBef>
              <a:buNone/>
            </a:pPr>
            <a:r>
              <a:t/>
            </a:r>
            <a:endParaRPr sz="1200"/>
          </a:p>
          <a:p>
            <a:pPr indent="-304800" lvl="0" marL="457200" rtl="0">
              <a:spcBef>
                <a:spcPts val="0"/>
              </a:spcBef>
              <a:buSzPct val="100000"/>
            </a:pPr>
            <a:r>
              <a:rPr lang="en-US" sz="1200"/>
              <a:t>QA Testing</a:t>
            </a:r>
          </a:p>
          <a:p>
            <a:pPr indent="-304800" lvl="1" marL="914400" rtl="0">
              <a:spcBef>
                <a:spcPts val="0"/>
              </a:spcBef>
              <a:buSzPct val="100000"/>
            </a:pPr>
            <a:r>
              <a:rPr lang="en-US" sz="1200"/>
              <a:t>Manually test our application for requirements adherence and user acceptance.</a:t>
            </a:r>
          </a:p>
          <a:p>
            <a:pPr indent="-304800" lvl="1" marL="914400" rtl="0">
              <a:spcBef>
                <a:spcPts val="0"/>
              </a:spcBef>
              <a:buSzPct val="100000"/>
            </a:pPr>
            <a:r>
              <a:rPr lang="en-US" sz="1200"/>
              <a:t>Running our application on both Windows and OSX devices.</a:t>
            </a:r>
          </a:p>
        </p:txBody>
      </p:sp>
      <p:pic>
        <p:nvPicPr>
          <p:cNvPr descr="Screen Shot 2016-07-16 at 11.56.29 AM.png" id="90" name="Shape 90"/>
          <p:cNvPicPr preferRelativeResize="0"/>
          <p:nvPr/>
        </p:nvPicPr>
        <p:blipFill>
          <a:blip r:embed="rId3">
            <a:alphaModFix/>
          </a:blip>
          <a:stretch>
            <a:fillRect/>
          </a:stretch>
        </p:blipFill>
        <p:spPr>
          <a:xfrm>
            <a:off x="713724" y="4335925"/>
            <a:ext cx="4880475" cy="696099"/>
          </a:xfrm>
          <a:prstGeom prst="rect">
            <a:avLst/>
          </a:prstGeom>
          <a:noFill/>
          <a:ln>
            <a:noFill/>
          </a:ln>
        </p:spPr>
      </p:pic>
      <p:pic>
        <p:nvPicPr>
          <p:cNvPr descr="Screen Shot 2016-07-17 at 5.42.59 PM.png" id="91" name="Shape 91"/>
          <p:cNvPicPr preferRelativeResize="0"/>
          <p:nvPr/>
        </p:nvPicPr>
        <p:blipFill rotWithShape="1">
          <a:blip r:embed="rId4">
            <a:alphaModFix/>
          </a:blip>
          <a:srcRect b="22541" l="0" r="10354" t="8119"/>
          <a:stretch/>
        </p:blipFill>
        <p:spPr>
          <a:xfrm>
            <a:off x="713724" y="2656725"/>
            <a:ext cx="5932550" cy="1508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6375"/>
            <a:ext cx="8229600" cy="85740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Software Testing and Metrics</a:t>
            </a:r>
          </a:p>
        </p:txBody>
      </p:sp>
      <p:sp>
        <p:nvSpPr>
          <p:cNvPr id="97" name="Shape 97"/>
          <p:cNvSpPr txBox="1"/>
          <p:nvPr>
            <p:ph idx="1" type="body"/>
          </p:nvPr>
        </p:nvSpPr>
        <p:spPr>
          <a:xfrm>
            <a:off x="457200" y="1200150"/>
            <a:ext cx="3630600" cy="3707400"/>
          </a:xfrm>
          <a:prstGeom prst="rect">
            <a:avLst/>
          </a:prstGeom>
          <a:noFill/>
          <a:ln>
            <a:noFill/>
          </a:ln>
        </p:spPr>
        <p:txBody>
          <a:bodyPr anchorCtr="0" anchor="t" bIns="45700" lIns="91425" rIns="91425" tIns="45700">
            <a:noAutofit/>
          </a:bodyPr>
          <a:lstStyle/>
          <a:p>
            <a:pPr indent="38100" lvl="0" rtl="0">
              <a:spcBef>
                <a:spcPts val="0"/>
              </a:spcBef>
              <a:buClr>
                <a:srgbClr val="3F3F3F"/>
              </a:buClr>
              <a:buSzPct val="100000"/>
              <a:buFont typeface="Arial"/>
            </a:pPr>
            <a:r>
              <a:rPr lang="en-US" sz="1200"/>
              <a:t>Metrics</a:t>
            </a:r>
          </a:p>
          <a:p>
            <a:pPr indent="-304800" lvl="1" marL="914400" rtl="0">
              <a:spcBef>
                <a:spcPts val="0"/>
              </a:spcBef>
              <a:buSzPct val="100000"/>
            </a:pPr>
            <a:r>
              <a:rPr lang="en-US" sz="1200"/>
              <a:t>Complexity Metrics</a:t>
            </a:r>
          </a:p>
          <a:p>
            <a:pPr indent="-304800" lvl="2" marL="1371600" rtl="0">
              <a:spcBef>
                <a:spcPts val="0"/>
              </a:spcBef>
              <a:buSzPct val="100000"/>
            </a:pPr>
            <a:r>
              <a:rPr lang="en-US" sz="1200"/>
              <a:t>Average Operation Complexity (Cyclomatic Complexity)</a:t>
            </a:r>
          </a:p>
          <a:p>
            <a:pPr indent="-304800" lvl="2" marL="1371600" rtl="0">
              <a:spcBef>
                <a:spcPts val="0"/>
              </a:spcBef>
              <a:buSzPct val="100000"/>
            </a:pPr>
            <a:r>
              <a:rPr lang="en-US" sz="1200"/>
              <a:t>Weighted Method Complexity (∑ Method Complexities)</a:t>
            </a:r>
          </a:p>
          <a:p>
            <a:pPr indent="0" lvl="0" marL="914400" rtl="0">
              <a:spcBef>
                <a:spcPts val="0"/>
              </a:spcBef>
              <a:buNone/>
            </a:pPr>
            <a:r>
              <a:t/>
            </a:r>
            <a:endParaRPr sz="1200"/>
          </a:p>
          <a:p>
            <a:pPr indent="-304800" lvl="1" marL="914400" rtl="0">
              <a:spcBef>
                <a:spcPts val="0"/>
              </a:spcBef>
              <a:buSzPct val="100000"/>
            </a:pPr>
            <a:r>
              <a:rPr lang="en-US" sz="1200"/>
              <a:t>Dependency Metrics</a:t>
            </a:r>
          </a:p>
          <a:p>
            <a:pPr indent="-304800" lvl="2" marL="1371600" rtl="0">
              <a:spcBef>
                <a:spcPts val="0"/>
              </a:spcBef>
              <a:buSzPct val="100000"/>
            </a:pPr>
            <a:r>
              <a:rPr lang="en-US" sz="1200"/>
              <a:t>Dependencies</a:t>
            </a:r>
          </a:p>
          <a:p>
            <a:pPr indent="-304800" lvl="3" marL="1828800" rtl="0">
              <a:spcBef>
                <a:spcPts val="0"/>
              </a:spcBef>
              <a:buSzPct val="100000"/>
            </a:pPr>
            <a:r>
              <a:rPr lang="en-US" sz="1200"/>
              <a:t>Both direct and transitive dependency counts</a:t>
            </a:r>
          </a:p>
          <a:p>
            <a:pPr indent="-304800" lvl="2" marL="1371600" rtl="0">
              <a:spcBef>
                <a:spcPts val="0"/>
              </a:spcBef>
              <a:buSzPct val="100000"/>
            </a:pPr>
            <a:r>
              <a:rPr lang="en-US" sz="1200"/>
              <a:t>Dependents</a:t>
            </a:r>
          </a:p>
          <a:p>
            <a:pPr indent="-304800" lvl="3" marL="1828800" rtl="0">
              <a:spcBef>
                <a:spcPts val="0"/>
              </a:spcBef>
              <a:buSzPct val="100000"/>
            </a:pPr>
            <a:r>
              <a:rPr lang="en-US" sz="1200"/>
              <a:t>Both direct and transitive dependent counts</a:t>
            </a:r>
          </a:p>
        </p:txBody>
      </p:sp>
      <p:pic>
        <p:nvPicPr>
          <p:cNvPr descr="Screen Shot 2016-07-18 at 8.35.11 AM.png" id="98" name="Shape 98"/>
          <p:cNvPicPr preferRelativeResize="0"/>
          <p:nvPr/>
        </p:nvPicPr>
        <p:blipFill>
          <a:blip r:embed="rId3">
            <a:alphaModFix/>
          </a:blip>
          <a:stretch>
            <a:fillRect/>
          </a:stretch>
        </p:blipFill>
        <p:spPr>
          <a:xfrm>
            <a:off x="4295675" y="2532300"/>
            <a:ext cx="4391124" cy="1580275"/>
          </a:xfrm>
          <a:prstGeom prst="rect">
            <a:avLst/>
          </a:prstGeom>
          <a:noFill/>
          <a:ln>
            <a:noFill/>
          </a:ln>
        </p:spPr>
      </p:pic>
      <p:sp>
        <p:nvSpPr>
          <p:cNvPr id="99" name="Shape 99"/>
          <p:cNvSpPr txBox="1"/>
          <p:nvPr/>
        </p:nvSpPr>
        <p:spPr>
          <a:xfrm>
            <a:off x="3616150" y="1313975"/>
            <a:ext cx="4239600" cy="754800"/>
          </a:xfrm>
          <a:prstGeom prst="rect">
            <a:avLst/>
          </a:prstGeom>
          <a:noFill/>
          <a:ln>
            <a:noFill/>
          </a:ln>
        </p:spPr>
        <p:txBody>
          <a:bodyPr anchorCtr="0" anchor="t" bIns="91425" lIns="91425" rIns="91425" tIns="91425">
            <a:noAutofit/>
          </a:bodyPr>
          <a:lstStyle/>
          <a:p>
            <a:pPr indent="-304800" lvl="1" marL="914400" rtl="0">
              <a:spcBef>
                <a:spcPts val="0"/>
              </a:spcBef>
              <a:buClr>
                <a:srgbClr val="3F3F3F"/>
              </a:buClr>
              <a:buSzPct val="100000"/>
              <a:buChar char="○"/>
            </a:pPr>
            <a:r>
              <a:rPr lang="en-US" sz="1200">
                <a:solidFill>
                  <a:srgbClr val="3F3F3F"/>
                </a:solidFill>
              </a:rPr>
              <a:t>Lines of Code Metrics</a:t>
            </a:r>
          </a:p>
          <a:p>
            <a:pPr indent="-304800" lvl="2" marL="1371600" rtl="0">
              <a:spcBef>
                <a:spcPts val="0"/>
              </a:spcBef>
              <a:buClr>
                <a:srgbClr val="3F3F3F"/>
              </a:buClr>
              <a:buSzPct val="100000"/>
              <a:buChar char="■"/>
            </a:pPr>
            <a:r>
              <a:rPr lang="en-US" sz="1200">
                <a:solidFill>
                  <a:srgbClr val="3F3F3F"/>
                </a:solidFill>
              </a:rPr>
              <a:t>Java Lines of Code</a:t>
            </a:r>
          </a:p>
          <a:p>
            <a:pPr indent="-304800" lvl="2" marL="1371600" rtl="0">
              <a:spcBef>
                <a:spcPts val="0"/>
              </a:spcBef>
              <a:buClr>
                <a:srgbClr val="3F3F3F"/>
              </a:buClr>
              <a:buSzPct val="100000"/>
              <a:buChar char="■"/>
            </a:pPr>
            <a:r>
              <a:rPr lang="en-US" sz="1200">
                <a:solidFill>
                  <a:srgbClr val="3F3F3F"/>
                </a:solidFill>
              </a:rPr>
              <a:t>Product Lines of Code</a:t>
            </a:r>
          </a:p>
          <a:p>
            <a:pPr indent="-304800" lvl="2" marL="1371600" rtl="0">
              <a:spcBef>
                <a:spcPts val="0"/>
              </a:spcBef>
              <a:buClr>
                <a:srgbClr val="3F3F3F"/>
              </a:buClr>
              <a:buSzPct val="100000"/>
              <a:buChar char="■"/>
            </a:pPr>
            <a:r>
              <a:rPr lang="en-US" sz="1200">
                <a:solidFill>
                  <a:srgbClr val="3F3F3F"/>
                </a:solidFill>
              </a:rPr>
              <a:t>Testing Lines of Code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6375"/>
            <a:ext cx="8229600" cy="857400"/>
          </a:xfrm>
          <a:prstGeom prst="rect">
            <a:avLst/>
          </a:prstGeom>
        </p:spPr>
        <p:txBody>
          <a:bodyPr anchorCtr="0" anchor="t" bIns="91425" lIns="91425" rIns="91425" tIns="91425">
            <a:noAutofit/>
          </a:bodyPr>
          <a:lstStyle/>
          <a:p>
            <a:pPr lvl="0">
              <a:spcBef>
                <a:spcPts val="0"/>
              </a:spcBef>
              <a:buClr>
                <a:srgbClr val="9E28B5"/>
              </a:buClr>
              <a:buSzPct val="25000"/>
              <a:buFont typeface="Arial"/>
              <a:buNone/>
            </a:pPr>
            <a:r>
              <a:rPr lang="en-US"/>
              <a:t>Complexity Metrics</a:t>
            </a:r>
          </a:p>
          <a:p>
            <a:pPr lvl="0">
              <a:spcBef>
                <a:spcPts val="0"/>
              </a:spcBef>
              <a:buNone/>
            </a:pPr>
            <a:r>
              <a:t/>
            </a:r>
            <a:endParaRPr/>
          </a:p>
        </p:txBody>
      </p:sp>
      <p:pic>
        <p:nvPicPr>
          <p:cNvPr descr="Screen Shot 2016-07-18 at 10.58.07 AM.png" id="105" name="Shape 105"/>
          <p:cNvPicPr preferRelativeResize="0"/>
          <p:nvPr/>
        </p:nvPicPr>
        <p:blipFill>
          <a:blip r:embed="rId3">
            <a:alphaModFix/>
          </a:blip>
          <a:stretch>
            <a:fillRect/>
          </a:stretch>
        </p:blipFill>
        <p:spPr>
          <a:xfrm>
            <a:off x="389000" y="1261849"/>
            <a:ext cx="4452075" cy="3043025"/>
          </a:xfrm>
          <a:prstGeom prst="rect">
            <a:avLst/>
          </a:prstGeom>
          <a:noFill/>
          <a:ln>
            <a:noFill/>
          </a:ln>
        </p:spPr>
      </p:pic>
      <p:pic>
        <p:nvPicPr>
          <p:cNvPr descr="Screen Shot 2016-07-18 at 4.54.16 PM.png" id="106" name="Shape 106"/>
          <p:cNvPicPr preferRelativeResize="0"/>
          <p:nvPr/>
        </p:nvPicPr>
        <p:blipFill>
          <a:blip r:embed="rId4">
            <a:alphaModFix/>
          </a:blip>
          <a:stretch>
            <a:fillRect/>
          </a:stretch>
        </p:blipFill>
        <p:spPr>
          <a:xfrm>
            <a:off x="4972649" y="1654849"/>
            <a:ext cx="3714150" cy="2068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6375"/>
            <a:ext cx="8229600" cy="857400"/>
          </a:xfrm>
          <a:prstGeom prst="rect">
            <a:avLst/>
          </a:prstGeom>
        </p:spPr>
        <p:txBody>
          <a:bodyPr anchorCtr="0" anchor="t" bIns="91425" lIns="91425" rIns="91425" tIns="91425">
            <a:noAutofit/>
          </a:bodyPr>
          <a:lstStyle/>
          <a:p>
            <a:pPr lvl="0">
              <a:spcBef>
                <a:spcPts val="0"/>
              </a:spcBef>
              <a:buNone/>
            </a:pPr>
            <a:r>
              <a:rPr lang="en-US"/>
              <a:t>Dependency Metrics</a:t>
            </a:r>
          </a:p>
        </p:txBody>
      </p:sp>
      <p:pic>
        <p:nvPicPr>
          <p:cNvPr descr="Screen Shot 2016-07-18 at 11.40.46 AM.png" id="112" name="Shape 112"/>
          <p:cNvPicPr preferRelativeResize="0"/>
          <p:nvPr/>
        </p:nvPicPr>
        <p:blipFill>
          <a:blip r:embed="rId3">
            <a:alphaModFix/>
          </a:blip>
          <a:stretch>
            <a:fillRect/>
          </a:stretch>
        </p:blipFill>
        <p:spPr>
          <a:xfrm>
            <a:off x="0" y="1051800"/>
            <a:ext cx="4619725" cy="3139132"/>
          </a:xfrm>
          <a:prstGeom prst="rect">
            <a:avLst/>
          </a:prstGeom>
          <a:noFill/>
          <a:ln>
            <a:noFill/>
          </a:ln>
        </p:spPr>
      </p:pic>
      <p:pic>
        <p:nvPicPr>
          <p:cNvPr descr="Screen Shot 2016-07-18 at 4.48.50 PM.png" id="113" name="Shape 113"/>
          <p:cNvPicPr preferRelativeResize="0"/>
          <p:nvPr/>
        </p:nvPicPr>
        <p:blipFill>
          <a:blip r:embed="rId4">
            <a:alphaModFix/>
          </a:blip>
          <a:stretch>
            <a:fillRect/>
          </a:stretch>
        </p:blipFill>
        <p:spPr>
          <a:xfrm>
            <a:off x="4619725" y="1051800"/>
            <a:ext cx="4446999" cy="16929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6375"/>
            <a:ext cx="8229600" cy="788700"/>
          </a:xfrm>
          <a:prstGeom prst="rect">
            <a:avLst/>
          </a:prstGeom>
        </p:spPr>
        <p:txBody>
          <a:bodyPr anchorCtr="0" anchor="t" bIns="91425" lIns="91425" rIns="91425" tIns="91425">
            <a:noAutofit/>
          </a:bodyPr>
          <a:lstStyle/>
          <a:p>
            <a:pPr lvl="0">
              <a:spcBef>
                <a:spcPts val="0"/>
              </a:spcBef>
              <a:buNone/>
            </a:pPr>
            <a:r>
              <a:rPr lang="en-US"/>
              <a:t>Lines of Code Metrics</a:t>
            </a:r>
          </a:p>
        </p:txBody>
      </p:sp>
      <p:pic>
        <p:nvPicPr>
          <p:cNvPr descr="Screen Shot 2016-07-18 at 11.06.42 AM.png" id="119" name="Shape 119"/>
          <p:cNvPicPr preferRelativeResize="0"/>
          <p:nvPr/>
        </p:nvPicPr>
        <p:blipFill>
          <a:blip r:embed="rId3">
            <a:alphaModFix/>
          </a:blip>
          <a:stretch>
            <a:fillRect/>
          </a:stretch>
        </p:blipFill>
        <p:spPr>
          <a:xfrm>
            <a:off x="1921500" y="1455475"/>
            <a:ext cx="3658074" cy="3362950"/>
          </a:xfrm>
          <a:prstGeom prst="rect">
            <a:avLst/>
          </a:prstGeom>
          <a:noFill/>
          <a:ln>
            <a:noFill/>
          </a:ln>
        </p:spPr>
      </p:pic>
      <p:pic>
        <p:nvPicPr>
          <p:cNvPr descr="Screen Shot 2016-07-18 at 5.42.21 PM.png" id="120" name="Shape 120"/>
          <p:cNvPicPr preferRelativeResize="0"/>
          <p:nvPr/>
        </p:nvPicPr>
        <p:blipFill>
          <a:blip r:embed="rId4">
            <a:alphaModFix/>
          </a:blip>
          <a:stretch>
            <a:fillRect/>
          </a:stretch>
        </p:blipFill>
        <p:spPr>
          <a:xfrm>
            <a:off x="593200" y="1041399"/>
            <a:ext cx="6314675" cy="36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Results</a:t>
            </a:r>
          </a:p>
        </p:txBody>
      </p:sp>
      <p:sp>
        <p:nvSpPr>
          <p:cNvPr id="126" name="Shape 126"/>
          <p:cNvSpPr txBox="1"/>
          <p:nvPr>
            <p:ph idx="1" type="body"/>
          </p:nvPr>
        </p:nvSpPr>
        <p:spPr>
          <a:xfrm>
            <a:off x="41575" y="930450"/>
            <a:ext cx="3341400" cy="1909500"/>
          </a:xfrm>
          <a:prstGeom prst="rect">
            <a:avLst/>
          </a:prstGeom>
          <a:noFill/>
          <a:ln>
            <a:noFill/>
          </a:ln>
        </p:spPr>
        <p:txBody>
          <a:bodyPr anchorCtr="0" anchor="t" bIns="45700" lIns="91425" rIns="91425" tIns="45700">
            <a:noAutofit/>
          </a:bodyPr>
          <a:lstStyle/>
          <a:p>
            <a:pPr indent="25400" lvl="0" rtl="0">
              <a:lnSpc>
                <a:spcPct val="150000"/>
              </a:lnSpc>
              <a:spcBef>
                <a:spcPts val="0"/>
              </a:spcBef>
              <a:buSzPct val="100000"/>
            </a:pPr>
            <a:r>
              <a:rPr lang="en-US" sz="1400"/>
              <a:t>Solves in under 15m</a:t>
            </a:r>
          </a:p>
          <a:p>
            <a:pPr indent="25400" lvl="0" rtl="0">
              <a:lnSpc>
                <a:spcPct val="150000"/>
              </a:lnSpc>
              <a:spcBef>
                <a:spcPts val="0"/>
              </a:spcBef>
              <a:buSzPct val="100000"/>
            </a:pPr>
            <a:r>
              <a:rPr lang="en-US" sz="1400"/>
              <a:t>Adheres to all requirements and group defined goals</a:t>
            </a:r>
          </a:p>
          <a:p>
            <a:pPr indent="25400" lvl="0" rtl="0">
              <a:lnSpc>
                <a:spcPct val="150000"/>
              </a:lnSpc>
              <a:spcBef>
                <a:spcPts val="0"/>
              </a:spcBef>
              <a:buSzPct val="100000"/>
            </a:pPr>
            <a:r>
              <a:rPr lang="en-US" sz="1400"/>
              <a:t>&gt; 95% testing code coverage</a:t>
            </a:r>
          </a:p>
          <a:p>
            <a:pPr indent="25400" lvl="0" rtl="0">
              <a:lnSpc>
                <a:spcPct val="150000"/>
              </a:lnSpc>
              <a:spcBef>
                <a:spcPts val="0"/>
              </a:spcBef>
              <a:buSzPct val="100000"/>
            </a:pPr>
            <a:r>
              <a:rPr lang="en-US" sz="1400"/>
              <a:t>Satisfactory code metrics</a:t>
            </a:r>
          </a:p>
          <a:p>
            <a:pPr indent="25400" lvl="0" rtl="0">
              <a:lnSpc>
                <a:spcPct val="150000"/>
              </a:lnSpc>
              <a:spcBef>
                <a:spcPts val="0"/>
              </a:spcBef>
              <a:buSzPct val="100000"/>
            </a:pPr>
            <a:r>
              <a:rPr lang="en-US" sz="1400"/>
              <a:t>No outstanding issues or bug fixes</a:t>
            </a:r>
          </a:p>
        </p:txBody>
      </p:sp>
      <p:pic>
        <p:nvPicPr>
          <p:cNvPr descr="Screen Shot 2016-07-17 at 11.23.37 PM.png" id="127" name="Shape 127"/>
          <p:cNvPicPr preferRelativeResize="0"/>
          <p:nvPr/>
        </p:nvPicPr>
        <p:blipFill rotWithShape="1">
          <a:blip r:embed="rId3">
            <a:alphaModFix/>
          </a:blip>
          <a:srcRect b="0" l="0" r="0" t="0"/>
          <a:stretch/>
        </p:blipFill>
        <p:spPr>
          <a:xfrm>
            <a:off x="3285700" y="495905"/>
            <a:ext cx="5760900" cy="4533000"/>
          </a:xfrm>
          <a:prstGeom prst="rect">
            <a:avLst/>
          </a:prstGeom>
          <a:noFill/>
          <a:ln>
            <a:noFill/>
          </a:ln>
        </p:spPr>
      </p:pic>
      <p:pic>
        <p:nvPicPr>
          <p:cNvPr descr="https://images.duckduckgo.com/iu/?u=https%3A%2F%2Ftse2.mm.bing.net%2Fth%3Fid%3DOIP.Mccc694925188684030a366d6516ece1ao0%26pid%3D15.1&amp;f=1" id="128" name="Shape 128"/>
          <p:cNvPicPr preferRelativeResize="0"/>
          <p:nvPr/>
        </p:nvPicPr>
        <p:blipFill>
          <a:blip r:embed="rId4">
            <a:alphaModFix/>
          </a:blip>
          <a:stretch>
            <a:fillRect/>
          </a:stretch>
        </p:blipFill>
        <p:spPr>
          <a:xfrm>
            <a:off x="535150" y="3057875"/>
            <a:ext cx="1785924" cy="1785924"/>
          </a:xfrm>
          <a:prstGeom prst="rect">
            <a:avLst/>
          </a:prstGeom>
          <a:noFill/>
          <a:ln>
            <a:noFill/>
          </a:ln>
        </p:spPr>
      </p:pic>
      <p:sp>
        <p:nvSpPr>
          <p:cNvPr id="129" name="Shape 129"/>
          <p:cNvSpPr txBox="1"/>
          <p:nvPr/>
        </p:nvSpPr>
        <p:spPr>
          <a:xfrm>
            <a:off x="8039325" y="930450"/>
            <a:ext cx="915600" cy="360300"/>
          </a:xfrm>
          <a:prstGeom prst="rect">
            <a:avLst/>
          </a:prstGeom>
          <a:solidFill>
            <a:srgbClr val="FFFF00"/>
          </a:solidFill>
          <a:ln>
            <a:noFill/>
          </a:ln>
        </p:spPr>
        <p:txBody>
          <a:bodyPr anchorCtr="0" anchor="t" bIns="91425" lIns="91425" rIns="91425" tIns="91425">
            <a:noAutofit/>
          </a:bodyPr>
          <a:lstStyle/>
          <a:p>
            <a:pPr lvl="0">
              <a:spcBef>
                <a:spcPts val="0"/>
              </a:spcBef>
              <a:buNone/>
            </a:pPr>
            <a:r>
              <a:rPr b="1" lang="en-US"/>
              <a:t>11.693 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Conclusion</a:t>
            </a:r>
          </a:p>
        </p:txBody>
      </p:sp>
      <p:sp>
        <p:nvSpPr>
          <p:cNvPr id="135" name="Shape 135"/>
          <p:cNvSpPr txBox="1"/>
          <p:nvPr>
            <p:ph idx="1" type="body"/>
          </p:nvPr>
        </p:nvSpPr>
        <p:spPr>
          <a:xfrm>
            <a:off x="457200" y="1063625"/>
            <a:ext cx="8229600" cy="3394200"/>
          </a:xfrm>
          <a:prstGeom prst="rect">
            <a:avLst/>
          </a:prstGeom>
          <a:noFill/>
          <a:ln>
            <a:noFill/>
          </a:ln>
        </p:spPr>
        <p:txBody>
          <a:bodyPr anchorCtr="0" anchor="t" bIns="45700" lIns="91425" rIns="91425" tIns="45700">
            <a:noAutofit/>
          </a:bodyPr>
          <a:lstStyle/>
          <a:p>
            <a:pPr indent="38100" lvl="0" rtl="0">
              <a:spcBef>
                <a:spcPts val="0"/>
              </a:spcBef>
              <a:buSzPct val="100000"/>
            </a:pPr>
            <a:r>
              <a:rPr lang="en-US" sz="1200"/>
              <a:t>Results Summary</a:t>
            </a:r>
          </a:p>
          <a:p>
            <a:pPr lvl="1" rtl="0">
              <a:spcBef>
                <a:spcPts val="0"/>
              </a:spcBef>
              <a:buSzPct val="100000"/>
            </a:pPr>
            <a:r>
              <a:rPr lang="en-US" sz="1200"/>
              <a:t>We consider our project a success (see results section above).</a:t>
            </a:r>
          </a:p>
          <a:p>
            <a:pPr lvl="1" rtl="0">
              <a:spcBef>
                <a:spcPts val="0"/>
              </a:spcBef>
              <a:buSzPct val="100000"/>
            </a:pPr>
            <a:r>
              <a:rPr lang="en-US" sz="1200"/>
              <a:t>Areas for improvement include issue tracking (collaboration) and work delegation.</a:t>
            </a:r>
          </a:p>
          <a:p>
            <a:pPr indent="0" lvl="0" marL="457200" rtl="0">
              <a:spcBef>
                <a:spcPts val="0"/>
              </a:spcBef>
              <a:buNone/>
            </a:pPr>
            <a:r>
              <a:t/>
            </a:r>
            <a:endParaRPr sz="1200"/>
          </a:p>
          <a:p>
            <a:pPr indent="38100" lvl="0" rtl="0">
              <a:spcBef>
                <a:spcPts val="0"/>
              </a:spcBef>
              <a:buSzPct val="100000"/>
            </a:pPr>
            <a:r>
              <a:rPr lang="en-US" sz="1200"/>
              <a:t>Lessons Learned / Areas for Improvement</a:t>
            </a:r>
          </a:p>
          <a:p>
            <a:pPr lvl="1" rtl="0">
              <a:lnSpc>
                <a:spcPct val="138000"/>
              </a:lnSpc>
              <a:spcBef>
                <a:spcPts val="0"/>
              </a:spcBef>
              <a:buClr>
                <a:srgbClr val="000000"/>
              </a:buClr>
              <a:buSzPct val="100000"/>
            </a:pPr>
            <a:r>
              <a:rPr lang="en-US" sz="1200">
                <a:solidFill>
                  <a:srgbClr val="000000"/>
                </a:solidFill>
              </a:rPr>
              <a:t>The GitLab issue tracking tool should have been used to track more non-development related tasks.</a:t>
            </a:r>
          </a:p>
          <a:p>
            <a:pPr lvl="2" rtl="0">
              <a:lnSpc>
                <a:spcPct val="138000"/>
              </a:lnSpc>
              <a:spcBef>
                <a:spcPts val="0"/>
              </a:spcBef>
              <a:buClr>
                <a:srgbClr val="000000"/>
              </a:buClr>
              <a:buSzPct val="100000"/>
            </a:pPr>
            <a:r>
              <a:rPr lang="en-US" sz="1200">
                <a:solidFill>
                  <a:srgbClr val="000000"/>
                </a:solidFill>
              </a:rPr>
              <a:t>Better accountability</a:t>
            </a:r>
          </a:p>
          <a:p>
            <a:pPr lvl="2" rtl="0">
              <a:lnSpc>
                <a:spcPct val="138000"/>
              </a:lnSpc>
              <a:spcBef>
                <a:spcPts val="0"/>
              </a:spcBef>
              <a:buClr>
                <a:srgbClr val="000000"/>
              </a:buClr>
              <a:buSzPct val="100000"/>
            </a:pPr>
            <a:r>
              <a:rPr lang="en-US" sz="1200">
                <a:solidFill>
                  <a:srgbClr val="000000"/>
                </a:solidFill>
              </a:rPr>
              <a:t>Better insight into project status</a:t>
            </a:r>
          </a:p>
          <a:p>
            <a:pPr lvl="1" rtl="0">
              <a:lnSpc>
                <a:spcPct val="138000"/>
              </a:lnSpc>
              <a:spcBef>
                <a:spcPts val="0"/>
              </a:spcBef>
              <a:buClr>
                <a:srgbClr val="000000"/>
              </a:buClr>
              <a:buSzPct val="100000"/>
            </a:pPr>
            <a:r>
              <a:rPr lang="en-US" sz="1200">
                <a:solidFill>
                  <a:srgbClr val="000000"/>
                </a:solidFill>
              </a:rPr>
              <a:t>Our project team should have better defined “management” roles.</a:t>
            </a:r>
          </a:p>
          <a:p>
            <a:pPr lvl="2" rtl="0">
              <a:lnSpc>
                <a:spcPct val="138000"/>
              </a:lnSpc>
              <a:spcBef>
                <a:spcPts val="0"/>
              </a:spcBef>
              <a:buClr>
                <a:srgbClr val="000000"/>
              </a:buClr>
              <a:buSzPct val="100000"/>
            </a:pPr>
            <a:r>
              <a:rPr lang="en-US" sz="1200">
                <a:solidFill>
                  <a:srgbClr val="000000"/>
                </a:solidFill>
              </a:rPr>
              <a:t>More accountable and transparent chain of delegation</a:t>
            </a:r>
          </a:p>
          <a:p>
            <a:pPr indent="0" lvl="0" marL="0" rtl="0">
              <a:lnSpc>
                <a:spcPct val="138000"/>
              </a:lnSpc>
              <a:spcBef>
                <a:spcPts val="0"/>
              </a:spcBef>
              <a:buNone/>
            </a:pPr>
            <a:r>
              <a:t/>
            </a:r>
            <a:endParaRPr i="1" sz="1200">
              <a:solidFill>
                <a:srgbClr val="FF0000"/>
              </a:solidFill>
            </a:endParaRPr>
          </a:p>
          <a:p>
            <a:pPr indent="38100" lvl="0" rtl="0">
              <a:spcBef>
                <a:spcPts val="0"/>
              </a:spcBef>
              <a:buSzPct val="100000"/>
            </a:pPr>
            <a:r>
              <a:rPr lang="en-US" sz="1200"/>
              <a:t>Future Work / Potential Improvements</a:t>
            </a:r>
          </a:p>
          <a:p>
            <a:pPr lvl="1" rtl="0">
              <a:spcBef>
                <a:spcPts val="0"/>
              </a:spcBef>
              <a:buSzPct val="100000"/>
            </a:pPr>
            <a:r>
              <a:rPr lang="en-US" sz="1200"/>
              <a:t>Feature request that allows the automatic generation of a training set, allowing the user to specify its range and step size.</a:t>
            </a:r>
          </a:p>
          <a:p>
            <a:pPr lvl="2" rtl="0">
              <a:spcBef>
                <a:spcPts val="0"/>
              </a:spcBef>
              <a:buSzPct val="100000"/>
            </a:pPr>
            <a:r>
              <a:rPr lang="en-US" sz="1200"/>
              <a:t>For further testing purposes and program simplification.</a:t>
            </a:r>
          </a:p>
          <a:p>
            <a:pPr lvl="1" rtl="0">
              <a:spcBef>
                <a:spcPts val="0"/>
              </a:spcBef>
              <a:buSzPct val="100000"/>
            </a:pPr>
            <a:r>
              <a:rPr lang="en-US" sz="1200"/>
              <a:t>Feature request that includes porting the application to mobile.</a:t>
            </a:r>
          </a:p>
          <a:p>
            <a:pPr lvl="2" rtl="0">
              <a:spcBef>
                <a:spcPts val="0"/>
              </a:spcBef>
              <a:buSzPct val="100000"/>
            </a:pPr>
            <a:r>
              <a:rPr lang="en-US" sz="1200"/>
              <a:t>Java would allow easier port to Android.</a:t>
            </a:r>
          </a:p>
          <a:p>
            <a:pPr lvl="1" rtl="0">
              <a:spcBef>
                <a:spcPts val="0"/>
              </a:spcBef>
              <a:buSzPct val="100000"/>
            </a:pPr>
            <a:r>
              <a:rPr lang="en-US" sz="1200"/>
              <a:t>Feature enhancement to include more output options.</a:t>
            </a:r>
          </a:p>
          <a:p>
            <a:pPr lvl="2" rtl="0">
              <a:spcBef>
                <a:spcPts val="0"/>
              </a:spcBef>
              <a:buSzPct val="100000"/>
            </a:pPr>
            <a:r>
              <a:rPr lang="en-US" sz="1200"/>
              <a:t>Generate graphs, tables, or other visuals based on preference.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6375"/>
            <a:ext cx="8229600" cy="857400"/>
          </a:xfrm>
          <a:prstGeom prst="rect">
            <a:avLst/>
          </a:prstGeom>
        </p:spPr>
        <p:txBody>
          <a:bodyPr anchorCtr="0" anchor="t" bIns="91425" lIns="91425" rIns="91425" tIns="91425">
            <a:noAutofit/>
          </a:bodyPr>
          <a:lstStyle/>
          <a:p>
            <a:pPr lvl="0">
              <a:spcBef>
                <a:spcPts val="0"/>
              </a:spcBef>
              <a:buNone/>
            </a:pPr>
            <a:r>
              <a:rPr lang="en-US"/>
              <a:t>SCM Documentation</a:t>
            </a:r>
          </a:p>
        </p:txBody>
      </p:sp>
      <p:pic>
        <p:nvPicPr>
          <p:cNvPr descr="Screen Shot 2016-07-17 at 7.26.04 PM.png" id="141" name="Shape 141"/>
          <p:cNvPicPr preferRelativeResize="0"/>
          <p:nvPr/>
        </p:nvPicPr>
        <p:blipFill>
          <a:blip r:embed="rId3">
            <a:alphaModFix/>
          </a:blip>
          <a:stretch>
            <a:fillRect/>
          </a:stretch>
        </p:blipFill>
        <p:spPr>
          <a:xfrm>
            <a:off x="457198" y="1063775"/>
            <a:ext cx="4037774" cy="2346600"/>
          </a:xfrm>
          <a:prstGeom prst="rect">
            <a:avLst/>
          </a:prstGeom>
          <a:noFill/>
          <a:ln>
            <a:noFill/>
          </a:ln>
        </p:spPr>
      </p:pic>
      <p:pic>
        <p:nvPicPr>
          <p:cNvPr descr="Screen Shot 2016-07-17 at 7.27.31 PM.png" id="142" name="Shape 142"/>
          <p:cNvPicPr preferRelativeResize="0"/>
          <p:nvPr/>
        </p:nvPicPr>
        <p:blipFill>
          <a:blip r:embed="rId4">
            <a:alphaModFix/>
          </a:blip>
          <a:stretch>
            <a:fillRect/>
          </a:stretch>
        </p:blipFill>
        <p:spPr>
          <a:xfrm>
            <a:off x="4649025" y="1880419"/>
            <a:ext cx="4037774" cy="23412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6375"/>
            <a:ext cx="8229600" cy="857400"/>
          </a:xfrm>
          <a:prstGeom prst="rect">
            <a:avLst/>
          </a:prstGeom>
        </p:spPr>
        <p:txBody>
          <a:bodyPr anchorCtr="0" anchor="t" bIns="91425" lIns="91425" rIns="91425" tIns="91425">
            <a:noAutofit/>
          </a:bodyPr>
          <a:lstStyle/>
          <a:p>
            <a:pPr lvl="0">
              <a:spcBef>
                <a:spcPts val="0"/>
              </a:spcBef>
              <a:buNone/>
            </a:pPr>
            <a:r>
              <a:rPr lang="en-US"/>
              <a:t>Appliances Used </a:t>
            </a:r>
          </a:p>
        </p:txBody>
      </p:sp>
      <p:sp>
        <p:nvSpPr>
          <p:cNvPr id="148" name="Shape 148"/>
          <p:cNvSpPr txBox="1"/>
          <p:nvPr>
            <p:ph idx="1" type="body"/>
          </p:nvPr>
        </p:nvSpPr>
        <p:spPr>
          <a:xfrm>
            <a:off x="457200" y="1200150"/>
            <a:ext cx="4921200" cy="3394200"/>
          </a:xfrm>
          <a:prstGeom prst="rect">
            <a:avLst/>
          </a:prstGeom>
        </p:spPr>
        <p:txBody>
          <a:bodyPr anchorCtr="0" anchor="t" bIns="91425" lIns="91425" rIns="91425" tIns="91425">
            <a:noAutofit/>
          </a:bodyPr>
          <a:lstStyle/>
          <a:p>
            <a:pPr indent="-342900" lvl="0" marL="457200">
              <a:lnSpc>
                <a:spcPct val="150000"/>
              </a:lnSpc>
              <a:spcBef>
                <a:spcPts val="0"/>
              </a:spcBef>
              <a:buSzPct val="100000"/>
            </a:pPr>
            <a:r>
              <a:rPr lang="en-US" sz="1800"/>
              <a:t>Gitlab (Source Control)</a:t>
            </a:r>
          </a:p>
          <a:p>
            <a:pPr indent="-342900" lvl="0" marL="457200">
              <a:lnSpc>
                <a:spcPct val="150000"/>
              </a:lnSpc>
              <a:spcBef>
                <a:spcPts val="0"/>
              </a:spcBef>
              <a:buSzPct val="100000"/>
            </a:pPr>
            <a:r>
              <a:rPr lang="en-US" sz="1800"/>
              <a:t>MetricReloaded (Cyclomatic Complexity)</a:t>
            </a:r>
          </a:p>
          <a:p>
            <a:pPr indent="-342900" lvl="0" marL="457200">
              <a:lnSpc>
                <a:spcPct val="150000"/>
              </a:lnSpc>
              <a:spcBef>
                <a:spcPts val="0"/>
              </a:spcBef>
              <a:buSzPct val="100000"/>
            </a:pPr>
            <a:r>
              <a:rPr lang="en-US" sz="1800"/>
              <a:t>Eclipse (IDE)</a:t>
            </a:r>
          </a:p>
          <a:p>
            <a:pPr indent="-342900" lvl="0" marL="457200">
              <a:lnSpc>
                <a:spcPct val="150000"/>
              </a:lnSpc>
              <a:spcBef>
                <a:spcPts val="0"/>
              </a:spcBef>
              <a:buSzPct val="100000"/>
            </a:pPr>
            <a:r>
              <a:rPr lang="en-US" sz="1800"/>
              <a:t>IntellJ (IDE)</a:t>
            </a:r>
          </a:p>
          <a:p>
            <a:pPr indent="-342900" lvl="0" marL="457200">
              <a:lnSpc>
                <a:spcPct val="150000"/>
              </a:lnSpc>
              <a:spcBef>
                <a:spcPts val="0"/>
              </a:spcBef>
              <a:buSzPct val="100000"/>
            </a:pPr>
            <a:r>
              <a:rPr lang="en-US" sz="1800"/>
              <a:t>EclEmma (Unit Test Code Coverage)</a:t>
            </a:r>
          </a:p>
          <a:p>
            <a:pPr indent="-342900" lvl="0" marL="457200">
              <a:lnSpc>
                <a:spcPct val="150000"/>
              </a:lnSpc>
              <a:spcBef>
                <a:spcPts val="0"/>
              </a:spcBef>
              <a:buSzPct val="100000"/>
            </a:pPr>
            <a:r>
              <a:rPr lang="en-US" sz="1800"/>
              <a:t>JUnit 4 (Unit Test)</a:t>
            </a:r>
          </a:p>
          <a:p>
            <a:pPr indent="-342900" lvl="0" marL="457200">
              <a:lnSpc>
                <a:spcPct val="150000"/>
              </a:lnSpc>
              <a:spcBef>
                <a:spcPts val="0"/>
              </a:spcBef>
              <a:buSzPct val="100000"/>
            </a:pPr>
            <a:r>
              <a:rPr lang="en-US" sz="1800"/>
              <a:t>Microsoft Word/Excel/PowerPoint</a:t>
            </a:r>
          </a:p>
          <a:p>
            <a:pPr indent="-342900" lvl="0" marL="457200">
              <a:lnSpc>
                <a:spcPct val="150000"/>
              </a:lnSpc>
              <a:spcBef>
                <a:spcPts val="0"/>
              </a:spcBef>
              <a:buSzPct val="100000"/>
            </a:pPr>
            <a:r>
              <a:rPr lang="en-US" sz="1800"/>
              <a:t>Google Drive/Google Docs</a:t>
            </a:r>
          </a:p>
          <a:p>
            <a:pPr lvl="0">
              <a:spcBef>
                <a:spcPts val="0"/>
              </a:spcBef>
              <a:buNone/>
            </a:pPr>
            <a:r>
              <a:t/>
            </a:r>
            <a:endParaRPr sz="1400"/>
          </a:p>
        </p:txBody>
      </p:sp>
      <p:pic>
        <p:nvPicPr>
          <p:cNvPr descr="eclipse-800x188.png" id="149" name="Shape 149"/>
          <p:cNvPicPr preferRelativeResize="0"/>
          <p:nvPr/>
        </p:nvPicPr>
        <p:blipFill>
          <a:blip r:embed="rId3">
            <a:alphaModFix/>
          </a:blip>
          <a:stretch>
            <a:fillRect/>
          </a:stretch>
        </p:blipFill>
        <p:spPr>
          <a:xfrm>
            <a:off x="6613075" y="927300"/>
            <a:ext cx="2073726" cy="487325"/>
          </a:xfrm>
          <a:prstGeom prst="rect">
            <a:avLst/>
          </a:prstGeom>
          <a:noFill/>
          <a:ln>
            <a:noFill/>
          </a:ln>
        </p:spPr>
      </p:pic>
      <p:pic>
        <p:nvPicPr>
          <p:cNvPr descr="Google-2015-logo.png" id="150" name="Shape 150"/>
          <p:cNvPicPr preferRelativeResize="0"/>
          <p:nvPr/>
        </p:nvPicPr>
        <p:blipFill>
          <a:blip r:embed="rId4">
            <a:alphaModFix/>
          </a:blip>
          <a:stretch>
            <a:fillRect/>
          </a:stretch>
        </p:blipFill>
        <p:spPr>
          <a:xfrm>
            <a:off x="6714025" y="1414612"/>
            <a:ext cx="1972776" cy="1109675"/>
          </a:xfrm>
          <a:prstGeom prst="rect">
            <a:avLst/>
          </a:prstGeom>
          <a:noFill/>
          <a:ln>
            <a:noFill/>
          </a:ln>
        </p:spPr>
      </p:pic>
      <p:pic>
        <p:nvPicPr>
          <p:cNvPr descr="gitlab-logo-square.png" id="151" name="Shape 151"/>
          <p:cNvPicPr preferRelativeResize="0"/>
          <p:nvPr/>
        </p:nvPicPr>
        <p:blipFill>
          <a:blip r:embed="rId5">
            <a:alphaModFix/>
          </a:blip>
          <a:stretch>
            <a:fillRect/>
          </a:stretch>
        </p:blipFill>
        <p:spPr>
          <a:xfrm>
            <a:off x="7773627" y="2356250"/>
            <a:ext cx="857400" cy="857400"/>
          </a:xfrm>
          <a:prstGeom prst="rect">
            <a:avLst/>
          </a:prstGeom>
          <a:noFill/>
          <a:ln>
            <a:noFill/>
          </a:ln>
        </p:spPr>
      </p:pic>
      <p:pic>
        <p:nvPicPr>
          <p:cNvPr descr="IJ.png" id="152" name="Shape 152"/>
          <p:cNvPicPr preferRelativeResize="0"/>
          <p:nvPr/>
        </p:nvPicPr>
        <p:blipFill>
          <a:blip r:embed="rId6">
            <a:alphaModFix/>
          </a:blip>
          <a:stretch>
            <a:fillRect/>
          </a:stretch>
        </p:blipFill>
        <p:spPr>
          <a:xfrm>
            <a:off x="7885175" y="3330371"/>
            <a:ext cx="745850" cy="74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References</a:t>
            </a:r>
          </a:p>
        </p:txBody>
      </p:sp>
      <p:sp>
        <p:nvSpPr>
          <p:cNvPr id="158" name="Shape 158"/>
          <p:cNvSpPr txBox="1"/>
          <p:nvPr>
            <p:ph idx="1" type="body"/>
          </p:nvPr>
        </p:nvSpPr>
        <p:spPr>
          <a:xfrm>
            <a:off x="457200" y="1220000"/>
            <a:ext cx="8229600" cy="3394200"/>
          </a:xfrm>
          <a:prstGeom prst="rect">
            <a:avLst/>
          </a:prstGeom>
          <a:noFill/>
          <a:ln>
            <a:noFill/>
          </a:ln>
        </p:spPr>
        <p:txBody>
          <a:bodyPr anchorCtr="0" anchor="t" bIns="45700" lIns="91425" rIns="91425" tIns="45700">
            <a:noAutofit/>
          </a:bodyPr>
          <a:lstStyle/>
          <a:p>
            <a:pPr indent="-304800" lvl="0" marL="457200" rtl="0">
              <a:lnSpc>
                <a:spcPct val="138000"/>
              </a:lnSpc>
              <a:spcBef>
                <a:spcPts val="0"/>
              </a:spcBef>
              <a:buClr>
                <a:srgbClr val="000000"/>
              </a:buClr>
              <a:buSzPct val="100000"/>
            </a:pPr>
            <a:r>
              <a:rPr lang="en-US" sz="1200">
                <a:solidFill>
                  <a:srgbClr val="000000"/>
                </a:solidFill>
                <a:hlinkClick r:id="rId3"/>
              </a:rPr>
              <a:t>https://www.quora.com/In-Java-when-should-you-use-an-interface-instead-of-an-abstract-class</a:t>
            </a:r>
          </a:p>
          <a:p>
            <a:pPr indent="-304800" lvl="0" marL="457200" rtl="0">
              <a:lnSpc>
                <a:spcPct val="138000"/>
              </a:lnSpc>
              <a:spcBef>
                <a:spcPts val="0"/>
              </a:spcBef>
              <a:buClr>
                <a:srgbClr val="000000"/>
              </a:buClr>
              <a:buSzPct val="100000"/>
            </a:pPr>
            <a:r>
              <a:rPr lang="en-US" sz="1200">
                <a:solidFill>
                  <a:srgbClr val="000000"/>
                </a:solidFill>
                <a:hlinkClick r:id="rId4"/>
              </a:rPr>
              <a:t>http://programmers.stackexchange.com/questions/253254/why-should-i-use-a-factory-class-instead-of-direct-object-construction</a:t>
            </a:r>
          </a:p>
          <a:p>
            <a:pPr indent="-304800" lvl="0" marL="457200" rtl="0">
              <a:lnSpc>
                <a:spcPct val="138000"/>
              </a:lnSpc>
              <a:spcBef>
                <a:spcPts val="0"/>
              </a:spcBef>
              <a:buClr>
                <a:srgbClr val="000000"/>
              </a:buClr>
              <a:buSzPct val="100000"/>
            </a:pPr>
            <a:r>
              <a:rPr lang="en-US" sz="1200">
                <a:solidFill>
                  <a:srgbClr val="000000"/>
                </a:solidFill>
              </a:rPr>
              <a:t>Software  Engineering:  A Practitioner's  Approach,  by  Roger  Pressman,  Bruce  Maxim,McGraw-Hill, 2014.</a:t>
            </a:r>
          </a:p>
          <a:p>
            <a:pPr indent="-304800" lvl="0" marL="457200" rtl="0">
              <a:lnSpc>
                <a:spcPct val="138000"/>
              </a:lnSpc>
              <a:spcBef>
                <a:spcPts val="0"/>
              </a:spcBef>
              <a:buClr>
                <a:srgbClr val="000000"/>
              </a:buClr>
              <a:buSzPct val="109090"/>
            </a:pPr>
            <a:r>
              <a:rPr lang="en-US" sz="1100">
                <a:solidFill>
                  <a:srgbClr val="000000"/>
                </a:solidFill>
              </a:rPr>
              <a:t>Chih Lai, Ph.D. SIES 610 Software Engineering,</a:t>
            </a:r>
            <a:r>
              <a:rPr i="1" lang="en-US" sz="1100">
                <a:solidFill>
                  <a:srgbClr val="000000"/>
                </a:solidFill>
              </a:rPr>
              <a:t> Lecture Slides. </a:t>
            </a:r>
            <a:r>
              <a:rPr lang="en-US" sz="1100">
                <a:solidFill>
                  <a:srgbClr val="000000"/>
                </a:solidFill>
              </a:rPr>
              <a:t>St. Thomas University. Summer 2016. </a:t>
            </a:r>
          </a:p>
          <a:p>
            <a:pPr indent="-298450" lvl="0" marL="457200" rtl="0">
              <a:lnSpc>
                <a:spcPct val="138000"/>
              </a:lnSpc>
              <a:spcBef>
                <a:spcPts val="0"/>
              </a:spcBef>
              <a:buClr>
                <a:srgbClr val="000000"/>
              </a:buClr>
              <a:buSzPct val="100000"/>
            </a:pPr>
            <a:r>
              <a:rPr lang="en-US" sz="1100">
                <a:solidFill>
                  <a:srgbClr val="000000"/>
                </a:solidFill>
              </a:rPr>
              <a:t>Eclipse.com, Eclipse Logo. </a:t>
            </a:r>
            <a:r>
              <a:rPr lang="en-US" sz="1100" u="sng">
                <a:solidFill>
                  <a:schemeClr val="hlink"/>
                </a:solidFill>
                <a:hlinkClick r:id="rId5"/>
              </a:rPr>
              <a:t>https://eclipse.org/eclipse.org-common/themes/solstice/public/images/logo/eclipse-800x188.png</a:t>
            </a:r>
            <a:r>
              <a:rPr lang="en-US" sz="1100">
                <a:solidFill>
                  <a:srgbClr val="000000"/>
                </a:solidFill>
              </a:rPr>
              <a:t>, July 2016.</a:t>
            </a:r>
          </a:p>
          <a:p>
            <a:pPr indent="-298450" lvl="0" marL="457200" rtl="0">
              <a:lnSpc>
                <a:spcPct val="138000"/>
              </a:lnSpc>
              <a:spcBef>
                <a:spcPts val="0"/>
              </a:spcBef>
              <a:buClr>
                <a:srgbClr val="000000"/>
              </a:buClr>
              <a:buSzPct val="100000"/>
            </a:pPr>
            <a:r>
              <a:rPr lang="en-US" sz="1100">
                <a:solidFill>
                  <a:srgbClr val="000000"/>
                </a:solidFill>
              </a:rPr>
              <a:t>Google.com, Google Logo. </a:t>
            </a:r>
            <a:r>
              <a:rPr lang="en-US" sz="1100" u="sng">
                <a:solidFill>
                  <a:schemeClr val="hlink"/>
                </a:solidFill>
                <a:hlinkClick r:id="rId6"/>
              </a:rPr>
              <a:t>http://dwglogo.com/wp-content/uploads/2016/06/Google-2015-logo.png</a:t>
            </a:r>
            <a:r>
              <a:rPr lang="en-US" sz="1100">
                <a:solidFill>
                  <a:srgbClr val="000000"/>
                </a:solidFill>
              </a:rPr>
              <a:t>, July 2016. </a:t>
            </a:r>
          </a:p>
          <a:p>
            <a:pPr indent="-298450" lvl="0" marL="457200" rtl="0">
              <a:lnSpc>
                <a:spcPct val="138000"/>
              </a:lnSpc>
              <a:spcBef>
                <a:spcPts val="0"/>
              </a:spcBef>
              <a:buClr>
                <a:srgbClr val="000000"/>
              </a:buClr>
              <a:buSzPct val="100000"/>
            </a:pPr>
            <a:r>
              <a:rPr lang="en-US" sz="1100">
                <a:solidFill>
                  <a:srgbClr val="000000"/>
                </a:solidFill>
              </a:rPr>
              <a:t>Gitlab.com, Gitlab Logo. </a:t>
            </a:r>
            <a:r>
              <a:rPr lang="en-US" sz="1100" u="sng">
                <a:solidFill>
                  <a:schemeClr val="hlink"/>
                </a:solidFill>
                <a:hlinkClick r:id="rId7"/>
              </a:rPr>
              <a:t>https://gitlab.com/uploads/project/avatar/13083/gitlab-logo-square.png</a:t>
            </a:r>
            <a:r>
              <a:rPr lang="en-US" sz="1100">
                <a:solidFill>
                  <a:srgbClr val="000000"/>
                </a:solidFill>
              </a:rPr>
              <a:t>, July 2016.</a:t>
            </a:r>
          </a:p>
          <a:p>
            <a:pPr indent="-298450" lvl="0" marL="457200" rtl="0">
              <a:lnSpc>
                <a:spcPct val="138000"/>
              </a:lnSpc>
              <a:spcBef>
                <a:spcPts val="0"/>
              </a:spcBef>
              <a:buClr>
                <a:srgbClr val="000000"/>
              </a:buClr>
              <a:buSzPct val="100000"/>
            </a:pPr>
            <a:r>
              <a:rPr lang="en-US" sz="1100">
                <a:solidFill>
                  <a:srgbClr val="000000"/>
                </a:solidFill>
              </a:rPr>
              <a:t>Osx.vn, IntelliJ Logo. </a:t>
            </a:r>
            <a:r>
              <a:rPr lang="en-US" sz="1100" u="sng">
                <a:solidFill>
                  <a:schemeClr val="hlink"/>
                </a:solidFill>
                <a:hlinkClick r:id="rId8"/>
              </a:rPr>
              <a:t>http://osx.vn/attachments/ij-png.4895</a:t>
            </a:r>
            <a:r>
              <a:rPr lang="en-US" sz="1100">
                <a:solidFill>
                  <a:srgbClr val="000000"/>
                </a:solidFill>
              </a:rPr>
              <a:t>, July 2016.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Outline</a:t>
            </a:r>
          </a:p>
        </p:txBody>
      </p:sp>
      <p:sp>
        <p:nvSpPr>
          <p:cNvPr id="24" name="Shape 24"/>
          <p:cNvSpPr txBox="1"/>
          <p:nvPr>
            <p:ph idx="1" type="body"/>
          </p:nvPr>
        </p:nvSpPr>
        <p:spPr>
          <a:xfrm>
            <a:off x="457200" y="1200150"/>
            <a:ext cx="8229600" cy="3394075"/>
          </a:xfrm>
          <a:prstGeom prst="rect">
            <a:avLst/>
          </a:prstGeom>
          <a:noFill/>
          <a:ln>
            <a:noFill/>
          </a:ln>
        </p:spPr>
        <p:txBody>
          <a:bodyPr anchorCtr="0" anchor="t" bIns="45700" lIns="91425" rIns="91425" tIns="45700">
            <a:noAutofit/>
          </a:bodyPr>
          <a:lstStyle/>
          <a:p>
            <a:pPr indent="-342900" lvl="0" marL="342900" marR="0" rtl="0" algn="l">
              <a:lnSpc>
                <a:spcPct val="140000"/>
              </a:lnSpc>
              <a:spcBef>
                <a:spcPts val="0"/>
              </a:spcBef>
              <a:spcAft>
                <a:spcPts val="0"/>
              </a:spcAft>
              <a:buClr>
                <a:srgbClr val="3F3F3F"/>
              </a:buClr>
              <a:buSzPct val="100000"/>
              <a:buFont typeface="Arial"/>
              <a:buChar char="•"/>
            </a:pPr>
            <a:r>
              <a:rPr b="0" i="0" lang="en-US" sz="2000" u="none" cap="none" strike="noStrike">
                <a:solidFill>
                  <a:srgbClr val="3F3F3F"/>
                </a:solidFill>
                <a:latin typeface="Arial"/>
                <a:ea typeface="Arial"/>
                <a:cs typeface="Arial"/>
                <a:sym typeface="Arial"/>
              </a:rPr>
              <a:t>Evolutionary Computing</a:t>
            </a:r>
          </a:p>
          <a:p>
            <a:pPr indent="-342900" lvl="0" marL="342900" marR="0" rtl="0" algn="l">
              <a:lnSpc>
                <a:spcPct val="140000"/>
              </a:lnSpc>
              <a:spcBef>
                <a:spcPts val="400"/>
              </a:spcBef>
              <a:spcAft>
                <a:spcPts val="0"/>
              </a:spcAft>
              <a:buClr>
                <a:srgbClr val="3F3F3F"/>
              </a:buClr>
              <a:buSzPct val="100000"/>
              <a:buFont typeface="Arial"/>
              <a:buChar char="•"/>
            </a:pPr>
            <a:r>
              <a:rPr b="0" i="0" lang="en-US" sz="2000" u="none" cap="none" strike="noStrike">
                <a:solidFill>
                  <a:srgbClr val="3F3F3F"/>
                </a:solidFill>
                <a:latin typeface="Arial"/>
                <a:ea typeface="Arial"/>
                <a:cs typeface="Arial"/>
                <a:sym typeface="Arial"/>
              </a:rPr>
              <a:t>Project Objectives and Requirements</a:t>
            </a:r>
          </a:p>
          <a:p>
            <a:pPr indent="-342900" lvl="0" marL="342900" marR="0" rtl="0" algn="l">
              <a:lnSpc>
                <a:spcPct val="140000"/>
              </a:lnSpc>
              <a:spcBef>
                <a:spcPts val="400"/>
              </a:spcBef>
              <a:spcAft>
                <a:spcPts val="0"/>
              </a:spcAft>
              <a:buClr>
                <a:srgbClr val="3F3F3F"/>
              </a:buClr>
              <a:buSzPct val="100000"/>
              <a:buFont typeface="Arial"/>
              <a:buChar char="•"/>
            </a:pPr>
            <a:r>
              <a:rPr b="0" i="0" lang="en-US" sz="2000" u="none" cap="none" strike="noStrike">
                <a:solidFill>
                  <a:srgbClr val="3F3F3F"/>
                </a:solidFill>
                <a:latin typeface="Arial"/>
                <a:ea typeface="Arial"/>
                <a:cs typeface="Arial"/>
                <a:sym typeface="Arial"/>
              </a:rPr>
              <a:t>System Development and Design Overview</a:t>
            </a:r>
          </a:p>
          <a:p>
            <a:pPr indent="-342900" lvl="0" marL="342900" marR="0" rtl="0" algn="l">
              <a:lnSpc>
                <a:spcPct val="140000"/>
              </a:lnSpc>
              <a:spcBef>
                <a:spcPts val="400"/>
              </a:spcBef>
              <a:spcAft>
                <a:spcPts val="0"/>
              </a:spcAft>
              <a:buClr>
                <a:srgbClr val="3F3F3F"/>
              </a:buClr>
              <a:buSzPct val="100000"/>
              <a:buFont typeface="Arial"/>
              <a:buChar char="•"/>
            </a:pPr>
            <a:r>
              <a:rPr b="0" i="0" lang="en-US" sz="2000" u="none" cap="none" strike="noStrike">
                <a:solidFill>
                  <a:srgbClr val="3F3F3F"/>
                </a:solidFill>
                <a:latin typeface="Arial"/>
                <a:ea typeface="Arial"/>
                <a:cs typeface="Arial"/>
                <a:sym typeface="Arial"/>
              </a:rPr>
              <a:t>Software Testing and Metrics</a:t>
            </a:r>
          </a:p>
          <a:p>
            <a:pPr indent="-342900" lvl="0" marL="342900" marR="0" rtl="0" algn="l">
              <a:lnSpc>
                <a:spcPct val="140000"/>
              </a:lnSpc>
              <a:spcBef>
                <a:spcPts val="400"/>
              </a:spcBef>
              <a:spcAft>
                <a:spcPts val="0"/>
              </a:spcAft>
              <a:buClr>
                <a:srgbClr val="3F3F3F"/>
              </a:buClr>
              <a:buSzPct val="100000"/>
              <a:buFont typeface="Arial"/>
              <a:buChar char="•"/>
            </a:pPr>
            <a:r>
              <a:rPr b="0" i="0" lang="en-US" sz="2000" u="none" cap="none" strike="noStrike">
                <a:solidFill>
                  <a:srgbClr val="3F3F3F"/>
                </a:solidFill>
                <a:latin typeface="Arial"/>
                <a:ea typeface="Arial"/>
                <a:cs typeface="Arial"/>
                <a:sym typeface="Arial"/>
              </a:rPr>
              <a:t>Software Project Demonstration</a:t>
            </a:r>
          </a:p>
          <a:p>
            <a:pPr indent="-342900" lvl="0" marL="342900" marR="0" rtl="0" algn="l">
              <a:lnSpc>
                <a:spcPct val="140000"/>
              </a:lnSpc>
              <a:spcBef>
                <a:spcPts val="400"/>
              </a:spcBef>
              <a:buClr>
                <a:srgbClr val="3F3F3F"/>
              </a:buClr>
              <a:buSzPct val="100000"/>
              <a:buFont typeface="Arial"/>
              <a:buChar char="•"/>
            </a:pPr>
            <a:r>
              <a:rPr b="0" i="0" lang="en-US" sz="2000" u="none" cap="none" strike="noStrike">
                <a:solidFill>
                  <a:srgbClr val="3F3F3F"/>
                </a:solidFill>
                <a:latin typeface="Arial"/>
                <a:ea typeface="Arial"/>
                <a:cs typeface="Arial"/>
                <a:sym typeface="Arial"/>
              </a:rPr>
              <a:t>Results, conclusions, and future work</a:t>
            </a:r>
          </a:p>
        </p:txBody>
      </p:sp>
      <p:pic>
        <p:nvPicPr>
          <p:cNvPr descr="https://images.duckduckgo.com/iu/?u=http%3A%2F%2Fi.vimeocdn.com%2Fvideo%2F435425758_640.jpg&amp;f=1" id="25" name="Shape 25"/>
          <p:cNvPicPr preferRelativeResize="0"/>
          <p:nvPr/>
        </p:nvPicPr>
        <p:blipFill rotWithShape="1">
          <a:blip r:embed="rId3">
            <a:alphaModFix/>
          </a:blip>
          <a:srcRect b="0" l="18426" r="17256" t="0"/>
          <a:stretch/>
        </p:blipFill>
        <p:spPr>
          <a:xfrm>
            <a:off x="6109125" y="265500"/>
            <a:ext cx="2798400" cy="244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1447525"/>
            <a:ext cx="8229600" cy="85740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Backup Slides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OO Model</a:t>
            </a:r>
          </a:p>
        </p:txBody>
      </p:sp>
      <p:pic>
        <p:nvPicPr>
          <p:cNvPr descr="Screen Shot 2016-07-18 at 4.23.06 PM.png" id="169" name="Shape 169"/>
          <p:cNvPicPr preferRelativeResize="0"/>
          <p:nvPr/>
        </p:nvPicPr>
        <p:blipFill>
          <a:blip r:embed="rId3">
            <a:alphaModFix/>
          </a:blip>
          <a:stretch>
            <a:fillRect/>
          </a:stretch>
        </p:blipFill>
        <p:spPr>
          <a:xfrm>
            <a:off x="478500" y="914400"/>
            <a:ext cx="6616798" cy="4085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FSM</a:t>
            </a:r>
          </a:p>
        </p:txBody>
      </p:sp>
      <p:pic>
        <p:nvPicPr>
          <p:cNvPr descr="Screen Shot 2016-07-17 at 9.33.54 PM.png" id="175" name="Shape 175"/>
          <p:cNvPicPr preferRelativeResize="0"/>
          <p:nvPr>
            <p:ph idx="1" type="body"/>
          </p:nvPr>
        </p:nvPicPr>
        <p:blipFill rotWithShape="1">
          <a:blip r:embed="rId3">
            <a:alphaModFix/>
          </a:blip>
          <a:srcRect b="0" l="0" r="0" t="0"/>
          <a:stretch/>
        </p:blipFill>
        <p:spPr>
          <a:xfrm>
            <a:off x="457204" y="1063625"/>
            <a:ext cx="4761000" cy="339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2800" u="none" cap="none" strike="noStrike">
                <a:solidFill>
                  <a:srgbClr val="9E28B5"/>
                </a:solidFill>
                <a:latin typeface="Arial"/>
                <a:ea typeface="Arial"/>
                <a:cs typeface="Arial"/>
                <a:sym typeface="Arial"/>
              </a:rPr>
              <a:t>Evolutionary Computing Project Overview</a:t>
            </a:r>
          </a:p>
        </p:txBody>
      </p:sp>
      <p:sp>
        <p:nvSpPr>
          <p:cNvPr id="31" name="Shape 31"/>
          <p:cNvSpPr txBox="1"/>
          <p:nvPr>
            <p:ph idx="1" type="body"/>
          </p:nvPr>
        </p:nvSpPr>
        <p:spPr>
          <a:xfrm>
            <a:off x="457200" y="1200150"/>
            <a:ext cx="5992200" cy="3505500"/>
          </a:xfrm>
          <a:prstGeom prst="rect">
            <a:avLst/>
          </a:prstGeom>
          <a:noFill/>
          <a:ln>
            <a:noFill/>
          </a:ln>
        </p:spPr>
        <p:txBody>
          <a:bodyPr anchorCtr="0" anchor="t" bIns="45700" lIns="91425" rIns="91425" tIns="45700">
            <a:noAutofit/>
          </a:bodyPr>
          <a:lstStyle/>
          <a:p>
            <a:pPr indent="-69850" lvl="0" marL="0" rtl="0">
              <a:lnSpc>
                <a:spcPct val="200000"/>
              </a:lnSpc>
              <a:spcBef>
                <a:spcPts val="0"/>
              </a:spcBef>
              <a:buClr>
                <a:schemeClr val="dk1"/>
              </a:buClr>
              <a:buSzPct val="84615"/>
              <a:buFont typeface="Arial"/>
              <a:buNone/>
            </a:pPr>
            <a:r>
              <a:rPr lang="en-US" sz="1300"/>
              <a:t>An evolutionary computing system is a form of artificial intelligence that uses Darwinian principles as a form or trial and error problem solving and/or optimization.</a:t>
            </a:r>
          </a:p>
          <a:p>
            <a:pPr indent="-69850" lvl="0" marL="0" marR="0" rtl="0" algn="l">
              <a:lnSpc>
                <a:spcPct val="200000"/>
              </a:lnSpc>
              <a:spcBef>
                <a:spcPts val="0"/>
              </a:spcBef>
              <a:spcAft>
                <a:spcPts val="0"/>
              </a:spcAft>
              <a:buClr>
                <a:schemeClr val="dk1"/>
              </a:buClr>
              <a:buSzPct val="84615"/>
              <a:buFont typeface="Arial"/>
              <a:buNone/>
            </a:pPr>
            <a:r>
              <a:t/>
            </a:r>
            <a:endParaRPr sz="1300"/>
          </a:p>
          <a:p>
            <a:pPr indent="-69850" lvl="0" marL="0" marR="0" rtl="0" algn="l">
              <a:lnSpc>
                <a:spcPct val="200000"/>
              </a:lnSpc>
              <a:spcBef>
                <a:spcPts val="0"/>
              </a:spcBef>
              <a:spcAft>
                <a:spcPts val="0"/>
              </a:spcAft>
              <a:buClr>
                <a:schemeClr val="dk1"/>
              </a:buClr>
              <a:buSzPct val="84615"/>
              <a:buFont typeface="Arial"/>
              <a:buNone/>
            </a:pPr>
            <a:r>
              <a:rPr lang="en-US" sz="1300"/>
              <a:t>The evolutionary computing system defined in the SEIS 610 project deliverable finds the solution for a given training set of x and y inputs and outputs. An initial set of requirements has been given to the project teams through class content and lectures while the remaining requirements and any adjustments must be worked out as a project team.</a:t>
            </a:r>
          </a:p>
        </p:txBody>
      </p:sp>
      <p:pic>
        <p:nvPicPr>
          <p:cNvPr descr="https://images.duckduckgo.com/iu/?u=http%3A%2F%2Fwww.genetic-programming.org%2Fevolve1at300dpi.gif&amp;f=1" id="32" name="Shape 32"/>
          <p:cNvPicPr preferRelativeResize="0"/>
          <p:nvPr/>
        </p:nvPicPr>
        <p:blipFill rotWithShape="1">
          <a:blip r:embed="rId3">
            <a:alphaModFix/>
          </a:blip>
          <a:srcRect b="0" l="0" r="0" t="0"/>
          <a:stretch/>
        </p:blipFill>
        <p:spPr>
          <a:xfrm>
            <a:off x="6449449" y="878573"/>
            <a:ext cx="2004900" cy="306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600" u="none" cap="none" strike="noStrike">
                <a:solidFill>
                  <a:srgbClr val="9E28B5"/>
                </a:solidFill>
                <a:latin typeface="Arial"/>
                <a:ea typeface="Arial"/>
                <a:cs typeface="Arial"/>
                <a:sym typeface="Arial"/>
              </a:rPr>
              <a:t>EC Project Objectives &amp; Requirements</a:t>
            </a:r>
          </a:p>
        </p:txBody>
      </p:sp>
      <p:sp>
        <p:nvSpPr>
          <p:cNvPr id="38" name="Shape 38"/>
          <p:cNvSpPr txBox="1"/>
          <p:nvPr>
            <p:ph idx="1" type="body"/>
          </p:nvPr>
        </p:nvSpPr>
        <p:spPr>
          <a:xfrm>
            <a:off x="407375" y="1131725"/>
            <a:ext cx="7826400" cy="3394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100000"/>
              <a:buFont typeface="Arial"/>
            </a:pPr>
            <a:r>
              <a:rPr b="0" i="0" lang="en-US" sz="1600" u="none" cap="none" strike="noStrike">
                <a:solidFill>
                  <a:srgbClr val="3F3F3F"/>
                </a:solidFill>
                <a:latin typeface="Arial"/>
                <a:ea typeface="Arial"/>
                <a:cs typeface="Arial"/>
                <a:sym typeface="Arial"/>
              </a:rPr>
              <a:t>Software Requirements:</a:t>
            </a:r>
          </a:p>
          <a:p>
            <a:pPr indent="-285750" lvl="1" marL="742950" marR="0" rtl="0" algn="l">
              <a:lnSpc>
                <a:spcPct val="150000"/>
              </a:lnSpc>
              <a:spcBef>
                <a:spcPts val="280"/>
              </a:spcBef>
              <a:spcAft>
                <a:spcPts val="0"/>
              </a:spcAft>
              <a:buClr>
                <a:srgbClr val="3F3F3F"/>
              </a:buClr>
              <a:buSzPct val="100000"/>
              <a:buFont typeface="Arial"/>
            </a:pPr>
            <a:r>
              <a:rPr i="0" lang="en-US" sz="1400" u="none" cap="none" strike="noStrike">
                <a:solidFill>
                  <a:srgbClr val="3F3F3F"/>
                </a:solidFill>
                <a:latin typeface="Arial"/>
                <a:ea typeface="Arial"/>
                <a:cs typeface="Arial"/>
                <a:sym typeface="Arial"/>
              </a:rPr>
              <a:t>15 min maximum</a:t>
            </a:r>
            <a:r>
              <a:rPr b="0" i="0" lang="en-US" sz="1400" u="none" cap="none" strike="noStrike">
                <a:solidFill>
                  <a:srgbClr val="3F3F3F"/>
                </a:solidFill>
                <a:latin typeface="Arial"/>
                <a:ea typeface="Arial"/>
                <a:cs typeface="Arial"/>
                <a:sym typeface="Arial"/>
              </a:rPr>
              <a:t> to generate a solution with the </a:t>
            </a:r>
            <a:r>
              <a:rPr lang="en-US" sz="1400"/>
              <a:t>configured</a:t>
            </a:r>
            <a:r>
              <a:rPr b="0" i="0" lang="en-US" sz="1400" u="none" cap="none" strike="noStrike">
                <a:solidFill>
                  <a:srgbClr val="3F3F3F"/>
                </a:solidFill>
                <a:latin typeface="Arial"/>
                <a:ea typeface="Arial"/>
                <a:cs typeface="Arial"/>
                <a:sym typeface="Arial"/>
              </a:rPr>
              <a:t> fitness value</a:t>
            </a:r>
          </a:p>
          <a:p>
            <a:pPr indent="-285750" lvl="1" marL="742950" marR="0" rtl="0" algn="l">
              <a:lnSpc>
                <a:spcPct val="150000"/>
              </a:lnSpc>
              <a:spcBef>
                <a:spcPts val="280"/>
              </a:spcBef>
              <a:spcAft>
                <a:spcPts val="0"/>
              </a:spcAft>
              <a:buClr>
                <a:srgbClr val="3F3F3F"/>
              </a:buClr>
              <a:buSzPct val="100000"/>
              <a:buFont typeface="Arial"/>
            </a:pPr>
            <a:r>
              <a:rPr b="0" i="0" lang="en-US" sz="1400" u="none" cap="none" strike="noStrike">
                <a:solidFill>
                  <a:srgbClr val="3F3F3F"/>
                </a:solidFill>
                <a:latin typeface="Arial"/>
                <a:ea typeface="Arial"/>
                <a:cs typeface="Arial"/>
                <a:sym typeface="Arial"/>
              </a:rPr>
              <a:t>Project may be easily adjusted to work with different functions in the event that the requirements have been changed (within less than 2 weeks)</a:t>
            </a:r>
          </a:p>
          <a:p>
            <a:pPr indent="-342900" lvl="0" marL="342900" marR="0" rtl="0" algn="l">
              <a:spcBef>
                <a:spcPts val="320"/>
              </a:spcBef>
              <a:spcAft>
                <a:spcPts val="0"/>
              </a:spcAft>
              <a:buClr>
                <a:srgbClr val="3F3F3F"/>
              </a:buClr>
              <a:buSzPct val="100000"/>
              <a:buFont typeface="Arial"/>
            </a:pPr>
            <a:r>
              <a:rPr lang="en-US" sz="1600"/>
              <a:t>Group </a:t>
            </a:r>
            <a:r>
              <a:rPr b="0" i="0" lang="en-US" sz="1600" u="none" cap="none" strike="noStrike">
                <a:solidFill>
                  <a:srgbClr val="3F3F3F"/>
                </a:solidFill>
                <a:latin typeface="Arial"/>
                <a:ea typeface="Arial"/>
                <a:cs typeface="Arial"/>
                <a:sym typeface="Arial"/>
              </a:rPr>
              <a:t>Goals</a:t>
            </a:r>
            <a:r>
              <a:rPr lang="en-US" sz="1600"/>
              <a:t>:</a:t>
            </a:r>
          </a:p>
          <a:p>
            <a:pPr indent="-285750" lvl="1" marL="742950" marR="0" rtl="0" algn="l">
              <a:lnSpc>
                <a:spcPct val="150000"/>
              </a:lnSpc>
              <a:spcBef>
                <a:spcPts val="280"/>
              </a:spcBef>
              <a:spcAft>
                <a:spcPts val="0"/>
              </a:spcAft>
              <a:buClr>
                <a:srgbClr val="3F3F3F"/>
              </a:buClr>
              <a:buSzPct val="100000"/>
              <a:buFont typeface="Arial"/>
            </a:pPr>
            <a:r>
              <a:rPr b="0" i="0" lang="en-US" sz="1400" u="none" cap="none" strike="noStrike">
                <a:solidFill>
                  <a:srgbClr val="3F3F3F"/>
                </a:solidFill>
                <a:latin typeface="Arial"/>
                <a:ea typeface="Arial"/>
                <a:cs typeface="Arial"/>
                <a:sym typeface="Arial"/>
              </a:rPr>
              <a:t>Find a solution with </a:t>
            </a:r>
            <a:r>
              <a:rPr lang="en-US" sz="1400"/>
              <a:t>a</a:t>
            </a:r>
            <a:r>
              <a:rPr b="0" i="0" lang="en-US" sz="1400" u="none" cap="none" strike="noStrike">
                <a:solidFill>
                  <a:srgbClr val="3F3F3F"/>
                </a:solidFill>
                <a:latin typeface="Arial"/>
                <a:ea typeface="Arial"/>
                <a:cs typeface="Arial"/>
                <a:sym typeface="Arial"/>
              </a:rPr>
              <a:t> fitness value of zero (perfect fit) in shortest amount of time </a:t>
            </a:r>
          </a:p>
          <a:p>
            <a:pPr indent="-285750" lvl="1" marL="742950" marR="0" rtl="0" algn="l">
              <a:lnSpc>
                <a:spcPct val="150000"/>
              </a:lnSpc>
              <a:spcBef>
                <a:spcPts val="280"/>
              </a:spcBef>
              <a:spcAft>
                <a:spcPts val="0"/>
              </a:spcAft>
              <a:buClr>
                <a:srgbClr val="3F3F3F"/>
              </a:buClr>
              <a:buSzPct val="100000"/>
              <a:buFont typeface="Arial"/>
            </a:pPr>
            <a:r>
              <a:rPr b="0" i="0" lang="en-US" sz="1400" u="none" cap="none" strike="noStrike">
                <a:solidFill>
                  <a:srgbClr val="3F3F3F"/>
                </a:solidFill>
                <a:latin typeface="Arial"/>
                <a:ea typeface="Arial"/>
                <a:cs typeface="Arial"/>
                <a:sym typeface="Arial"/>
              </a:rPr>
              <a:t>Employ a Graphical User Interface that allows user to adjust input </a:t>
            </a:r>
            <a:r>
              <a:rPr lang="en-US" sz="1400"/>
              <a:t>parameters</a:t>
            </a:r>
            <a:r>
              <a:rPr b="0" i="0" lang="en-US" sz="1400" u="none" cap="none" strike="noStrike">
                <a:solidFill>
                  <a:srgbClr val="3F3F3F"/>
                </a:solidFill>
                <a:latin typeface="Arial"/>
                <a:ea typeface="Arial"/>
                <a:cs typeface="Arial"/>
                <a:sym typeface="Arial"/>
              </a:rPr>
              <a:t>/settings</a:t>
            </a:r>
          </a:p>
          <a:p>
            <a:pPr indent="-285750" lvl="1" marL="742950" marR="0" rtl="0" algn="l">
              <a:lnSpc>
                <a:spcPct val="150000"/>
              </a:lnSpc>
              <a:spcBef>
                <a:spcPts val="280"/>
              </a:spcBef>
              <a:spcAft>
                <a:spcPts val="0"/>
              </a:spcAft>
              <a:buClr>
                <a:srgbClr val="3F3F3F"/>
              </a:buClr>
              <a:buSzPct val="100000"/>
              <a:buFont typeface="Arial"/>
            </a:pPr>
            <a:r>
              <a:rPr b="0" i="0" lang="en-US" sz="1400" u="none" cap="none" strike="noStrike">
                <a:solidFill>
                  <a:srgbClr val="3F3F3F"/>
                </a:solidFill>
                <a:latin typeface="Arial"/>
                <a:ea typeface="Arial"/>
                <a:cs typeface="Arial"/>
                <a:sym typeface="Arial"/>
              </a:rPr>
              <a:t>Use cross-platform programming languages to allow use on either OSX or Windows</a:t>
            </a:r>
          </a:p>
          <a:p>
            <a:pPr indent="-285750" lvl="1" marL="742950" marR="0" rtl="0" algn="l">
              <a:lnSpc>
                <a:spcPct val="150000"/>
              </a:lnSpc>
              <a:spcBef>
                <a:spcPts val="280"/>
              </a:spcBef>
              <a:spcAft>
                <a:spcPts val="0"/>
              </a:spcAft>
              <a:buClr>
                <a:srgbClr val="3F3F3F"/>
              </a:buClr>
              <a:buSzPct val="100000"/>
              <a:buFont typeface="Arial"/>
            </a:pPr>
            <a:r>
              <a:rPr b="0" i="0" lang="en-US" sz="1400" u="none" cap="none" strike="noStrike">
                <a:solidFill>
                  <a:srgbClr val="3F3F3F"/>
                </a:solidFill>
                <a:latin typeface="Arial"/>
                <a:ea typeface="Arial"/>
                <a:cs typeface="Arial"/>
                <a:sym typeface="Arial"/>
              </a:rPr>
              <a:t>Avoid bugs, system crashes, and any other errors from occurring by testing </a:t>
            </a:r>
            <a:r>
              <a:rPr lang="en-US" sz="1400"/>
              <a:t>all code execution </a:t>
            </a:r>
            <a:r>
              <a:rPr b="0" i="0" lang="en-US" sz="1400" u="none" cap="none" strike="noStrike">
                <a:solidFill>
                  <a:srgbClr val="3F3F3F"/>
                </a:solidFill>
                <a:latin typeface="Arial"/>
                <a:ea typeface="Arial"/>
                <a:cs typeface="Arial"/>
                <a:sym typeface="Arial"/>
              </a:rPr>
              <a:t>paths (CC) </a:t>
            </a:r>
          </a:p>
          <a:p>
            <a:pPr indent="-285750" lvl="1" marL="742950" marR="0" rtl="0" algn="l">
              <a:lnSpc>
                <a:spcPct val="150000"/>
              </a:lnSpc>
              <a:spcBef>
                <a:spcPts val="280"/>
              </a:spcBef>
              <a:buClr>
                <a:srgbClr val="3F3F3F"/>
              </a:buClr>
              <a:buSzPct val="100000"/>
              <a:buFont typeface="Arial"/>
            </a:pPr>
            <a:r>
              <a:rPr b="0" i="0" lang="en-US" sz="1400" u="none" cap="none" strike="noStrike">
                <a:solidFill>
                  <a:srgbClr val="3F3F3F"/>
                </a:solidFill>
                <a:latin typeface="Arial"/>
                <a:ea typeface="Arial"/>
                <a:cs typeface="Arial"/>
                <a:sym typeface="Arial"/>
              </a:rPr>
              <a:t>Simplify code structure so it is</a:t>
            </a:r>
            <a:r>
              <a:rPr lang="en-US" sz="1400"/>
              <a:t> maintainable, </a:t>
            </a:r>
            <a:r>
              <a:rPr b="0" i="0" lang="en-US" sz="1400" u="none" cap="none" strike="noStrike">
                <a:solidFill>
                  <a:srgbClr val="3F3F3F"/>
                </a:solidFill>
                <a:latin typeface="Arial"/>
                <a:ea typeface="Arial"/>
                <a:cs typeface="Arial"/>
                <a:sym typeface="Arial"/>
              </a:rPr>
              <a:t>reliable, and efficient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209282" y="56953"/>
            <a:ext cx="8229600" cy="571301"/>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Requirements</a:t>
            </a:r>
          </a:p>
        </p:txBody>
      </p:sp>
      <p:graphicFrame>
        <p:nvGraphicFramePr>
          <p:cNvPr id="44" name="Shape 44"/>
          <p:cNvGraphicFramePr/>
          <p:nvPr/>
        </p:nvGraphicFramePr>
        <p:xfrm>
          <a:off x="209282" y="825688"/>
          <a:ext cx="3000000" cy="3000000"/>
        </p:xfrm>
        <a:graphic>
          <a:graphicData uri="http://schemas.openxmlformats.org/drawingml/2006/table">
            <a:tbl>
              <a:tblPr>
                <a:noFill/>
                <a:tableStyleId>{F04B3294-A4A7-4460-8223-79DCF6D5A9A8}</a:tableStyleId>
              </a:tblPr>
              <a:tblGrid>
                <a:gridCol w="1264200"/>
                <a:gridCol w="7411200"/>
              </a:tblGrid>
              <a:tr h="287675">
                <a:tc>
                  <a:txBody>
                    <a:bodyPr>
                      <a:noAutofit/>
                    </a:bodyPr>
                    <a:lstStyle/>
                    <a:p>
                      <a:pPr indent="0" lvl="0" marL="0" marR="0" rtl="0" algn="l">
                        <a:spcBef>
                          <a:spcPts val="0"/>
                        </a:spcBef>
                        <a:spcAft>
                          <a:spcPts val="0"/>
                        </a:spcAft>
                        <a:buSzPct val="25000"/>
                        <a:buNone/>
                      </a:pPr>
                      <a:r>
                        <a:rPr b="1" i="1" lang="en-US" sz="1100" u="none" cap="none" strike="noStrike">
                          <a:solidFill>
                            <a:srgbClr val="000000"/>
                          </a:solidFill>
                          <a:latin typeface="Calibri"/>
                          <a:ea typeface="Calibri"/>
                          <a:cs typeface="Calibri"/>
                          <a:sym typeface="Calibri"/>
                        </a:rPr>
                        <a:t>Requirement Type</a:t>
                      </a:r>
                    </a:p>
                  </a:txBody>
                  <a:tcPr marT="66375" marB="66375" marR="66375" marL="66375">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5B9BD5"/>
                    </a:solidFill>
                  </a:tcPr>
                </a:tc>
                <a:tc>
                  <a:txBody>
                    <a:bodyPr>
                      <a:noAutofit/>
                    </a:bodyPr>
                    <a:lstStyle/>
                    <a:p>
                      <a:pPr indent="0" lvl="0" marL="0" marR="0" rtl="0" algn="ctr">
                        <a:spcBef>
                          <a:spcPts val="0"/>
                        </a:spcBef>
                        <a:spcAft>
                          <a:spcPts val="0"/>
                        </a:spcAft>
                        <a:buSzPct val="25000"/>
                        <a:buNone/>
                      </a:pPr>
                      <a:r>
                        <a:rPr b="1" i="1" lang="en-US" sz="1100" u="none" cap="none" strike="noStrike">
                          <a:solidFill>
                            <a:srgbClr val="000000"/>
                          </a:solidFill>
                          <a:latin typeface="Calibri"/>
                          <a:ea typeface="Calibri"/>
                          <a:cs typeface="Calibri"/>
                          <a:sym typeface="Calibri"/>
                        </a:rPr>
                        <a:t>Requirement</a:t>
                      </a:r>
                    </a:p>
                  </a:txBody>
                  <a:tcPr marT="66375" marB="66375" marR="66375" marL="66375">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5B9BD5"/>
                    </a:solidFill>
                  </a:tcPr>
                </a:tc>
              </a:tr>
              <a:tr h="287675">
                <a:tc>
                  <a:txBody>
                    <a:bodyPr>
                      <a:noAutofit/>
                    </a:bodyPr>
                    <a:lstStyle/>
                    <a:p>
                      <a:pPr indent="0" lvl="0" marL="0" marR="0" rtl="0" algn="l">
                        <a:spcBef>
                          <a:spcPts val="0"/>
                        </a:spcBef>
                        <a:spcAft>
                          <a:spcPts val="0"/>
                        </a:spcAft>
                        <a:buSzPct val="25000"/>
                        <a:buNone/>
                      </a:pPr>
                      <a:r>
                        <a:rPr b="0" i="1" lang="en-US" sz="1100" u="none" cap="none" strike="noStrike">
                          <a:solidFill>
                            <a:srgbClr val="000000"/>
                          </a:solidFill>
                          <a:latin typeface="Calibri"/>
                          <a:ea typeface="Calibri"/>
                          <a:cs typeface="Calibri"/>
                          <a:sym typeface="Calibri"/>
                        </a:rPr>
                        <a:t>Configuration</a:t>
                      </a:r>
                    </a:p>
                  </a:txBody>
                  <a:tcPr marT="66375" marB="66375" marR="66375" marL="66375">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900" u="none" cap="none" strike="noStrike">
                          <a:solidFill>
                            <a:srgbClr val="000000"/>
                          </a:solidFill>
                          <a:latin typeface="Calibri"/>
                          <a:ea typeface="Calibri"/>
                          <a:cs typeface="Calibri"/>
                          <a:sym typeface="Calibri"/>
                        </a:rPr>
                        <a:t>Must be able to take fitness set as input</a:t>
                      </a:r>
                    </a:p>
                  </a:txBody>
                  <a:tcPr marT="66375" marB="66375" marR="66375" marL="66375">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r h="287675">
                <a:tc>
                  <a:txBody>
                    <a:bodyPr>
                      <a:noAutofit/>
                    </a:bodyPr>
                    <a:lstStyle/>
                    <a:p>
                      <a:pPr indent="0" lvl="0" marL="0" marR="0" rtl="0" algn="l">
                        <a:spcBef>
                          <a:spcPts val="0"/>
                        </a:spcBef>
                        <a:spcAft>
                          <a:spcPts val="0"/>
                        </a:spcAft>
                        <a:buSzPct val="25000"/>
                        <a:buNone/>
                      </a:pPr>
                      <a:r>
                        <a:rPr b="0" i="1" lang="en-US" sz="1100" u="none" cap="none" strike="noStrike">
                          <a:solidFill>
                            <a:srgbClr val="000000"/>
                          </a:solidFill>
                          <a:latin typeface="Calibri"/>
                          <a:ea typeface="Calibri"/>
                          <a:cs typeface="Calibri"/>
                          <a:sym typeface="Calibri"/>
                        </a:rPr>
                        <a:t>Configuration</a:t>
                      </a:r>
                    </a:p>
                  </a:txBody>
                  <a:tcPr marT="66375" marB="66375" marR="66375" marL="66375">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900" u="none" cap="none" strike="noStrike">
                          <a:solidFill>
                            <a:srgbClr val="000000"/>
                          </a:solidFill>
                          <a:latin typeface="Calibri"/>
                          <a:ea typeface="Calibri"/>
                          <a:cs typeface="Calibri"/>
                          <a:sym typeface="Calibri"/>
                        </a:rPr>
                        <a:t>Fitness key value pairs are delimited by new lines, while key and value are delimited by a semicolon (e.g.: 12;456)</a:t>
                      </a:r>
                    </a:p>
                  </a:txBody>
                  <a:tcPr marT="66375" marB="66375" marR="66375" marL="66375">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r h="287675">
                <a:tc>
                  <a:txBody>
                    <a:bodyPr>
                      <a:noAutofit/>
                    </a:bodyPr>
                    <a:lstStyle/>
                    <a:p>
                      <a:pPr indent="0" lvl="0" marL="0" marR="0" rtl="0" algn="l">
                        <a:spcBef>
                          <a:spcPts val="0"/>
                        </a:spcBef>
                        <a:spcAft>
                          <a:spcPts val="0"/>
                        </a:spcAft>
                        <a:buSzPct val="25000"/>
                        <a:buNone/>
                      </a:pPr>
                      <a:r>
                        <a:rPr b="0" i="1" lang="en-US" sz="1100" u="none" cap="none" strike="noStrike">
                          <a:solidFill>
                            <a:srgbClr val="000000"/>
                          </a:solidFill>
                          <a:latin typeface="Calibri"/>
                          <a:ea typeface="Calibri"/>
                          <a:cs typeface="Calibri"/>
                          <a:sym typeface="Calibri"/>
                        </a:rPr>
                        <a:t>Configuration</a:t>
                      </a:r>
                    </a:p>
                  </a:txBody>
                  <a:tcPr marT="66375" marB="66375" marR="66375" marL="66375">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900" u="none" cap="none" strike="noStrike">
                          <a:solidFill>
                            <a:srgbClr val="000000"/>
                          </a:solidFill>
                          <a:latin typeface="Calibri"/>
                          <a:ea typeface="Calibri"/>
                          <a:cs typeface="Calibri"/>
                          <a:sym typeface="Calibri"/>
                        </a:rPr>
                        <a:t>Must detect and error on malformed fitness set input</a:t>
                      </a:r>
                    </a:p>
                  </a:txBody>
                  <a:tcPr marT="66375" marB="66375" marR="66375" marL="66375">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bl>
          </a:graphicData>
        </a:graphic>
      </p:graphicFrame>
      <p:sp>
        <p:nvSpPr>
          <p:cNvPr id="45" name="Shape 45"/>
          <p:cNvSpPr/>
          <p:nvPr/>
        </p:nvSpPr>
        <p:spPr>
          <a:xfrm>
            <a:off x="139226" y="1200150"/>
            <a:ext cx="10744596" cy="92332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46" name="Shape 46"/>
          <p:cNvGraphicFramePr/>
          <p:nvPr/>
        </p:nvGraphicFramePr>
        <p:xfrm>
          <a:off x="209281" y="2027321"/>
          <a:ext cx="3000000" cy="3000000"/>
        </p:xfrm>
        <a:graphic>
          <a:graphicData uri="http://schemas.openxmlformats.org/drawingml/2006/table">
            <a:tbl>
              <a:tblPr>
                <a:noFill/>
                <a:tableStyleId>{F04B3294-A4A7-4460-8223-79DCF6D5A9A8}</a:tableStyleId>
              </a:tblPr>
              <a:tblGrid>
                <a:gridCol w="1271500"/>
                <a:gridCol w="7403900"/>
              </a:tblGrid>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Must detect and error on empty fitness set input</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Must be able to take population size as input</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Population size input has a min of 7 and max or 20</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Must be able to take max tree height as input</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Max tree height input has a min of 3 and a max of 5</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Must be able to take target fitness value as input</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r h="2689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Target fitness value input has a min of 0 and a max of 100</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r h="20285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Must be able to take maximum run time as input in minutes</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solidFill>
                      <a:srgbClr val="DDEBF7"/>
                    </a:solidFill>
                  </a:tcPr>
                </a:tc>
              </a:tr>
              <a:tr h="202900">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Configuration</a:t>
                      </a:r>
                    </a:p>
                  </a:txBody>
                  <a:tcPr marT="35450" marB="35450" marR="35450" marL="35450">
                    <a:lnL cap="flat" cmpd="sng" w="9525">
                      <a:solidFill>
                        <a:srgbClr val="9BC2E6"/>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b="0" i="1" lang="en-US" sz="1000" u="none" cap="none" strike="noStrike">
                          <a:solidFill>
                            <a:srgbClr val="000000"/>
                          </a:solidFill>
                          <a:latin typeface="Calibri"/>
                          <a:ea typeface="Calibri"/>
                          <a:cs typeface="Calibri"/>
                          <a:sym typeface="Calibri"/>
                        </a:rPr>
                        <a:t>Maximum run time input has a min of 1 minute and a max of 15 minutes</a:t>
                      </a:r>
                    </a:p>
                  </a:txBody>
                  <a:tcPr marT="35450" marB="35450" marR="35450" marL="35450">
                    <a:lnL cap="flat" cmpd="sng" w="12700">
                      <a:solidFill>
                        <a:srgbClr val="000000"/>
                      </a:solidFill>
                      <a:prstDash val="solid"/>
                      <a:round/>
                      <a:headEnd len="med" w="med" type="none"/>
                      <a:tailEnd len="med" w="med" type="none"/>
                    </a:lnL>
                    <a:lnR cap="flat" cmpd="sng" w="9525">
                      <a:solidFill>
                        <a:srgbClr val="9BC2E6"/>
                      </a:solidFill>
                      <a:prstDash val="solid"/>
                      <a:round/>
                      <a:headEnd len="med" w="med" type="none"/>
                      <a:tailEnd len="med" w="med" type="none"/>
                    </a:lnR>
                    <a:lnT cap="flat" cmpd="sng" w="9525">
                      <a:solidFill>
                        <a:srgbClr val="9BC2E6"/>
                      </a:solidFill>
                      <a:prstDash val="solid"/>
                      <a:round/>
                      <a:headEnd len="med" w="med" type="none"/>
                      <a:tailEnd len="med" w="med" type="none"/>
                    </a:lnT>
                    <a:lnB cap="flat" cmpd="sng" w="9525">
                      <a:solidFill>
                        <a:srgbClr val="9BC2E6"/>
                      </a:solidFill>
                      <a:prstDash val="solid"/>
                      <a:round/>
                      <a:headEnd len="med" w="med" type="none"/>
                      <a:tailEnd len="med" w="med" type="none"/>
                    </a:lnB>
                  </a:tcPr>
                </a:tc>
              </a:tr>
            </a:tbl>
          </a:graphicData>
        </a:graphic>
      </p:graphicFrame>
      <p:sp>
        <p:nvSpPr>
          <p:cNvPr id="47" name="Shape 47"/>
          <p:cNvSpPr/>
          <p:nvPr/>
        </p:nvSpPr>
        <p:spPr>
          <a:xfrm>
            <a:off x="2503041" y="1149253"/>
            <a:ext cx="16482516" cy="92332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p:txBody>
      </p:sp>
      <p:sp>
        <p:nvSpPr>
          <p:cNvPr id="48" name="Shape 48"/>
          <p:cNvSpPr/>
          <p:nvPr/>
        </p:nvSpPr>
        <p:spPr>
          <a:xfrm>
            <a:off x="618612" y="1721148"/>
            <a:ext cx="11936539" cy="92332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br>
              <a:rPr b="0" i="0" lang="en-US" sz="1800" u="none" cap="none" strike="noStrike">
                <a:solidFill>
                  <a:schemeClr val="dk1"/>
                </a:solidFill>
                <a:latin typeface="Arial"/>
                <a:ea typeface="Arial"/>
                <a:cs typeface="Arial"/>
                <a:sym typeface="Arial"/>
              </a:rPr>
            </a:br>
          </a:p>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147232" y="94797"/>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Software Design</a:t>
            </a:r>
          </a:p>
        </p:txBody>
      </p:sp>
      <p:sp>
        <p:nvSpPr>
          <p:cNvPr id="54" name="Shape 54"/>
          <p:cNvSpPr txBox="1"/>
          <p:nvPr>
            <p:ph idx="1" type="body"/>
          </p:nvPr>
        </p:nvSpPr>
        <p:spPr>
          <a:xfrm>
            <a:off x="206909" y="834307"/>
            <a:ext cx="8810276" cy="275654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3F3F3F"/>
              </a:buClr>
              <a:buSzPct val="100000"/>
              <a:buFont typeface="Arial"/>
            </a:pPr>
            <a:r>
              <a:rPr b="0" i="0" lang="en-US" sz="1600" u="none" cap="none" strike="noStrike">
                <a:solidFill>
                  <a:srgbClr val="3F3F3F"/>
                </a:solidFill>
                <a:latin typeface="Arial"/>
                <a:ea typeface="Arial"/>
                <a:cs typeface="Arial"/>
                <a:sym typeface="Arial"/>
              </a:rPr>
              <a:t>Incremental development approach</a:t>
            </a:r>
          </a:p>
          <a:p>
            <a:pPr indent="-285750" lvl="1" marL="742950" marR="0" rtl="0" algn="l">
              <a:spcBef>
                <a:spcPts val="240"/>
              </a:spcBef>
              <a:spcAft>
                <a:spcPts val="0"/>
              </a:spcAft>
              <a:buClr>
                <a:srgbClr val="3F3F3F"/>
              </a:buClr>
              <a:buSzPct val="100000"/>
              <a:buFont typeface="Arial"/>
            </a:pPr>
            <a:r>
              <a:rPr lang="en-US" sz="1200"/>
              <a:t>P</a:t>
            </a:r>
            <a:r>
              <a:rPr b="0" i="0" lang="en-US" sz="1200" u="none" cap="none" strike="noStrike">
                <a:solidFill>
                  <a:srgbClr val="3F3F3F"/>
                </a:solidFill>
                <a:latin typeface="Arial"/>
                <a:ea typeface="Arial"/>
                <a:cs typeface="Arial"/>
                <a:sym typeface="Arial"/>
              </a:rPr>
              <a:t>rototype was built early in development process, with core functionality as foundation to build upon</a:t>
            </a:r>
          </a:p>
          <a:p>
            <a:pPr indent="-285750" lvl="1" marL="742950" marR="0" rtl="0" algn="l">
              <a:spcBef>
                <a:spcPts val="240"/>
              </a:spcBef>
              <a:spcAft>
                <a:spcPts val="0"/>
              </a:spcAft>
              <a:buClr>
                <a:srgbClr val="3F3F3F"/>
              </a:buClr>
              <a:buSzPct val="100000"/>
              <a:buFont typeface="Arial"/>
            </a:pPr>
            <a:r>
              <a:rPr lang="en-US" sz="1200"/>
              <a:t>P</a:t>
            </a:r>
            <a:r>
              <a:rPr b="0" i="0" lang="en-US" sz="1200" u="none" cap="none" strike="noStrike">
                <a:solidFill>
                  <a:srgbClr val="3F3F3F"/>
                </a:solidFill>
                <a:latin typeface="Arial"/>
                <a:ea typeface="Arial"/>
                <a:cs typeface="Arial"/>
                <a:sym typeface="Arial"/>
              </a:rPr>
              <a:t>erformance improvements and new features (ex: GUI) were added over time </a:t>
            </a:r>
            <a:r>
              <a:rPr lang="en-US" sz="1200"/>
              <a:t>incrementally</a:t>
            </a:r>
          </a:p>
          <a:p>
            <a:pPr indent="-285750" lvl="1" marL="742950" marR="0" rtl="0" algn="l">
              <a:spcBef>
                <a:spcPts val="240"/>
              </a:spcBef>
              <a:spcAft>
                <a:spcPts val="0"/>
              </a:spcAft>
              <a:buClr>
                <a:srgbClr val="3F3F3F"/>
              </a:buClr>
              <a:buSzPct val="100000"/>
              <a:buFont typeface="Arial"/>
              <a:buNone/>
            </a:pPr>
            <a:r>
              <a:t/>
            </a:r>
            <a:endParaRPr b="0" i="0" sz="12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45720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0" lvl="1" marL="0" marR="0" rtl="0" algn="l">
              <a:spcBef>
                <a:spcPts val="160"/>
              </a:spcBef>
              <a:spcAft>
                <a:spcPts val="0"/>
              </a:spcAft>
              <a:buClr>
                <a:srgbClr val="3F3F3F"/>
              </a:buClr>
              <a:buSzPct val="25000"/>
              <a:buFont typeface="Arial"/>
              <a:buNone/>
            </a:pPr>
            <a:r>
              <a:t/>
            </a:r>
            <a:endParaRPr b="0" i="0" sz="800" u="none" cap="none" strike="noStrike">
              <a:solidFill>
                <a:srgbClr val="3F3F3F"/>
              </a:solidFill>
              <a:latin typeface="Arial"/>
              <a:ea typeface="Arial"/>
              <a:cs typeface="Arial"/>
              <a:sym typeface="Arial"/>
            </a:endParaRPr>
          </a:p>
          <a:p>
            <a:pPr indent="-342900" lvl="0" marL="342900" marR="0" rtl="0" algn="l">
              <a:spcBef>
                <a:spcPts val="320"/>
              </a:spcBef>
              <a:spcAft>
                <a:spcPts val="0"/>
              </a:spcAft>
              <a:buClr>
                <a:srgbClr val="3F3F3F"/>
              </a:buClr>
              <a:buSzPct val="100000"/>
              <a:buFont typeface="Arial"/>
            </a:pPr>
            <a:r>
              <a:rPr b="0" i="0" lang="en-US" sz="1600" u="none" cap="none" strike="noStrike">
                <a:solidFill>
                  <a:srgbClr val="3F3F3F"/>
                </a:solidFill>
                <a:latin typeface="Arial"/>
                <a:ea typeface="Arial"/>
                <a:cs typeface="Arial"/>
                <a:sym typeface="Arial"/>
              </a:rPr>
              <a:t>Employed custom Java solution for programming (see table below)</a:t>
            </a:r>
          </a:p>
          <a:p>
            <a:pPr indent="-285750" lvl="1" marL="742950" marR="0" rtl="0" algn="l">
              <a:spcBef>
                <a:spcPts val="240"/>
              </a:spcBef>
              <a:spcAft>
                <a:spcPts val="0"/>
              </a:spcAft>
              <a:buClr>
                <a:srgbClr val="3F3F3F"/>
              </a:buClr>
              <a:buSzPct val="100000"/>
              <a:buFont typeface="Arial"/>
            </a:pPr>
            <a:r>
              <a:rPr b="0" i="0" lang="en-US" sz="1200" u="none" cap="none" strike="noStrike">
                <a:solidFill>
                  <a:srgbClr val="3F3F3F"/>
                </a:solidFill>
                <a:latin typeface="Arial"/>
                <a:ea typeface="Arial"/>
                <a:cs typeface="Arial"/>
                <a:sym typeface="Arial"/>
              </a:rPr>
              <a:t>Java allows for cross-platform use</a:t>
            </a:r>
          </a:p>
          <a:p>
            <a:pPr indent="-285750" lvl="1" marL="742950" marR="0" rtl="0" algn="l">
              <a:spcBef>
                <a:spcPts val="240"/>
              </a:spcBef>
              <a:spcAft>
                <a:spcPts val="0"/>
              </a:spcAft>
              <a:buClr>
                <a:srgbClr val="3F3F3F"/>
              </a:buClr>
              <a:buSzPct val="100000"/>
              <a:buFont typeface="Arial"/>
            </a:pPr>
            <a:r>
              <a:rPr b="0" i="0" lang="en-US" sz="1200" u="none" cap="none" strike="noStrike">
                <a:solidFill>
                  <a:srgbClr val="3F3F3F"/>
                </a:solidFill>
                <a:latin typeface="Arial"/>
                <a:ea typeface="Arial"/>
                <a:cs typeface="Arial"/>
                <a:sym typeface="Arial"/>
              </a:rPr>
              <a:t>Most familiar programming language among team members → allowing for faster progress and ability to enhance functionality (such as a GUI)</a:t>
            </a:r>
          </a:p>
          <a:p>
            <a:pPr indent="-285750" lvl="1" marL="742950" marR="0" rtl="0" algn="l">
              <a:spcBef>
                <a:spcPts val="240"/>
              </a:spcBef>
              <a:spcAft>
                <a:spcPts val="0"/>
              </a:spcAft>
              <a:buClr>
                <a:srgbClr val="3F3F3F"/>
              </a:buClr>
              <a:buSzPct val="100000"/>
              <a:buFont typeface="Arial"/>
              <a:buNone/>
            </a:pPr>
            <a:r>
              <a:t/>
            </a:r>
            <a:endParaRPr b="0" i="0" sz="1200" u="none" cap="none" strike="noStrike">
              <a:solidFill>
                <a:srgbClr val="3F3F3F"/>
              </a:solidFill>
              <a:latin typeface="Arial"/>
              <a:ea typeface="Arial"/>
              <a:cs typeface="Arial"/>
              <a:sym typeface="Arial"/>
            </a:endParaRPr>
          </a:p>
          <a:p>
            <a:pPr indent="-342900" lvl="0" marL="342900" marR="0" rtl="0" algn="l">
              <a:spcBef>
                <a:spcPts val="320"/>
              </a:spcBef>
              <a:spcAft>
                <a:spcPts val="0"/>
              </a:spcAft>
              <a:buClr>
                <a:srgbClr val="3F3F3F"/>
              </a:buClr>
              <a:buSzPct val="100000"/>
              <a:buFont typeface="Arial"/>
              <a:buNone/>
            </a:pPr>
            <a:r>
              <a:t/>
            </a:r>
            <a:endParaRPr b="0" i="0" sz="1600" u="none" cap="none" strike="noStrike">
              <a:solidFill>
                <a:srgbClr val="3F3F3F"/>
              </a:solidFill>
              <a:latin typeface="Arial"/>
              <a:ea typeface="Arial"/>
              <a:cs typeface="Arial"/>
              <a:sym typeface="Arial"/>
            </a:endParaRPr>
          </a:p>
          <a:p>
            <a:pPr indent="-285750" lvl="1" marL="742950" marR="0" rtl="0" algn="l">
              <a:spcBef>
                <a:spcPts val="240"/>
              </a:spcBef>
              <a:spcAft>
                <a:spcPts val="0"/>
              </a:spcAft>
              <a:buClr>
                <a:srgbClr val="3F3F3F"/>
              </a:buClr>
              <a:buSzPct val="100000"/>
              <a:buFont typeface="Arial"/>
              <a:buNone/>
            </a:pPr>
            <a:r>
              <a:t/>
            </a:r>
            <a:endParaRPr b="0" i="0" sz="1200" u="none" cap="none" strike="noStrike">
              <a:solidFill>
                <a:srgbClr val="3F3F3F"/>
              </a:solidFill>
              <a:latin typeface="Arial"/>
              <a:ea typeface="Arial"/>
              <a:cs typeface="Arial"/>
              <a:sym typeface="Arial"/>
            </a:endParaRPr>
          </a:p>
          <a:p>
            <a:pPr indent="-285750" lvl="1" marL="742950" marR="0" rtl="0" algn="l">
              <a:spcBef>
                <a:spcPts val="240"/>
              </a:spcBef>
              <a:spcAft>
                <a:spcPts val="0"/>
              </a:spcAft>
              <a:buClr>
                <a:srgbClr val="3F3F3F"/>
              </a:buClr>
              <a:buSzPct val="100000"/>
              <a:buFont typeface="Arial"/>
              <a:buNone/>
            </a:pPr>
            <a:r>
              <a:t/>
            </a:r>
            <a:endParaRPr b="0" i="0" sz="1200" u="none" cap="none" strike="noStrike">
              <a:solidFill>
                <a:srgbClr val="3F3F3F"/>
              </a:solidFill>
              <a:latin typeface="Arial"/>
              <a:ea typeface="Arial"/>
              <a:cs typeface="Arial"/>
              <a:sym typeface="Arial"/>
            </a:endParaRPr>
          </a:p>
          <a:p>
            <a:pPr indent="-342900" lvl="0" marL="342900" marR="0" rtl="0" algn="l">
              <a:spcBef>
                <a:spcPts val="320"/>
              </a:spcBef>
              <a:buClr>
                <a:srgbClr val="3F3F3F"/>
              </a:buClr>
              <a:buSzPct val="100000"/>
              <a:buFont typeface="Arial"/>
              <a:buNone/>
            </a:pPr>
            <a:r>
              <a:t/>
            </a:r>
            <a:endParaRPr b="0" i="0" sz="1600" u="none" cap="none" strike="noStrike">
              <a:solidFill>
                <a:srgbClr val="3F3F3F"/>
              </a:solidFill>
              <a:latin typeface="Arial"/>
              <a:ea typeface="Arial"/>
              <a:cs typeface="Arial"/>
              <a:sym typeface="Arial"/>
            </a:endParaRPr>
          </a:p>
        </p:txBody>
      </p:sp>
      <p:pic>
        <p:nvPicPr>
          <p:cNvPr descr="Screen Shot 2016-07-17 at 6.49.37 PM.png" id="55" name="Shape 55"/>
          <p:cNvPicPr preferRelativeResize="0"/>
          <p:nvPr/>
        </p:nvPicPr>
        <p:blipFill rotWithShape="1">
          <a:blip r:embed="rId3">
            <a:alphaModFix/>
          </a:blip>
          <a:srcRect b="0" l="0" r="0" t="0"/>
          <a:stretch/>
        </p:blipFill>
        <p:spPr>
          <a:xfrm>
            <a:off x="1342508" y="3937403"/>
            <a:ext cx="4630200" cy="1142400"/>
          </a:xfrm>
          <a:prstGeom prst="rect">
            <a:avLst/>
          </a:prstGeom>
          <a:noFill/>
          <a:ln>
            <a:noFill/>
          </a:ln>
        </p:spPr>
      </p:pic>
      <p:pic>
        <p:nvPicPr>
          <p:cNvPr descr="Screen Shot 2016-07-17 at 11.58.38 PM.png" id="56" name="Shape 56"/>
          <p:cNvPicPr preferRelativeResize="0"/>
          <p:nvPr/>
        </p:nvPicPr>
        <p:blipFill rotWithShape="1">
          <a:blip r:embed="rId4">
            <a:alphaModFix/>
          </a:blip>
          <a:srcRect b="59043" l="0" r="0" t="0"/>
          <a:stretch/>
        </p:blipFill>
        <p:spPr>
          <a:xfrm>
            <a:off x="598476" y="1907625"/>
            <a:ext cx="2884800" cy="609900"/>
          </a:xfrm>
          <a:prstGeom prst="rect">
            <a:avLst/>
          </a:prstGeom>
          <a:noFill/>
          <a:ln>
            <a:noFill/>
          </a:ln>
        </p:spPr>
      </p:pic>
      <p:cxnSp>
        <p:nvCxnSpPr>
          <p:cNvPr id="57" name="Shape 57"/>
          <p:cNvCxnSpPr>
            <a:stCxn id="56" idx="3"/>
            <a:endCxn id="58" idx="1"/>
          </p:cNvCxnSpPr>
          <p:nvPr/>
        </p:nvCxnSpPr>
        <p:spPr>
          <a:xfrm>
            <a:off x="3483276" y="2212575"/>
            <a:ext cx="2202600" cy="0"/>
          </a:xfrm>
          <a:prstGeom prst="straightConnector1">
            <a:avLst/>
          </a:prstGeom>
          <a:noFill/>
          <a:ln cap="flat" cmpd="sng" w="25400">
            <a:solidFill>
              <a:srgbClr val="6AA84F"/>
            </a:solidFill>
            <a:prstDash val="dash"/>
            <a:round/>
            <a:headEnd len="med" w="med" type="none"/>
            <a:tailEnd len="lg" w="lg" type="triangle"/>
          </a:ln>
          <a:effectLst>
            <a:outerShdw blurRad="39999" rotWithShape="0" dir="5400000" dist="20000">
              <a:srgbClr val="000000">
                <a:alpha val="37647"/>
              </a:srgbClr>
            </a:outerShdw>
          </a:effectLst>
        </p:spPr>
      </p:cxnSp>
      <p:sp>
        <p:nvSpPr>
          <p:cNvPr id="59" name="Shape 59"/>
          <p:cNvSpPr txBox="1"/>
          <p:nvPr/>
        </p:nvSpPr>
        <p:spPr>
          <a:xfrm>
            <a:off x="820864" y="2578075"/>
            <a:ext cx="2300700" cy="26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050" u="none" cap="none" strike="noStrike">
                <a:solidFill>
                  <a:schemeClr val="dk1"/>
                </a:solidFill>
                <a:latin typeface="Calibri"/>
                <a:ea typeface="Calibri"/>
                <a:cs typeface="Calibri"/>
                <a:sym typeface="Calibri"/>
              </a:rPr>
              <a:t>Original prototype (CMD line interface)</a:t>
            </a:r>
          </a:p>
        </p:txBody>
      </p:sp>
      <p:pic>
        <p:nvPicPr>
          <p:cNvPr descr="Screen Shot 2016-07-18 at 12.04.36 AM.png" id="58" name="Shape 58"/>
          <p:cNvPicPr preferRelativeResize="0"/>
          <p:nvPr/>
        </p:nvPicPr>
        <p:blipFill rotWithShape="1">
          <a:blip r:embed="rId5">
            <a:alphaModFix/>
          </a:blip>
          <a:srcRect b="0" l="0" r="0" t="0"/>
          <a:stretch/>
        </p:blipFill>
        <p:spPr>
          <a:xfrm>
            <a:off x="5685762" y="1720581"/>
            <a:ext cx="1924799" cy="984000"/>
          </a:xfrm>
          <a:prstGeom prst="rect">
            <a:avLst/>
          </a:prstGeom>
          <a:noFill/>
          <a:ln>
            <a:noFill/>
          </a:ln>
        </p:spPr>
      </p:pic>
      <p:sp>
        <p:nvSpPr>
          <p:cNvPr id="60" name="Shape 60"/>
          <p:cNvSpPr txBox="1"/>
          <p:nvPr/>
        </p:nvSpPr>
        <p:spPr>
          <a:xfrm>
            <a:off x="5811276" y="2690615"/>
            <a:ext cx="2300699" cy="261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50">
                <a:solidFill>
                  <a:schemeClr val="dk1"/>
                </a:solidFill>
                <a:latin typeface="Calibri"/>
                <a:ea typeface="Calibri"/>
                <a:cs typeface="Calibri"/>
                <a:sym typeface="Calibri"/>
              </a:rPr>
              <a:t>Final GUI Interface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2800" u="none" cap="none" strike="noStrike">
                <a:solidFill>
                  <a:srgbClr val="9E28B5"/>
                </a:solidFill>
                <a:latin typeface="Arial"/>
                <a:ea typeface="Arial"/>
                <a:cs typeface="Arial"/>
                <a:sym typeface="Arial"/>
              </a:rPr>
              <a:t>Software Design: Data Flow Diagram</a:t>
            </a:r>
          </a:p>
        </p:txBody>
      </p:sp>
      <p:pic>
        <p:nvPicPr>
          <p:cNvPr descr="Screen Shot 2016-07-17 at 9.51.31 PM.png" id="66" name="Shape 66"/>
          <p:cNvPicPr preferRelativeResize="0"/>
          <p:nvPr/>
        </p:nvPicPr>
        <p:blipFill rotWithShape="1">
          <a:blip r:embed="rId3">
            <a:alphaModFix/>
          </a:blip>
          <a:srcRect b="0" l="0" r="0" t="0"/>
          <a:stretch/>
        </p:blipFill>
        <p:spPr>
          <a:xfrm>
            <a:off x="5948542" y="1176416"/>
            <a:ext cx="3134385" cy="3847422"/>
          </a:xfrm>
          <a:prstGeom prst="rect">
            <a:avLst/>
          </a:prstGeom>
          <a:noFill/>
          <a:ln>
            <a:noFill/>
          </a:ln>
        </p:spPr>
      </p:pic>
      <p:pic>
        <p:nvPicPr>
          <p:cNvPr descr="Screen Shot 2016-07-18 at 12.04.36 AM.png" id="67" name="Shape 67"/>
          <p:cNvPicPr preferRelativeResize="0"/>
          <p:nvPr/>
        </p:nvPicPr>
        <p:blipFill rotWithShape="1">
          <a:blip r:embed="rId4">
            <a:alphaModFix/>
          </a:blip>
          <a:srcRect b="0" l="0" r="0" t="0"/>
          <a:stretch/>
        </p:blipFill>
        <p:spPr>
          <a:xfrm>
            <a:off x="2005968" y="3534196"/>
            <a:ext cx="2913905" cy="1489642"/>
          </a:xfrm>
          <a:prstGeom prst="rect">
            <a:avLst/>
          </a:prstGeom>
          <a:noFill/>
          <a:ln>
            <a:noFill/>
          </a:ln>
          <a:effectLst>
            <a:outerShdw blurRad="190500" rotWithShape="0" algn="tl">
              <a:srgbClr val="000000">
                <a:alpha val="69803"/>
              </a:srgbClr>
            </a:outerShdw>
          </a:effectLst>
        </p:spPr>
      </p:pic>
      <p:sp>
        <p:nvSpPr>
          <p:cNvPr id="68" name="Shape 68"/>
          <p:cNvSpPr txBox="1"/>
          <p:nvPr>
            <p:ph idx="1" type="body"/>
          </p:nvPr>
        </p:nvSpPr>
        <p:spPr>
          <a:xfrm>
            <a:off x="153510" y="996019"/>
            <a:ext cx="3414782" cy="2408617"/>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rgbClr val="3F3F3F"/>
              </a:buClr>
              <a:buSzPct val="25000"/>
              <a:buFont typeface="Arial"/>
              <a:buNone/>
            </a:pPr>
            <a:r>
              <a:rPr b="0" i="0" lang="en-US" sz="1100" u="none" cap="none" strike="noStrike">
                <a:solidFill>
                  <a:srgbClr val="3F3F3F"/>
                </a:solidFill>
                <a:latin typeface="Arial"/>
                <a:ea typeface="Arial"/>
                <a:cs typeface="Arial"/>
                <a:sym typeface="Arial"/>
              </a:rPr>
              <a:t>By putting the training data into a .txt file separate from the program </a:t>
            </a:r>
            <a:r>
              <a:rPr lang="en-US" sz="1100"/>
              <a:t>itself</a:t>
            </a:r>
            <a:r>
              <a:rPr b="0" i="0" lang="en-US" sz="1100" u="none" cap="none" strike="noStrike">
                <a:solidFill>
                  <a:srgbClr val="3F3F3F"/>
                </a:solidFill>
                <a:latin typeface="Arial"/>
                <a:ea typeface="Arial"/>
                <a:cs typeface="Arial"/>
                <a:sym typeface="Arial"/>
              </a:rPr>
              <a:t>, the user has much greater flexibility. A GUI that appears when the software opens allows the user to select any .txt file (training data) that they desire.If the target function needs to be changed, then a new .txt file can simply be generated for that function using an alternative set values corresponding to the function of choice. </a:t>
            </a:r>
          </a:p>
          <a:p>
            <a:pPr indent="0" lvl="0" marL="0" marR="0" rtl="0" algn="l">
              <a:spcBef>
                <a:spcPts val="220"/>
              </a:spcBef>
              <a:buClr>
                <a:srgbClr val="3F3F3F"/>
              </a:buClr>
              <a:buSzPct val="25000"/>
              <a:buFont typeface="Arial"/>
              <a:buNone/>
            </a:pPr>
            <a:r>
              <a:t/>
            </a:r>
            <a:endParaRPr b="0" i="0" sz="1100" u="none" cap="none" strike="noStrike">
              <a:solidFill>
                <a:srgbClr val="3F3F3F"/>
              </a:solidFill>
              <a:latin typeface="Arial"/>
              <a:ea typeface="Arial"/>
              <a:cs typeface="Arial"/>
              <a:sym typeface="Arial"/>
            </a:endParaRPr>
          </a:p>
        </p:txBody>
      </p:sp>
      <p:pic>
        <p:nvPicPr>
          <p:cNvPr descr="Screen Shot 2016-07-16 at 12.33.09 PM.png" id="69" name="Shape 69"/>
          <p:cNvPicPr preferRelativeResize="0"/>
          <p:nvPr/>
        </p:nvPicPr>
        <p:blipFill rotWithShape="1">
          <a:blip r:embed="rId5">
            <a:alphaModFix/>
          </a:blip>
          <a:srcRect b="0" l="7408" r="73500" t="8814"/>
          <a:stretch/>
        </p:blipFill>
        <p:spPr>
          <a:xfrm>
            <a:off x="3615042" y="1140508"/>
            <a:ext cx="981918" cy="2187245"/>
          </a:xfrm>
          <a:prstGeom prst="rect">
            <a:avLst/>
          </a:prstGeom>
          <a:noFill/>
          <a:ln>
            <a:noFill/>
          </a:ln>
          <a:effectLst>
            <a:outerShdw blurRad="190500" rotWithShape="0" algn="tl">
              <a:srgbClr val="000000">
                <a:alpha val="69803"/>
              </a:srgbClr>
            </a:outerShdw>
          </a:effectLst>
        </p:spPr>
      </p:pic>
      <p:cxnSp>
        <p:nvCxnSpPr>
          <p:cNvPr id="70" name="Shape 70"/>
          <p:cNvCxnSpPr>
            <a:stCxn id="69" idx="3"/>
          </p:cNvCxnSpPr>
          <p:nvPr/>
        </p:nvCxnSpPr>
        <p:spPr>
          <a:xfrm flipH="1" rot="10800000">
            <a:off x="4596960" y="1482930"/>
            <a:ext cx="1372500" cy="751200"/>
          </a:xfrm>
          <a:prstGeom prst="straightConnector1">
            <a:avLst/>
          </a:prstGeom>
          <a:noFill/>
          <a:ln cap="flat" cmpd="sng" w="25400">
            <a:solidFill>
              <a:schemeClr val="accent6"/>
            </a:solidFill>
            <a:prstDash val="solid"/>
            <a:round/>
            <a:headEnd len="med" w="med" type="none"/>
            <a:tailEnd len="lg" w="lg" type="triangle"/>
          </a:ln>
          <a:effectLst>
            <a:outerShdw blurRad="39999" rotWithShape="0" dir="5400000" dist="20000">
              <a:srgbClr val="000000">
                <a:alpha val="37647"/>
              </a:srgbClr>
            </a:outerShdw>
          </a:effectLst>
        </p:spPr>
      </p:cxnSp>
      <p:cxnSp>
        <p:nvCxnSpPr>
          <p:cNvPr id="71" name="Shape 71"/>
          <p:cNvCxnSpPr/>
          <p:nvPr/>
        </p:nvCxnSpPr>
        <p:spPr>
          <a:xfrm flipH="1" rot="10800000">
            <a:off x="4747908" y="2405286"/>
            <a:ext cx="1285796" cy="1223699"/>
          </a:xfrm>
          <a:prstGeom prst="straightConnector1">
            <a:avLst/>
          </a:prstGeom>
          <a:noFill/>
          <a:ln cap="flat" cmpd="sng" w="25400">
            <a:solidFill>
              <a:schemeClr val="accent6"/>
            </a:solidFill>
            <a:prstDash val="solid"/>
            <a:round/>
            <a:headEnd len="med" w="med" type="none"/>
            <a:tailEnd len="lg" w="lg" type="triangle"/>
          </a:ln>
          <a:effectLst>
            <a:outerShdw blurRad="39999" rotWithShape="0" dir="5400000" dist="20000">
              <a:srgbClr val="000000">
                <a:alpha val="37647"/>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1149688" y="1527454"/>
            <a:ext cx="7079225" cy="857250"/>
          </a:xfrm>
          <a:prstGeom prst="rect">
            <a:avLst/>
          </a:prstGeom>
          <a:noFill/>
          <a:ln>
            <a:noFill/>
          </a:ln>
        </p:spPr>
        <p:txBody>
          <a:bodyPr anchorCtr="0" anchor="t" bIns="45700" lIns="91425" rIns="91425" tIns="45700">
            <a:noAutofit/>
          </a:bodyPr>
          <a:lstStyle/>
          <a:p>
            <a:pPr indent="0" lvl="0" marL="0" marR="0" rtl="0" algn="ctr">
              <a:spcBef>
                <a:spcPts val="0"/>
              </a:spcBef>
              <a:buClr>
                <a:srgbClr val="0070C0"/>
              </a:buClr>
              <a:buSzPct val="25000"/>
              <a:buFont typeface="Arial"/>
              <a:buNone/>
            </a:pPr>
            <a:r>
              <a:rPr b="1" i="1" lang="en-US" sz="5400" u="none" cap="none" strike="noStrike">
                <a:solidFill>
                  <a:srgbClr val="0070C0"/>
                </a:solidFill>
                <a:latin typeface="Arial"/>
                <a:ea typeface="Arial"/>
                <a:cs typeface="Arial"/>
                <a:sym typeface="Arial"/>
              </a:rPr>
              <a:t>RUN PROJECT DEMONSTRATION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6375"/>
            <a:ext cx="8229600" cy="857250"/>
          </a:xfrm>
          <a:prstGeom prst="rect">
            <a:avLst/>
          </a:prstGeom>
          <a:noFill/>
          <a:ln>
            <a:noFill/>
          </a:ln>
        </p:spPr>
        <p:txBody>
          <a:bodyPr anchorCtr="0" anchor="t" bIns="45700" lIns="91425" rIns="91425" tIns="45700">
            <a:noAutofit/>
          </a:bodyPr>
          <a:lstStyle/>
          <a:p>
            <a:pPr indent="0" lvl="0" marL="0" marR="0" rtl="0" algn="l">
              <a:spcBef>
                <a:spcPts val="0"/>
              </a:spcBef>
              <a:buClr>
                <a:srgbClr val="9E28B5"/>
              </a:buClr>
              <a:buSzPct val="25000"/>
              <a:buFont typeface="Arial"/>
              <a:buNone/>
            </a:pPr>
            <a:r>
              <a:rPr b="0" i="0" lang="en-US" sz="3800" u="none" cap="none" strike="noStrike">
                <a:solidFill>
                  <a:srgbClr val="9E28B5"/>
                </a:solidFill>
                <a:latin typeface="Arial"/>
                <a:ea typeface="Arial"/>
                <a:cs typeface="Arial"/>
                <a:sym typeface="Arial"/>
              </a:rPr>
              <a:t>Software Testing and Metrics</a:t>
            </a:r>
          </a:p>
        </p:txBody>
      </p:sp>
      <p:sp>
        <p:nvSpPr>
          <p:cNvPr id="82" name="Shape 82"/>
          <p:cNvSpPr txBox="1"/>
          <p:nvPr>
            <p:ph idx="1" type="body"/>
          </p:nvPr>
        </p:nvSpPr>
        <p:spPr>
          <a:xfrm>
            <a:off x="457200" y="1200150"/>
            <a:ext cx="8229600" cy="3394200"/>
          </a:xfrm>
          <a:prstGeom prst="rect">
            <a:avLst/>
          </a:prstGeom>
          <a:noFill/>
          <a:ln>
            <a:noFill/>
          </a:ln>
        </p:spPr>
        <p:txBody>
          <a:bodyPr anchorCtr="0" anchor="t" bIns="45700" lIns="91425" rIns="91425" tIns="45700">
            <a:noAutofit/>
          </a:bodyPr>
          <a:lstStyle/>
          <a:p>
            <a:pPr indent="-330200" lvl="0" marL="457200" rtl="0">
              <a:spcBef>
                <a:spcPts val="0"/>
              </a:spcBef>
              <a:buSzPct val="100000"/>
            </a:pPr>
            <a:r>
              <a:rPr lang="en-US" sz="1600"/>
              <a:t>Unit Testing</a:t>
            </a:r>
          </a:p>
          <a:p>
            <a:pPr indent="-330200" lvl="1" marL="914400" rtl="0">
              <a:spcBef>
                <a:spcPts val="0"/>
              </a:spcBef>
              <a:buSzPct val="100000"/>
            </a:pPr>
            <a:r>
              <a:rPr lang="en-US" sz="1600"/>
              <a:t>Programmatically test as many code paths of our application as possible as determined by </a:t>
            </a:r>
            <a:r>
              <a:rPr lang="en-US" sz="1600"/>
              <a:t>our code’s </a:t>
            </a:r>
            <a:r>
              <a:rPr lang="en-US" sz="1600"/>
              <a:t>Cyclomatic Complexity.</a:t>
            </a:r>
          </a:p>
          <a:p>
            <a:pPr indent="-330200" lvl="1" marL="914400" rtl="0">
              <a:spcBef>
                <a:spcPts val="0"/>
              </a:spcBef>
              <a:buSzPct val="100000"/>
            </a:pPr>
            <a:r>
              <a:rPr lang="en-US" sz="1600"/>
              <a:t>Code coverage of &gt; 95%.</a:t>
            </a:r>
          </a:p>
          <a:p>
            <a:pPr indent="0" lvl="0" marL="0" rtl="0">
              <a:spcBef>
                <a:spcPts val="0"/>
              </a:spcBef>
              <a:buNone/>
            </a:pPr>
            <a:r>
              <a:t/>
            </a:r>
            <a:endParaRPr sz="1600"/>
          </a:p>
          <a:p>
            <a:pPr indent="-330200" lvl="0" marL="457200" rtl="0">
              <a:spcBef>
                <a:spcPts val="0"/>
              </a:spcBef>
              <a:buSzPct val="100000"/>
            </a:pPr>
            <a:r>
              <a:rPr lang="en-US" sz="1600"/>
              <a:t>Data Input/Output Testing</a:t>
            </a:r>
          </a:p>
          <a:p>
            <a:pPr indent="-330200" lvl="1" marL="914400" rtl="0">
              <a:spcBef>
                <a:spcPts val="0"/>
              </a:spcBef>
              <a:buSzPct val="100000"/>
            </a:pPr>
            <a:r>
              <a:rPr lang="en-US" sz="1600"/>
              <a:t>Programmatically test the I/O components of our application.</a:t>
            </a:r>
          </a:p>
          <a:p>
            <a:pPr indent="-330200" lvl="1" marL="914400" rtl="0">
              <a:spcBef>
                <a:spcPts val="0"/>
              </a:spcBef>
              <a:buSzPct val="100000"/>
            </a:pPr>
            <a:r>
              <a:rPr lang="en-US" sz="1600"/>
              <a:t>Reads in the supplied training set.</a:t>
            </a:r>
          </a:p>
          <a:p>
            <a:pPr indent="-330200" lvl="1" marL="914400" rtl="0">
              <a:spcBef>
                <a:spcPts val="0"/>
              </a:spcBef>
              <a:buSzPct val="100000"/>
            </a:pPr>
            <a:r>
              <a:rPr lang="en-US" sz="1600"/>
              <a:t>Outputs the supplied training set to the console.</a:t>
            </a:r>
          </a:p>
        </p:txBody>
      </p:sp>
      <p:pic>
        <p:nvPicPr>
          <p:cNvPr descr="Screen Shot 2016-07-16 at 12.33.09 PM.png" id="83" name="Shape 83"/>
          <p:cNvPicPr preferRelativeResize="0"/>
          <p:nvPr/>
        </p:nvPicPr>
        <p:blipFill rotWithShape="1">
          <a:blip r:embed="rId3">
            <a:alphaModFix/>
          </a:blip>
          <a:srcRect b="0" l="7407" r="73501" t="8817"/>
          <a:stretch/>
        </p:blipFill>
        <p:spPr>
          <a:xfrm>
            <a:off x="7560342" y="1910083"/>
            <a:ext cx="981900" cy="2187300"/>
          </a:xfrm>
          <a:prstGeom prst="rect">
            <a:avLst/>
          </a:prstGeom>
          <a:noFill/>
          <a:ln>
            <a:noFill/>
          </a:ln>
          <a:effectLst>
            <a:outerShdw blurRad="190500" rotWithShape="0" algn="tl">
              <a:srgbClr val="000000">
                <a:alpha val="698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Normal Interior Pa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Pa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