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2"/>
  </p:notesMasterIdLst>
  <p:handoutMasterIdLst>
    <p:handoutMasterId r:id="rId53"/>
  </p:handoutMasterIdLst>
  <p:sldIdLst>
    <p:sldId id="270" r:id="rId2"/>
    <p:sldId id="271" r:id="rId3"/>
    <p:sldId id="273" r:id="rId4"/>
    <p:sldId id="274" r:id="rId5"/>
    <p:sldId id="276" r:id="rId6"/>
    <p:sldId id="278" r:id="rId7"/>
    <p:sldId id="279" r:id="rId8"/>
    <p:sldId id="277" r:id="rId9"/>
    <p:sldId id="280" r:id="rId10"/>
    <p:sldId id="313" r:id="rId11"/>
    <p:sldId id="314" r:id="rId12"/>
    <p:sldId id="324" r:id="rId13"/>
    <p:sldId id="317" r:id="rId14"/>
    <p:sldId id="325" r:id="rId15"/>
    <p:sldId id="328" r:id="rId16"/>
    <p:sldId id="326" r:id="rId17"/>
    <p:sldId id="327" r:id="rId18"/>
    <p:sldId id="316" r:id="rId19"/>
    <p:sldId id="293" r:id="rId20"/>
    <p:sldId id="294" r:id="rId21"/>
    <p:sldId id="302" r:id="rId22"/>
    <p:sldId id="256" r:id="rId23"/>
    <p:sldId id="264" r:id="rId24"/>
    <p:sldId id="258" r:id="rId25"/>
    <p:sldId id="261" r:id="rId26"/>
    <p:sldId id="262" r:id="rId27"/>
    <p:sldId id="265" r:id="rId28"/>
    <p:sldId id="266" r:id="rId29"/>
    <p:sldId id="267" r:id="rId30"/>
    <p:sldId id="268" r:id="rId31"/>
    <p:sldId id="269" r:id="rId32"/>
    <p:sldId id="281" r:id="rId33"/>
    <p:sldId id="288" r:id="rId34"/>
    <p:sldId id="289" r:id="rId35"/>
    <p:sldId id="290" r:id="rId36"/>
    <p:sldId id="291" r:id="rId37"/>
    <p:sldId id="292" r:id="rId38"/>
    <p:sldId id="333" r:id="rId39"/>
    <p:sldId id="307" r:id="rId40"/>
    <p:sldId id="321" r:id="rId41"/>
    <p:sldId id="323" r:id="rId42"/>
    <p:sldId id="303" r:id="rId43"/>
    <p:sldId id="304" r:id="rId44"/>
    <p:sldId id="305" r:id="rId45"/>
    <p:sldId id="306" r:id="rId46"/>
    <p:sldId id="322" r:id="rId47"/>
    <p:sldId id="284" r:id="rId48"/>
    <p:sldId id="285" r:id="rId49"/>
    <p:sldId id="312" r:id="rId50"/>
    <p:sldId id="331" r:id="rId5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625F6-EDD0-4BC0-82E4-0234D19CD3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2E3D1-3468-4090-B62E-ADABC9719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10E1EA-1EA6-423E-B37B-D1A56C992BC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A531-DEB3-4426-B4F0-F4D153450E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EBF45-EAAD-4E7C-822B-20A5160A5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EDD8F1-33D3-43DA-A328-7ADD61D6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18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B3D9DA-E298-499B-95A0-41F6515F45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574585F-9CB7-4523-B8B9-84397A1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585F-9CB7-4523-B8B9-84397A1299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585F-9CB7-4523-B8B9-84397A1299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585F-9CB7-4523-B8B9-84397A1299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585F-9CB7-4523-B8B9-84397A1299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585F-9CB7-4523-B8B9-84397A1299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1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585F-9CB7-4523-B8B9-84397A1299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66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8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F146520-9929-4800-B197-5C4E8950FE9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9515C56-ECF6-4AC9-B2B2-9D7646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7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63AB-6C1E-469B-B935-0B93D64B5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3591339"/>
            <a:ext cx="10479157" cy="2514179"/>
          </a:xfrm>
        </p:spPr>
        <p:txBody>
          <a:bodyPr>
            <a:noAutofit/>
          </a:bodyPr>
          <a:lstStyle/>
          <a:p>
            <a:r>
              <a:rPr lang="en-US" sz="6000" dirty="0"/>
              <a:t>SEIS 763 - Machine Learning</a:t>
            </a:r>
            <a:br>
              <a:rPr lang="en-US" sz="6000" dirty="0"/>
            </a:br>
            <a:r>
              <a:rPr lang="en-US" sz="6000" dirty="0"/>
              <a:t>Group Project</a:t>
            </a:r>
            <a:br>
              <a:rPr lang="en-US" sz="6000" dirty="0"/>
            </a:br>
            <a:r>
              <a:rPr lang="en-US" sz="6000" dirty="0"/>
              <a:t>Summer Semester,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A616F-B999-4B44-8AE5-5F87443E0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97565"/>
            <a:ext cx="9144000" cy="3074505"/>
          </a:xfrm>
        </p:spPr>
        <p:txBody>
          <a:bodyPr anchor="t">
            <a:normAutofit/>
          </a:bodyPr>
          <a:lstStyle/>
          <a:p>
            <a:r>
              <a:rPr lang="sv-SE" dirty="0"/>
              <a:t>Sohana Badhon</a:t>
            </a:r>
          </a:p>
          <a:p>
            <a:r>
              <a:rPr lang="sv-SE" dirty="0"/>
              <a:t>Greg Houston</a:t>
            </a:r>
          </a:p>
          <a:p>
            <a:r>
              <a:rPr lang="sv-SE" dirty="0"/>
              <a:t>Bruce Jackson</a:t>
            </a:r>
          </a:p>
          <a:p>
            <a:r>
              <a:rPr lang="sv-SE" dirty="0"/>
              <a:t>Muntaser Khan</a:t>
            </a:r>
          </a:p>
          <a:p>
            <a:r>
              <a:rPr lang="sv-SE" dirty="0"/>
              <a:t>Alghamdi Samia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402F7D-41A2-4D5A-AC48-AF1C616F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397565"/>
            <a:ext cx="2888975" cy="27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FF15-8C95-401D-9952-40DDF51E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DE1F-EADE-4A45-B75D-2477596F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the probability that a given observation is in a particular category</a:t>
            </a:r>
          </a:p>
          <a:p>
            <a:r>
              <a:rPr lang="en-US" dirty="0"/>
              <a:t>Predicts classes by linking </a:t>
            </a:r>
            <a:r>
              <a:rPr lang="en-US" dirty="0" err="1"/>
              <a:t>thetaT</a:t>
            </a:r>
            <a:r>
              <a:rPr lang="en-US" dirty="0"/>
              <a:t>(x) to probabilities/likelihood [0…1] via a logistic function</a:t>
            </a:r>
          </a:p>
          <a:p>
            <a:r>
              <a:rPr lang="en-US" dirty="0"/>
              <a:t>Uses a Generalized Linear Model with target function that is a Log-Likelihood or Maximum Log-Likelihood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55806-700E-4FA4-AFDD-FCB05EC7A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838" y="2112736"/>
            <a:ext cx="5033962" cy="37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0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C623-DEBB-4EE9-BA95-830F6176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63D2-0E5F-4301-B3F4-46C617F2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on categorical data</a:t>
            </a:r>
          </a:p>
          <a:p>
            <a:pPr lvl="1"/>
            <a:r>
              <a:rPr lang="en-US" dirty="0"/>
              <a:t>If data is well-separated, don’t need to do SVM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Extra steps to pre-process data</a:t>
            </a:r>
          </a:p>
          <a:p>
            <a:r>
              <a:rPr lang="en-US" dirty="0"/>
              <a:t>Pitfalls</a:t>
            </a:r>
          </a:p>
          <a:p>
            <a:pPr lvl="1"/>
            <a:r>
              <a:rPr lang="en-US" dirty="0"/>
              <a:t>If confusion matrix is unbalanced, prediction is unreliable</a:t>
            </a:r>
          </a:p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10504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33EC-0AF9-4A21-9CFB-9BD6E908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E9BA-E6DA-403B-81E4-54400BA2B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0 (Stayed) ; AUC = 0.82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2567-295A-4597-B23D-1058080A3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1 (Left); AUC =0.82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62F1827-ACE6-474C-8289-78FC2B9B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8" y="2298325"/>
            <a:ext cx="4560352" cy="340593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7F488ED-F478-4833-93A4-75FE81CC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43" y="2298325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DB0C-7382-4144-BF76-DCF8354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Information—Logistic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087BB-E409-4285-AEC3-AE1AB23F7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8E76C2-1DDA-4859-9A07-E808160991F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52485888"/>
              </p:ext>
            </p:extLst>
          </p:nvPr>
        </p:nvGraphicFramePr>
        <p:xfrm>
          <a:off x="6319838" y="2505075"/>
          <a:ext cx="50355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17">
                  <a:extLst>
                    <a:ext uri="{9D8B030D-6E8A-4147-A177-3AD203B41FA5}">
                      <a16:colId xmlns:a16="http://schemas.microsoft.com/office/drawing/2014/main" val="3787080842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2230707761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87439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8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2559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3944F135-2F81-4F7F-88C2-60446140A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922911"/>
              </p:ext>
            </p:extLst>
          </p:nvPr>
        </p:nvGraphicFramePr>
        <p:xfrm>
          <a:off x="6319837" y="4162718"/>
          <a:ext cx="50355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17">
                  <a:extLst>
                    <a:ext uri="{9D8B030D-6E8A-4147-A177-3AD203B41FA5}">
                      <a16:colId xmlns:a16="http://schemas.microsoft.com/office/drawing/2014/main" val="3787080842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2230707761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87439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8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255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23938E2-E294-4243-A3CF-9C17C699531C}"/>
              </a:ext>
            </a:extLst>
          </p:cNvPr>
          <p:cNvSpPr/>
          <p:nvPr/>
        </p:nvSpPr>
        <p:spPr>
          <a:xfrm>
            <a:off x="1272017" y="2378465"/>
            <a:ext cx="2645833" cy="3926417"/>
          </a:xfrm>
          <a:prstGeom prst="rect">
            <a:avLst/>
          </a:prstGeom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Accuracy: 0.8014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Emloyee Left (Class 0)</a:t>
            </a:r>
          </a:p>
          <a:p>
            <a:r>
              <a:rPr lang="en-US" dirty="0"/>
              <a:t>Precision : 0.6094</a:t>
            </a:r>
          </a:p>
          <a:p>
            <a:r>
              <a:rPr lang="en-US" dirty="0"/>
              <a:t>Recall : 0.3556</a:t>
            </a:r>
          </a:p>
          <a:p>
            <a:r>
              <a:rPr lang="en-US" dirty="0"/>
              <a:t>F-Statistic : 0.4492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Emloyee Stayed(Class 1)</a:t>
            </a:r>
          </a:p>
          <a:p>
            <a:r>
              <a:rPr lang="en-US" dirty="0"/>
              <a:t>Precision :0.8218</a:t>
            </a:r>
          </a:p>
          <a:p>
            <a:r>
              <a:rPr lang="en-US" dirty="0"/>
              <a:t>Recall : 0.9288</a:t>
            </a:r>
          </a:p>
          <a:p>
            <a:r>
              <a:rPr lang="en-US" dirty="0"/>
              <a:t>F-Statistic : 0.8720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9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5341-C94F-405A-947A-5A6C17BF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Logistic Regression Lasso</a:t>
            </a:r>
          </a:p>
        </p:txBody>
      </p:sp>
    </p:spTree>
    <p:extLst>
      <p:ext uri="{BB962C8B-B14F-4D97-AF65-F5344CB8AC3E}">
        <p14:creationId xmlns:p14="http://schemas.microsoft.com/office/powerpoint/2010/main" val="217387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9C26-AF30-4B04-859B-15232454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Lasso Regularization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F13D55-2887-477B-9926-5F539FF302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46662" y="1966734"/>
            <a:ext cx="6766502" cy="367505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42007-1264-4B2E-8C85-E1E1D9D031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Performed Lasso Regularization </a:t>
            </a:r>
          </a:p>
          <a:p>
            <a:r>
              <a:rPr lang="en-US" dirty="0"/>
              <a:t>Kept 14 of 18 predictors</a:t>
            </a:r>
          </a:p>
        </p:txBody>
      </p:sp>
    </p:spTree>
    <p:extLst>
      <p:ext uri="{BB962C8B-B14F-4D97-AF65-F5344CB8AC3E}">
        <p14:creationId xmlns:p14="http://schemas.microsoft.com/office/powerpoint/2010/main" val="363894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33EC-0AF9-4A21-9CFB-9BD6E908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Lasso ROC </a:t>
            </a:r>
            <a:r>
              <a:rPr lang="en-US" dirty="0"/>
              <a:t>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E9BA-E6DA-403B-81E4-54400BA2B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0 (Stayed) ; AUC </a:t>
            </a:r>
            <a:r>
              <a:rPr lang="en-US"/>
              <a:t>= .78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2567-295A-4597-B23D-1058080A3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1 (Left); AUC = 0.78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9F1FA-7DD7-4901-BE5E-D492153C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3" y="2293900"/>
            <a:ext cx="5355001" cy="40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C591D-7A21-46DC-8743-58AB366B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137" y="2293900"/>
            <a:ext cx="5355001" cy="40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DB0C-7382-4144-BF76-DCF8354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Information—Logistic Regression With Lasso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087BB-E409-4285-AEC3-AE1AB23F7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8E76C2-1DDA-4859-9A07-E808160991F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71550164"/>
              </p:ext>
            </p:extLst>
          </p:nvPr>
        </p:nvGraphicFramePr>
        <p:xfrm>
          <a:off x="6319838" y="2505075"/>
          <a:ext cx="50355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17">
                  <a:extLst>
                    <a:ext uri="{9D8B030D-6E8A-4147-A177-3AD203B41FA5}">
                      <a16:colId xmlns:a16="http://schemas.microsoft.com/office/drawing/2014/main" val="3787080842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2230707761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87439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8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25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5D3773-237C-495F-841F-AB9A9F20EED3}"/>
              </a:ext>
            </a:extLst>
          </p:cNvPr>
          <p:cNvSpPr/>
          <p:nvPr/>
        </p:nvSpPr>
        <p:spPr>
          <a:xfrm>
            <a:off x="1933198" y="2329082"/>
            <a:ext cx="2645833" cy="3926417"/>
          </a:xfrm>
          <a:prstGeom prst="rect">
            <a:avLst/>
          </a:prstGeom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Accuracy: 0.7915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Emloyee Left (Class 0)</a:t>
            </a:r>
          </a:p>
          <a:p>
            <a:r>
              <a:rPr lang="en-US" dirty="0"/>
              <a:t>Precision : 0.6077</a:t>
            </a:r>
          </a:p>
          <a:p>
            <a:r>
              <a:rPr lang="en-US" dirty="0"/>
              <a:t>Recall : 0.3537</a:t>
            </a:r>
          </a:p>
          <a:p>
            <a:r>
              <a:rPr lang="en-US" dirty="0"/>
              <a:t>F-Statistic : 0.4472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Emloyee Stayed(Class 1)</a:t>
            </a:r>
          </a:p>
          <a:p>
            <a:r>
              <a:rPr lang="en-US" dirty="0"/>
              <a:t>Precision :0.8211</a:t>
            </a:r>
          </a:p>
          <a:p>
            <a:r>
              <a:rPr lang="en-US" dirty="0"/>
              <a:t>Recall : 0.9285</a:t>
            </a:r>
          </a:p>
          <a:p>
            <a:r>
              <a:rPr lang="en-US" dirty="0"/>
              <a:t>F-Statistic : 0.8715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8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5341-C94F-405A-947A-5A6C17BF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4370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262" y="1135118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SVM Algorithm work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7325" y="2185988"/>
            <a:ext cx="8958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supervised machine learning algorithm mostly used in classification problems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Data items are plotted in n-dimensional space where n is the # of features (here it’s 10)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Only focus on the points that are most difficult to tell apart, where other classifiers pay attention to all of the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It finds the best separating line after searching for support vectors and then drawing a line connecting them.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941378"/>
            <a:ext cx="5448300" cy="2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67E2-993D-406A-B63C-F504E529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AB89-71FC-49AD-92AC-BEDF75F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  <a:p>
            <a:r>
              <a:rPr lang="en-US" dirty="0"/>
              <a:t>Analysis Plan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Method Detail</a:t>
            </a:r>
          </a:p>
          <a:p>
            <a:r>
              <a:rPr lang="en-US" dirty="0"/>
              <a:t>Comparison &amp; Summary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238" y="889844"/>
            <a:ext cx="10729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Pros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 works really well with clear margin of separation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 is effective in high dimensional spaces.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 is effective in cases where number of dimensions is greater than the number of samples (~15k samples in this problem).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 uses a subset of training points in the decision function (called support vectors), so it is also memory efficient.</a:t>
            </a:r>
          </a:p>
          <a:p>
            <a:pPr>
              <a:buFont typeface="Arial" charset="0"/>
              <a:buChar char="•"/>
            </a:pPr>
            <a:r>
              <a:rPr lang="en-US" dirty="0"/>
              <a:t>Cons: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 doesn’t perform well, when we have large data set because the required training time is higher. Fortunately we are only working with 14,999 records in this data set.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 also doesn’t perform very well, when the data set has more noise (target classes are overlapping)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SVM doesn’t directly provide probability estimates, these are calculated using an expensive k-fold cross-validation( we have done 5, 10 and 15 fold cross validation here)</a:t>
            </a:r>
          </a:p>
          <a:p>
            <a:pPr marL="742950" lvl="1" indent="-285750">
              <a:buFont typeface="Arial" charset="0"/>
              <a:buChar char="•"/>
            </a:pPr>
            <a:endParaRPr lang="en-US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152" y="378372"/>
            <a:ext cx="330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and Cons of SVM</a:t>
            </a:r>
          </a:p>
        </p:txBody>
      </p:sp>
    </p:spTree>
    <p:extLst>
      <p:ext uri="{BB962C8B-B14F-4D97-AF65-F5344CB8AC3E}">
        <p14:creationId xmlns:p14="http://schemas.microsoft.com/office/powerpoint/2010/main" val="31446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D8F73C-E61E-4EC0-AB2F-34D4E921BABD}"/>
              </a:ext>
            </a:extLst>
          </p:cNvPr>
          <p:cNvSpPr txBox="1"/>
          <p:nvPr/>
        </p:nvSpPr>
        <p:spPr>
          <a:xfrm>
            <a:off x="755781" y="466531"/>
            <a:ext cx="1044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33D02-EE0B-402B-8622-77491B98DF32}"/>
              </a:ext>
            </a:extLst>
          </p:cNvPr>
          <p:cNvSpPr txBox="1"/>
          <p:nvPr/>
        </p:nvSpPr>
        <p:spPr>
          <a:xfrm>
            <a:off x="755781" y="1586911"/>
            <a:ext cx="102543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box constraint and kernel function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General Information:</a:t>
            </a:r>
          </a:p>
          <a:p>
            <a:r>
              <a:rPr lang="en-US" dirty="0"/>
              <a:t>Optimization completed.</a:t>
            </a:r>
          </a:p>
          <a:p>
            <a:r>
              <a:rPr lang="en-US" dirty="0" err="1"/>
              <a:t>MaxObjectiveEvaluations</a:t>
            </a:r>
            <a:r>
              <a:rPr lang="en-US" dirty="0"/>
              <a:t> of 30 reached.</a:t>
            </a:r>
          </a:p>
          <a:p>
            <a:r>
              <a:rPr lang="en-US" dirty="0"/>
              <a:t>Total function evaluations: 30</a:t>
            </a:r>
          </a:p>
          <a:p>
            <a:r>
              <a:rPr lang="en-US" dirty="0"/>
              <a:t>Total elapsed time: 2025.7902 seconds.</a:t>
            </a:r>
          </a:p>
          <a:p>
            <a:r>
              <a:rPr lang="en-US" dirty="0"/>
              <a:t>Total objective function evaluation time: 1888.3694</a:t>
            </a:r>
          </a:p>
        </p:txBody>
      </p:sp>
    </p:spTree>
    <p:extLst>
      <p:ext uri="{BB962C8B-B14F-4D97-AF65-F5344CB8AC3E}">
        <p14:creationId xmlns:p14="http://schemas.microsoft.com/office/powerpoint/2010/main" val="408035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51684D-81D0-4754-A1C6-9E3147A06118}"/>
              </a:ext>
            </a:extLst>
          </p:cNvPr>
          <p:cNvSpPr txBox="1"/>
          <p:nvPr/>
        </p:nvSpPr>
        <p:spPr>
          <a:xfrm>
            <a:off x="1420063" y="880689"/>
            <a:ext cx="3237867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5E27E-8161-485F-BCAF-C2733EB3648B}"/>
              </a:ext>
            </a:extLst>
          </p:cNvPr>
          <p:cNvSpPr txBox="1"/>
          <p:nvPr/>
        </p:nvSpPr>
        <p:spPr>
          <a:xfrm>
            <a:off x="7231478" y="853277"/>
            <a:ext cx="386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17859-9B49-4104-B9A3-BD54FE8BE1F3}"/>
              </a:ext>
            </a:extLst>
          </p:cNvPr>
          <p:cNvSpPr txBox="1"/>
          <p:nvPr/>
        </p:nvSpPr>
        <p:spPr>
          <a:xfrm>
            <a:off x="1420063" y="3162319"/>
            <a:ext cx="237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.7793     Precision: .8034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.8666                  Recall: .9405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41BE94-209F-4EE7-BDF9-F350D76B1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56" y="1220265"/>
            <a:ext cx="3113556" cy="19662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72107A-1895-41A5-B609-9A63BD014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75" y="1196056"/>
            <a:ext cx="3113556" cy="1966263"/>
          </a:xfrm>
          <a:prstGeom prst="rect">
            <a:avLst/>
          </a:prstGeom>
        </p:spPr>
      </p:pic>
      <p:sp>
        <p:nvSpPr>
          <p:cNvPr id="25" name="Subtitle 24">
            <a:extLst>
              <a:ext uri="{FF2B5EF4-FFF2-40B4-BE49-F238E27FC236}">
                <a16:creationId xmlns:a16="http://schemas.microsoft.com/office/drawing/2014/main" id="{5E9DF5E9-48BB-475B-8C59-DB973091E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792" y="10159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/ No Crossval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85F763-1567-4085-8BCF-E96719A0F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24" y="3995225"/>
            <a:ext cx="3113556" cy="19905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EA10F18-1F31-4DEA-A366-0B9652B6F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75" y="3995225"/>
            <a:ext cx="3113556" cy="19905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52B31C-A192-4B5E-BE9D-F1E75B2A6A91}"/>
              </a:ext>
            </a:extLst>
          </p:cNvPr>
          <p:cNvSpPr txBox="1"/>
          <p:nvPr/>
        </p:nvSpPr>
        <p:spPr>
          <a:xfrm>
            <a:off x="1420063" y="5941545"/>
            <a:ext cx="311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.7788      Precision: .8016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.8667                 Recall: .9433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89E8773-A5BE-4ED6-82E8-3B27A4EC56FA}"/>
              </a:ext>
            </a:extLst>
          </p:cNvPr>
          <p:cNvSpPr/>
          <p:nvPr/>
        </p:nvSpPr>
        <p:spPr>
          <a:xfrm>
            <a:off x="5422491" y="1936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2753F37-CE48-4753-A28E-87AA4C280EFE}"/>
              </a:ext>
            </a:extLst>
          </p:cNvPr>
          <p:cNvSpPr/>
          <p:nvPr/>
        </p:nvSpPr>
        <p:spPr>
          <a:xfrm>
            <a:off x="5423677" y="47481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1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8E85-E3C1-4E6B-BBFD-F2517EBE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Prediction likelihood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95305-3E03-4A5C-BDB3-C1473DDD98B1}"/>
              </a:ext>
            </a:extLst>
          </p:cNvPr>
          <p:cNvSpPr txBox="1"/>
          <p:nvPr/>
        </p:nvSpPr>
        <p:spPr>
          <a:xfrm>
            <a:off x="1000125" y="2243138"/>
            <a:ext cx="4636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likelihood of 1 prediction: .6975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likelihood of 0 prediction: .8184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error rate: 22.07%</a:t>
            </a:r>
          </a:p>
        </p:txBody>
      </p:sp>
    </p:spTree>
    <p:extLst>
      <p:ext uri="{BB962C8B-B14F-4D97-AF65-F5344CB8AC3E}">
        <p14:creationId xmlns:p14="http://schemas.microsoft.com/office/powerpoint/2010/main" val="236852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86A8AF-5801-406C-9AE3-41D8E99D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942" y="556553"/>
            <a:ext cx="9938823" cy="576262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w/ Crossval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1A44CE-5A85-4A78-80C4-88209367C19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45291" y="2642087"/>
            <a:ext cx="2927350" cy="1057715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.8665	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.2213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90C50-FE7A-4B75-ADBD-932FCEB79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77ADD1-B6E9-47E1-AE9B-4A0367517CD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77441" y="2642088"/>
            <a:ext cx="2946794" cy="1057714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.8665	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.2215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9368B3-F84E-4C3B-9D32-AE9AE87E2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Fold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B9704B-AF6B-4951-8899-522E054CBF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29035" y="2642088"/>
            <a:ext cx="2932113" cy="1057714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.8667	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.2209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A5909-5E93-4069-90ED-BC5994307FFB}"/>
              </a:ext>
            </a:extLst>
          </p:cNvPr>
          <p:cNvSpPr txBox="1"/>
          <p:nvPr/>
        </p:nvSpPr>
        <p:spPr>
          <a:xfrm>
            <a:off x="1355844" y="2000547"/>
            <a:ext cx="2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DB70A-A5BC-4477-806A-F903D3D30F6D}"/>
              </a:ext>
            </a:extLst>
          </p:cNvPr>
          <p:cNvSpPr txBox="1"/>
          <p:nvPr/>
        </p:nvSpPr>
        <p:spPr>
          <a:xfrm>
            <a:off x="1355844" y="3868615"/>
            <a:ext cx="945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15: Held most consistent F1 score and least classification error. There was loss in negative class identification.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41F06-AE04-441E-ADF9-1CF53638B14C}"/>
              </a:ext>
            </a:extLst>
          </p:cNvPr>
          <p:cNvSpPr txBox="1"/>
          <p:nvPr/>
        </p:nvSpPr>
        <p:spPr>
          <a:xfrm>
            <a:off x="4404918" y="5489971"/>
            <a:ext cx="3291840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</a:t>
            </a:r>
            <a:r>
              <a:rPr lang="en-US" dirty="0"/>
              <a:t>Model without crossval()</a:t>
            </a:r>
          </a:p>
          <a:p>
            <a:pPr algn="ctr"/>
            <a:r>
              <a:rPr lang="en-US" dirty="0"/>
              <a:t>             POS: .8666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1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1D90-E80C-4493-A079-0656842B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0EF91-FE57-4447-9C07-0E018A47E19D}"/>
              </a:ext>
            </a:extLst>
          </p:cNvPr>
          <p:cNvSpPr txBox="1"/>
          <p:nvPr/>
        </p:nvSpPr>
        <p:spPr>
          <a:xfrm>
            <a:off x="956602" y="2264898"/>
            <a:ext cx="1028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Box Constraint: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SVMModel=fitcsvm(x,y,'Standardize',true,'Crossval','on','kfold',15,'BoxConstraint',.045);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4117D-9711-439C-B2F3-9568CBFBCF22}"/>
              </a:ext>
            </a:extLst>
          </p:cNvPr>
          <p:cNvSpPr txBox="1"/>
          <p:nvPr/>
        </p:nvSpPr>
        <p:spPr>
          <a:xfrm>
            <a:off x="900332" y="3854771"/>
            <a:ext cx="6084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 Overall Improvement: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error ran slightly better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F1 = .8666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NEG: F1 = .1033</a:t>
            </a:r>
          </a:p>
        </p:txBody>
      </p:sp>
    </p:spTree>
    <p:extLst>
      <p:ext uri="{BB962C8B-B14F-4D97-AF65-F5344CB8AC3E}">
        <p14:creationId xmlns:p14="http://schemas.microsoft.com/office/powerpoint/2010/main" val="221678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6C1D-7F09-4ADD-B8C1-A057350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is not linearly separable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967D-3F0B-48C3-8D60-AFDC973A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Kernel: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SVMModel = fitcsvm(x,y,'Standardize',true,'Crossval','on','kfold',15,'KernelFunction','rbf’,…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‘BoxConstraint’, 1);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Kfoldloss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.0263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F1 = .9808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CFM =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3390     38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95         977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9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4C6E7416-0C83-40E4-9C8B-EA5F2DAA7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70" y="35329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Box Constraint and Kernel Function.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80C85-16AE-4EA1-B76C-F5590CC32074}"/>
              </a:ext>
            </a:extLst>
          </p:cNvPr>
          <p:cNvSpPr/>
          <p:nvPr/>
        </p:nvSpPr>
        <p:spPr>
          <a:xfrm>
            <a:off x="2654104" y="2553011"/>
            <a:ext cx="72214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sigma = </a:t>
            </a:r>
            <a:r>
              <a:rPr lang="en-US" dirty="0" err="1"/>
              <a:t>optimizableVariable</a:t>
            </a:r>
            <a:r>
              <a:rPr lang="en-US" dirty="0"/>
              <a:t>('sigma',[1e-2,1e2],'</a:t>
            </a:r>
            <a:r>
              <a:rPr lang="en-US" dirty="0" err="1"/>
              <a:t>Transform','log</a:t>
            </a:r>
            <a:r>
              <a:rPr lang="en-US" dirty="0"/>
              <a:t>');</a:t>
            </a:r>
          </a:p>
          <a:p>
            <a:r>
              <a:rPr lang="en-US" dirty="0"/>
              <a:t>box = </a:t>
            </a:r>
            <a:r>
              <a:rPr lang="en-US" dirty="0" err="1"/>
              <a:t>optimizableVariable</a:t>
            </a:r>
            <a:r>
              <a:rPr lang="en-US" dirty="0"/>
              <a:t>('box',[1e-2,1e2],'</a:t>
            </a:r>
            <a:r>
              <a:rPr lang="en-US" dirty="0" err="1"/>
              <a:t>Transform','log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cvpartition</a:t>
            </a:r>
            <a:r>
              <a:rPr lang="en-US" dirty="0"/>
              <a:t>(10499,'kfold',15);</a:t>
            </a:r>
          </a:p>
          <a:p>
            <a:endParaRPr lang="en-US" dirty="0"/>
          </a:p>
          <a:p>
            <a:r>
              <a:rPr lang="en-US" dirty="0" err="1"/>
              <a:t>minfn</a:t>
            </a:r>
            <a:r>
              <a:rPr lang="en-US" dirty="0"/>
              <a:t> = @(z)</a:t>
            </a:r>
            <a:r>
              <a:rPr lang="en-US" dirty="0" err="1"/>
              <a:t>kfoldLoss</a:t>
            </a:r>
            <a:r>
              <a:rPr lang="en-US" dirty="0"/>
              <a:t>(fitcsvm(x,y,'</a:t>
            </a:r>
            <a:r>
              <a:rPr lang="en-US" dirty="0" err="1"/>
              <a:t>CVPartition</a:t>
            </a:r>
            <a:r>
              <a:rPr lang="en-US" dirty="0"/>
              <a:t>',c,...</a:t>
            </a:r>
          </a:p>
          <a:p>
            <a:r>
              <a:rPr lang="en-US" dirty="0"/>
              <a:t>'</a:t>
            </a:r>
            <a:r>
              <a:rPr lang="en-US" dirty="0" err="1"/>
              <a:t>KernelFunction</a:t>
            </a:r>
            <a:r>
              <a:rPr lang="en-US" dirty="0"/>
              <a:t>','</a:t>
            </a:r>
            <a:r>
              <a:rPr lang="en-US" dirty="0" err="1"/>
              <a:t>rbf</a:t>
            </a:r>
            <a:r>
              <a:rPr lang="en-US" dirty="0"/>
              <a:t>','</a:t>
            </a:r>
            <a:r>
              <a:rPr lang="en-US" dirty="0" err="1"/>
              <a:t>BoxConstraint</a:t>
            </a:r>
            <a:r>
              <a:rPr lang="en-US" dirty="0"/>
              <a:t>',</a:t>
            </a:r>
            <a:r>
              <a:rPr lang="en-US" dirty="0" err="1"/>
              <a:t>z.box</a:t>
            </a:r>
            <a:r>
              <a:rPr lang="en-US" dirty="0"/>
              <a:t>,...</a:t>
            </a:r>
          </a:p>
          <a:p>
            <a:r>
              <a:rPr lang="en-US" dirty="0"/>
              <a:t>'</a:t>
            </a:r>
            <a:r>
              <a:rPr lang="en-US" dirty="0" err="1"/>
              <a:t>KernelScale</a:t>
            </a:r>
            <a:r>
              <a:rPr lang="en-US" dirty="0"/>
              <a:t>',</a:t>
            </a:r>
            <a:r>
              <a:rPr lang="en-US" dirty="0" err="1"/>
              <a:t>z.sigma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</a:t>
            </a:r>
            <a:r>
              <a:rPr lang="en-US" dirty="0" err="1"/>
              <a:t>bayesopt</a:t>
            </a:r>
            <a:r>
              <a:rPr lang="en-US" dirty="0"/>
              <a:t>(</a:t>
            </a:r>
            <a:r>
              <a:rPr lang="en-US" dirty="0" err="1"/>
              <a:t>minfn</a:t>
            </a:r>
            <a:r>
              <a:rPr lang="en-US" dirty="0"/>
              <a:t>,[</a:t>
            </a:r>
            <a:r>
              <a:rPr lang="en-US" dirty="0" err="1"/>
              <a:t>sigma,box</a:t>
            </a:r>
            <a:r>
              <a:rPr lang="en-US" dirty="0"/>
              <a:t>],'</a:t>
            </a:r>
            <a:r>
              <a:rPr lang="en-US" dirty="0" err="1"/>
              <a:t>IsObjectiveDeterministic</a:t>
            </a:r>
            <a:r>
              <a:rPr lang="en-US" dirty="0"/>
              <a:t>',true,...</a:t>
            </a:r>
          </a:p>
          <a:p>
            <a:r>
              <a:rPr lang="en-US" dirty="0"/>
              <a:t>'</a:t>
            </a:r>
            <a:r>
              <a:rPr lang="en-US" dirty="0" err="1"/>
              <a:t>AcquisitionFunctionName</a:t>
            </a:r>
            <a:r>
              <a:rPr lang="en-US" dirty="0"/>
              <a:t>','expected-improvement-</a:t>
            </a:r>
            <a:r>
              <a:rPr lang="en-US" dirty="0" err="1"/>
              <a:t>plus'</a:t>
            </a:r>
            <a:r>
              <a:rPr lang="en-US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CA6E5-D73B-4653-9959-4C4649ADC703}"/>
              </a:ext>
            </a:extLst>
          </p:cNvPr>
          <p:cNvSpPr txBox="1"/>
          <p:nvPr/>
        </p:nvSpPr>
        <p:spPr>
          <a:xfrm>
            <a:off x="4021013" y="1645501"/>
            <a:ext cx="336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Optimal Settings</a:t>
            </a:r>
          </a:p>
        </p:txBody>
      </p:sp>
    </p:spTree>
    <p:extLst>
      <p:ext uri="{BB962C8B-B14F-4D97-AF65-F5344CB8AC3E}">
        <p14:creationId xmlns:p14="http://schemas.microsoft.com/office/powerpoint/2010/main" val="218421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DE126F-499A-47DF-AF90-EFC4ACC4C123}"/>
              </a:ext>
            </a:extLst>
          </p:cNvPr>
          <p:cNvSpPr/>
          <p:nvPr/>
        </p:nvSpPr>
        <p:spPr>
          <a:xfrm>
            <a:off x="1697498" y="1356426"/>
            <a:ext cx="83186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|====================================================================|</a:t>
            </a:r>
          </a:p>
          <a:p>
            <a:pPr algn="ctr"/>
            <a:r>
              <a:rPr lang="en-US" sz="1400" dirty="0"/>
              <a:t>| </a:t>
            </a:r>
            <a:r>
              <a:rPr lang="en-US" sz="1400" dirty="0" err="1"/>
              <a:t>Iter</a:t>
            </a:r>
            <a:r>
              <a:rPr lang="en-US" sz="1400" dirty="0"/>
              <a:t> | </a:t>
            </a:r>
            <a:r>
              <a:rPr lang="en-US" sz="1400" dirty="0" err="1"/>
              <a:t>Eval</a:t>
            </a:r>
            <a:r>
              <a:rPr lang="en-US" sz="1400" dirty="0"/>
              <a:t>    | Objective  | Objective  | </a:t>
            </a:r>
            <a:r>
              <a:rPr lang="en-US" sz="1400" dirty="0" err="1"/>
              <a:t>BestSoFar</a:t>
            </a:r>
            <a:r>
              <a:rPr lang="en-US" sz="1400" dirty="0"/>
              <a:t>   | </a:t>
            </a:r>
            <a:r>
              <a:rPr lang="en-US" sz="1400" dirty="0" err="1"/>
              <a:t>BestSoFar</a:t>
            </a:r>
            <a:r>
              <a:rPr lang="en-US" sz="1400" dirty="0"/>
              <a:t>  |        sigma |          box |</a:t>
            </a:r>
          </a:p>
          <a:p>
            <a:pPr algn="ctr"/>
            <a:r>
              <a:rPr lang="en-US" sz="1400" dirty="0"/>
              <a:t>|         | result |                      | runtime      | (observed)  | (</a:t>
            </a:r>
            <a:r>
              <a:rPr lang="en-US" sz="1400" dirty="0" err="1"/>
              <a:t>estim</a:t>
            </a:r>
            <a:r>
              <a:rPr lang="en-US" sz="1400" dirty="0"/>
              <a:t>.)        |                     |                   |</a:t>
            </a:r>
          </a:p>
          <a:p>
            <a:pPr algn="ctr"/>
            <a:r>
              <a:rPr lang="en-US" sz="1400" dirty="0"/>
              <a:t>|====================================================================|   </a:t>
            </a:r>
          </a:p>
          <a:p>
            <a:pPr algn="ctr"/>
            <a:r>
              <a:rPr lang="en-US" sz="1400" dirty="0"/>
              <a:t> |    1 | Best      |   0.031908 |      114.8 |   0.031908    |   0.031908 |       4.7004 |           73.863 |</a:t>
            </a:r>
          </a:p>
          <a:p>
            <a:pPr algn="ctr"/>
            <a:r>
              <a:rPr lang="en-US" sz="1400" dirty="0"/>
              <a:t>|    2 | Accept |    0.21516   |     68.834 |   0.031908 |   0.031908 |      0.30493 |     0.032178 |</a:t>
            </a:r>
          </a:p>
          <a:p>
            <a:pPr algn="ctr"/>
            <a:r>
              <a:rPr lang="en-US" sz="1400" dirty="0"/>
              <a:t>|    3 | Accept |    0.23802   |     39.336 |   0.031908  |   0.031908 |       61.081   |     0.021171 |</a:t>
            </a:r>
          </a:p>
          <a:p>
            <a:pPr algn="ctr"/>
            <a:r>
              <a:rPr lang="en-US" sz="1400" dirty="0"/>
              <a:t>|    4 | Accept |   0.098771  |      130.4 |   0.031908   |   0.031908 |     0.020565 |        1.4632 |</a:t>
            </a:r>
          </a:p>
          <a:p>
            <a:pPr algn="ctr"/>
            <a:r>
              <a:rPr lang="en-US" sz="1400" dirty="0"/>
              <a:t>|    5 | Accept |   0.098771  |     133.25 |   0.031908  |   0.031908 |     0.010114 |        99.893 |</a:t>
            </a:r>
          </a:p>
          <a:p>
            <a:pPr algn="ctr"/>
            <a:r>
              <a:rPr lang="en-US" sz="1400" dirty="0"/>
              <a:t>|    6 | Accept |    0.23764   |     40.532 |   0.031908 |   0.031908 |       99.344    |         22.713 |</a:t>
            </a:r>
          </a:p>
          <a:p>
            <a:pPr algn="ctr"/>
            <a:r>
              <a:rPr lang="en-US" sz="1400" dirty="0"/>
              <a:t>|    7 | Accept |   0.042575  |     16.597 |   0.031908 |   0.031908 |       2.9035 |         0.25642 |</a:t>
            </a:r>
          </a:p>
          <a:p>
            <a:pPr algn="ctr"/>
            <a:r>
              <a:rPr lang="en-US" sz="1400" dirty="0"/>
              <a:t>|    8 | Accept |    0.09458  |     34.269 |   0.031908 |   0.031908 |        7.374 |         0.070058 |</a:t>
            </a:r>
          </a:p>
          <a:p>
            <a:pPr algn="ctr"/>
            <a:r>
              <a:rPr lang="en-US" sz="1400" dirty="0"/>
              <a:t>|    9 | Best      |   0.028003 |     170.19 |   0.028003 |   0.028003 |       3.5775 |             98.143 |</a:t>
            </a:r>
          </a:p>
          <a:p>
            <a:pPr algn="ctr"/>
            <a:r>
              <a:rPr lang="en-US" sz="1400" dirty="0"/>
              <a:t>|  10 | Accept |   0.060196 |     27.754 |   0.028003 |   0.028003 |       4.0047 |        0.033727 |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98D06-0E03-4682-918A-10A2157F9109}"/>
              </a:ext>
            </a:extLst>
          </p:cNvPr>
          <p:cNvSpPr/>
          <p:nvPr/>
        </p:nvSpPr>
        <p:spPr>
          <a:xfrm>
            <a:off x="2731475" y="458947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Best estimated feasible point (according to models):</a:t>
            </a:r>
          </a:p>
          <a:p>
            <a:pPr algn="ctr"/>
            <a:r>
              <a:rPr lang="en-US" sz="1400" dirty="0"/>
              <a:t>    sigma      box  </a:t>
            </a:r>
          </a:p>
          <a:p>
            <a:pPr algn="ctr"/>
            <a:r>
              <a:rPr lang="en-US" sz="1400" dirty="0"/>
              <a:t>    ______    ______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    1.0395    10.368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DD9CA-09FC-4731-AF7A-581EFB69ED62}"/>
              </a:ext>
            </a:extLst>
          </p:cNvPr>
          <p:cNvSpPr txBox="1"/>
          <p:nvPr/>
        </p:nvSpPr>
        <p:spPr>
          <a:xfrm>
            <a:off x="3222671" y="468693"/>
            <a:ext cx="5268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Estimated Sigma and Box Constraint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17032-4F15-40B5-92D8-5B5FA5F9B462}"/>
              </a:ext>
            </a:extLst>
          </p:cNvPr>
          <p:cNvSpPr txBox="1"/>
          <p:nvPr/>
        </p:nvSpPr>
        <p:spPr>
          <a:xfrm>
            <a:off x="200459" y="5554467"/>
            <a:ext cx="3233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Information:</a:t>
            </a:r>
          </a:p>
          <a:p>
            <a:r>
              <a:rPr lang="en-US" sz="1100" dirty="0"/>
              <a:t>Optimization completed.</a:t>
            </a:r>
          </a:p>
          <a:p>
            <a:r>
              <a:rPr lang="en-US" sz="1100" dirty="0"/>
              <a:t>MaxObjectiveEvaluations of 30 reached.</a:t>
            </a:r>
          </a:p>
          <a:p>
            <a:r>
              <a:rPr lang="en-US" sz="1100" dirty="0"/>
              <a:t>Total function evaluations: 30</a:t>
            </a:r>
          </a:p>
          <a:p>
            <a:r>
              <a:rPr lang="en-US" sz="1100" dirty="0"/>
              <a:t>Total elapsed time: 2025.7902 seconds.</a:t>
            </a:r>
          </a:p>
          <a:p>
            <a:r>
              <a:rPr lang="en-US" sz="1100" dirty="0"/>
              <a:t>Total objective function evaluation time: 1888.3694</a:t>
            </a:r>
          </a:p>
        </p:txBody>
      </p:sp>
    </p:spTree>
    <p:extLst>
      <p:ext uri="{BB962C8B-B14F-4D97-AF65-F5344CB8AC3E}">
        <p14:creationId xmlns:p14="http://schemas.microsoft.com/office/powerpoint/2010/main" val="2812950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161C-AD8B-4264-B817-B8F5E583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Best possible sigma and box constraint while minimizing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2686A-40F0-431C-8738-D9417378D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952942"/>
            <a:ext cx="4457700" cy="4168140"/>
          </a:xfrm>
        </p:spPr>
      </p:pic>
    </p:spTree>
    <p:extLst>
      <p:ext uri="{BB962C8B-B14F-4D97-AF65-F5344CB8AC3E}">
        <p14:creationId xmlns:p14="http://schemas.microsoft.com/office/powerpoint/2010/main" val="37729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E1AF-48FC-4C61-9C56-6351687E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A0F3-C862-41BC-9A9B-3F38D01F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 Human Resources Analytics</a:t>
            </a:r>
          </a:p>
          <a:p>
            <a:r>
              <a:rPr lang="en-US" dirty="0"/>
              <a:t>Title:  Why are our best and most experienced employees leaving prematurely?</a:t>
            </a:r>
          </a:p>
          <a:p>
            <a:r>
              <a:rPr lang="en-US" dirty="0"/>
              <a:t>Source:  https://www.kaggle.com/ludobenistant/hr-analytics</a:t>
            </a:r>
          </a:p>
          <a:p>
            <a:r>
              <a:rPr lang="en-US" dirty="0"/>
              <a:t>Records: 14,999</a:t>
            </a:r>
          </a:p>
          <a:p>
            <a:r>
              <a:rPr lang="en-US" dirty="0"/>
              <a:t>Attributes: 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6DD4-DE89-4E5F-9F09-37443953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ROC: Box = 10.368   Sigma = 1.039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18A54-E77E-4AB7-A293-AF2583550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075334"/>
            <a:ext cx="10233025" cy="3851919"/>
          </a:xfrm>
        </p:spPr>
      </p:pic>
    </p:spTree>
    <p:extLst>
      <p:ext uri="{BB962C8B-B14F-4D97-AF65-F5344CB8AC3E}">
        <p14:creationId xmlns:p14="http://schemas.microsoft.com/office/powerpoint/2010/main" val="296194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DB0C-7382-4144-BF76-DCF8354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945C-9DA2-4DF8-8D0B-9C56B7B270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.9764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.9845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.9845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= .9845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Rate = .0236 or 2.36%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likelihood of 1 prediction: .9987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likelihood of 0 prediction: .9949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ACFD7-C7E2-456C-990B-12AE5A3A7C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.9765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.9506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.9506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= .9506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Rate = .0236 or 2.36%</a:t>
            </a:r>
          </a:p>
        </p:txBody>
      </p:sp>
    </p:spTree>
    <p:extLst>
      <p:ext uri="{BB962C8B-B14F-4D97-AF65-F5344CB8AC3E}">
        <p14:creationId xmlns:p14="http://schemas.microsoft.com/office/powerpoint/2010/main" val="20199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5341-C94F-405A-947A-5A6C17BF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2794448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two layers </a:t>
            </a:r>
            <a:r>
              <a:rPr lang="en-US" dirty="0" err="1"/>
              <a:t>autoencoder</a:t>
            </a:r>
            <a:endParaRPr lang="en-US" dirty="0"/>
          </a:p>
          <a:p>
            <a:pPr lvl="1"/>
            <a:r>
              <a:rPr lang="en-US" dirty="0"/>
              <a:t>First layer has 10 neurons;</a:t>
            </a:r>
          </a:p>
          <a:p>
            <a:pPr lvl="1"/>
            <a:r>
              <a:rPr lang="en-US" dirty="0"/>
              <a:t> the second layer has 5 neurons</a:t>
            </a:r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78824" y="878541"/>
            <a:ext cx="6144932" cy="5423928"/>
            <a:chOff x="5414683" y="753035"/>
            <a:chExt cx="6144932" cy="54239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40"/>
            <a:stretch/>
          </p:blipFill>
          <p:spPr>
            <a:xfrm>
              <a:off x="7068099" y="753035"/>
              <a:ext cx="4491515" cy="11589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06"/>
            <a:stretch/>
          </p:blipFill>
          <p:spPr>
            <a:xfrm>
              <a:off x="7114141" y="1912003"/>
              <a:ext cx="4445473" cy="13255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37"/>
            <a:stretch/>
          </p:blipFill>
          <p:spPr>
            <a:xfrm>
              <a:off x="7110406" y="3237567"/>
              <a:ext cx="4449208" cy="11457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66"/>
            <a:stretch/>
          </p:blipFill>
          <p:spPr>
            <a:xfrm>
              <a:off x="5414683" y="4383275"/>
              <a:ext cx="6144932" cy="1793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596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 with two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features compressed to 10 features,  and 5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93910"/>
            <a:ext cx="3136641" cy="2817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2593910"/>
            <a:ext cx="3489649" cy="2817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51" y="2593910"/>
            <a:ext cx="3422780" cy="28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"/>
          <a:stretch/>
        </p:blipFill>
        <p:spPr>
          <a:xfrm>
            <a:off x="1016713" y="2387598"/>
            <a:ext cx="4351338" cy="42231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3" y="2476294"/>
            <a:ext cx="4351337" cy="4223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6914" y="1964956"/>
            <a:ext cx="3097763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fine -tuning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3502" y="2014373"/>
            <a:ext cx="3097763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fine-tuning</a:t>
            </a:r>
          </a:p>
        </p:txBody>
      </p:sp>
    </p:spTree>
    <p:extLst>
      <p:ext uri="{BB962C8B-B14F-4D97-AF65-F5344CB8AC3E}">
        <p14:creationId xmlns:p14="http://schemas.microsoft.com/office/powerpoint/2010/main" val="53539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Based on Confusion Matrix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44211"/>
          <a:stretch/>
        </p:blipFill>
        <p:spPr>
          <a:xfrm>
            <a:off x="1055426" y="2437137"/>
            <a:ext cx="5699935" cy="111967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0"/>
          <a:stretch/>
        </p:blipFill>
        <p:spPr>
          <a:xfrm>
            <a:off x="1055427" y="4721290"/>
            <a:ext cx="5699935" cy="989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3608" y="1884784"/>
            <a:ext cx="438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2269" y="4110984"/>
            <a:ext cx="438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454931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for both class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87" y="1690688"/>
            <a:ext cx="52898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1254541" y="233265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for both classes =96% </a:t>
            </a:r>
          </a:p>
        </p:txBody>
      </p:sp>
    </p:spTree>
    <p:extLst>
      <p:ext uri="{BB962C8B-B14F-4D97-AF65-F5344CB8AC3E}">
        <p14:creationId xmlns:p14="http://schemas.microsoft.com/office/powerpoint/2010/main" val="99336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5341-C94F-405A-947A-5A6C17BF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Autoencoder Plus Logistic &amp; Lasso</a:t>
            </a:r>
          </a:p>
        </p:txBody>
      </p:sp>
    </p:spTree>
    <p:extLst>
      <p:ext uri="{BB962C8B-B14F-4D97-AF65-F5344CB8AC3E}">
        <p14:creationId xmlns:p14="http://schemas.microsoft.com/office/powerpoint/2010/main" val="388758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760" y="97701"/>
            <a:ext cx="10515600" cy="56269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+ Lasso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02030" y="511594"/>
            <a:ext cx="3550438" cy="2346274"/>
          </a:xfrm>
          <a:prstGeom prst="rightArrow">
            <a:avLst>
              <a:gd name="adj1" fmla="val 50000"/>
              <a:gd name="adj2" fmla="val 148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1.</a:t>
            </a:r>
            <a:r>
              <a:rPr lang="en-US" sz="2400" dirty="0"/>
              <a:t>Extract  </a:t>
            </a:r>
            <a:r>
              <a:rPr lang="en-US" sz="2400" dirty="0" err="1"/>
              <a:t>newX</a:t>
            </a:r>
            <a:r>
              <a:rPr lang="en-US" sz="2400" dirty="0"/>
              <a:t> from layer3 and Re-standardization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8417" y="2297679"/>
            <a:ext cx="3906236" cy="2147893"/>
          </a:xfrm>
          <a:prstGeom prst="rightArrow">
            <a:avLst>
              <a:gd name="adj1" fmla="val 50000"/>
              <a:gd name="adj2" fmla="val 278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2. </a:t>
            </a:r>
            <a:r>
              <a:rPr lang="en-US" sz="2000" dirty="0"/>
              <a:t>mdl = </a:t>
            </a:r>
            <a:r>
              <a:rPr lang="en-US" sz="2000" dirty="0" err="1"/>
              <a:t>fitglm</a:t>
            </a:r>
            <a:r>
              <a:rPr lang="en-US" sz="2000" dirty="0"/>
              <a:t>(</a:t>
            </a:r>
            <a:r>
              <a:rPr lang="en-US" sz="2000" dirty="0" err="1"/>
              <a:t>znewX</a:t>
            </a:r>
            <a:r>
              <a:rPr lang="en-US" sz="2000" dirty="0"/>
              <a:t>', Y,  '</a:t>
            </a:r>
            <a:r>
              <a:rPr lang="en-US" sz="2000" dirty="0" err="1"/>
              <a:t>distr</a:t>
            </a:r>
            <a:r>
              <a:rPr lang="en-US" sz="2000" dirty="0"/>
              <a:t>', 'binomial', 'link', '</a:t>
            </a:r>
            <a:r>
              <a:rPr lang="en-US" sz="2000" dirty="0" err="1"/>
              <a:t>logit</a:t>
            </a:r>
            <a:r>
              <a:rPr lang="en-US" sz="2000" dirty="0"/>
              <a:t>') Get the Logistic model.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93371" y="3963904"/>
            <a:ext cx="4009550" cy="1787112"/>
          </a:xfrm>
          <a:prstGeom prst="rightArrow">
            <a:avLst>
              <a:gd name="adj1" fmla="val 50000"/>
              <a:gd name="adj2" fmla="val 292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3</a:t>
            </a:r>
            <a:r>
              <a:rPr lang="en-US" sz="3200" dirty="0"/>
              <a:t>.</a:t>
            </a:r>
            <a:r>
              <a:rPr lang="en-US" sz="2400" dirty="0"/>
              <a:t>Remove the Outliers and Re-standardization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057400" y="5204142"/>
            <a:ext cx="3963620" cy="2046374"/>
          </a:xfrm>
          <a:prstGeom prst="rightArrow">
            <a:avLst>
              <a:gd name="adj1" fmla="val 50000"/>
              <a:gd name="adj2" fmla="val 327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4.Apply Lasso regularization. </a:t>
            </a:r>
          </a:p>
        </p:txBody>
      </p:sp>
      <p:pic>
        <p:nvPicPr>
          <p:cNvPr id="3" name="Picture 2" descr="Screen Shot 2017-07-16 at 11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93" y="3505200"/>
            <a:ext cx="5696907" cy="3352800"/>
          </a:xfrm>
          <a:prstGeom prst="rect">
            <a:avLst/>
          </a:prstGeom>
        </p:spPr>
      </p:pic>
      <p:pic>
        <p:nvPicPr>
          <p:cNvPr id="10" name="Picture 9" descr="Screen Shot 2017-07-16 at 11.2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41300"/>
            <a:ext cx="5842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4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FC11-21C6-4F9B-A91C-EC624483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A1D4BF-4E0D-4038-9C41-01746F46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DF656FA-BBA4-40CD-9415-4E7A89072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36288"/>
              </p:ext>
            </p:extLst>
          </p:nvPr>
        </p:nvGraphicFramePr>
        <p:xfrm>
          <a:off x="1120000" y="2374900"/>
          <a:ext cx="10105216" cy="24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Worksheet" r:id="rId3" imgW="8781895" imgH="2104917" progId="Excel.Sheet.12">
                  <p:embed/>
                </p:oleObj>
              </mc:Choice>
              <mc:Fallback>
                <p:oleObj name="Worksheet" r:id="rId3" imgW="8781895" imgH="21049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000" y="2374900"/>
                        <a:ext cx="10105216" cy="24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55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12725"/>
            <a:ext cx="6426200" cy="752475"/>
          </a:xfrm>
        </p:spPr>
        <p:txBody>
          <a:bodyPr>
            <a:normAutofit fontScale="90000"/>
          </a:bodyPr>
          <a:lstStyle/>
          <a:p>
            <a:r>
              <a:rPr lang="en-US" dirty="0"/>
              <a:t>Auto-encoder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00" y="1894416"/>
            <a:ext cx="5334000" cy="4658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CFM =</a:t>
            </a:r>
          </a:p>
          <a:p>
            <a:r>
              <a:rPr lang="en-US" dirty="0"/>
              <a:t>        2390        2859</a:t>
            </a:r>
          </a:p>
          <a:p>
            <a:r>
              <a:rPr lang="en-US" dirty="0"/>
              <a:t>        2391        2859</a:t>
            </a:r>
          </a:p>
          <a:p>
            <a:r>
              <a:rPr lang="en-US" dirty="0"/>
              <a:t> 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Accuracy = 0.5000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600"/>
                </a:solidFill>
              </a:rPr>
              <a:t>Class_1:Employee Left </a:t>
            </a:r>
          </a:p>
          <a:p>
            <a:r>
              <a:rPr lang="en-US" dirty="0"/>
              <a:t>Precision_C1 = 0.4999</a:t>
            </a:r>
          </a:p>
          <a:p>
            <a:r>
              <a:rPr lang="en-US" dirty="0"/>
              <a:t>Recall_C1 = 0.4553</a:t>
            </a:r>
          </a:p>
          <a:p>
            <a:r>
              <a:rPr lang="en-US" dirty="0"/>
              <a:t>F1_C1 = 0.4766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600"/>
                </a:solidFill>
              </a:rPr>
              <a:t>Class_0: Employee Stayed</a:t>
            </a:r>
          </a:p>
          <a:p>
            <a:r>
              <a:rPr lang="en-US" dirty="0"/>
              <a:t>Precision_C0 = 0.5000</a:t>
            </a:r>
          </a:p>
          <a:p>
            <a:r>
              <a:rPr lang="en-US" dirty="0"/>
              <a:t>Recall_C0 = 0.5446</a:t>
            </a:r>
          </a:p>
          <a:p>
            <a:r>
              <a:rPr lang="en-US" dirty="0"/>
              <a:t>F1_C0 = 0.5213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1869016"/>
            <a:ext cx="5384799" cy="4658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CFM =</a:t>
            </a:r>
          </a:p>
          <a:p>
            <a:r>
              <a:rPr lang="en-US" dirty="0"/>
              <a:t>        4666         583</a:t>
            </a:r>
          </a:p>
          <a:p>
            <a:r>
              <a:rPr lang="en-US" dirty="0"/>
              <a:t>        4694         556</a:t>
            </a:r>
          </a:p>
          <a:p>
            <a:r>
              <a:rPr lang="en-US" dirty="0"/>
              <a:t> 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Accuracy = 0.4974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600"/>
                </a:solidFill>
              </a:rPr>
              <a:t>Class_1:Employee Left </a:t>
            </a:r>
          </a:p>
          <a:p>
            <a:r>
              <a:rPr lang="en-US" dirty="0"/>
              <a:t>Precision_C1 = 0.4985</a:t>
            </a:r>
          </a:p>
          <a:p>
            <a:r>
              <a:rPr lang="en-US" dirty="0"/>
              <a:t>Recall_C1 = 0.8889</a:t>
            </a:r>
          </a:p>
          <a:p>
            <a:r>
              <a:rPr lang="en-US" dirty="0"/>
              <a:t>F_C1 = 0.6388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600"/>
                </a:solidFill>
              </a:rPr>
              <a:t>Class_0: Employee Stayed</a:t>
            </a:r>
          </a:p>
          <a:p>
            <a:r>
              <a:rPr lang="en-US" dirty="0"/>
              <a:t>Precision_C0 = 0.4881</a:t>
            </a:r>
          </a:p>
          <a:p>
            <a:r>
              <a:rPr lang="en-US" dirty="0"/>
              <a:t>Recall_C0 = 0.1059</a:t>
            </a:r>
          </a:p>
          <a:p>
            <a:r>
              <a:rPr lang="en-US" dirty="0"/>
              <a:t>F1_C0 = 0.1740</a:t>
            </a:r>
          </a:p>
          <a:p>
            <a:r>
              <a:rPr lang="en-US" dirty="0"/>
              <a:t> 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500" y="1418167"/>
            <a:ext cx="5334000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 + Lass0 Regularization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2567" y="1369484"/>
            <a:ext cx="5403850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185391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2783287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73301" y="700782"/>
            <a:ext cx="2711199" cy="1722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6600"/>
                </a:solidFill>
                <a:latin typeface="Lucida Fax"/>
                <a:cs typeface="Lucida Fax"/>
              </a:rPr>
              <a:t>%  transpose data</a:t>
            </a:r>
          </a:p>
          <a:p>
            <a:r>
              <a:rPr lang="en-US" sz="2000" dirty="0">
                <a:solidFill>
                  <a:schemeClr val="bg1"/>
                </a:solidFill>
                <a:latin typeface="Lucida Fax"/>
                <a:cs typeface="Lucida Fax"/>
              </a:rPr>
              <a:t>Y(Y~=0) =  1;</a:t>
            </a:r>
          </a:p>
          <a:p>
            <a:r>
              <a:rPr lang="fr-FR" sz="2000" dirty="0">
                <a:solidFill>
                  <a:schemeClr val="bg1"/>
                </a:solidFill>
                <a:latin typeface="Lucida Fax"/>
                <a:cs typeface="Lucida Fax"/>
              </a:rPr>
              <a:t>Y  =  Y';</a:t>
            </a:r>
          </a:p>
          <a:p>
            <a:r>
              <a:rPr lang="fr-FR" sz="2000" dirty="0">
                <a:solidFill>
                  <a:schemeClr val="bg1"/>
                </a:solidFill>
                <a:latin typeface="Lucida Fax"/>
                <a:cs typeface="Lucida Fax"/>
              </a:rPr>
              <a:t>Y  =  [~Y; Y];</a:t>
            </a:r>
          </a:p>
          <a:p>
            <a:r>
              <a:rPr lang="fr-FR" sz="2000" dirty="0">
                <a:solidFill>
                  <a:schemeClr val="bg1"/>
                </a:solidFill>
                <a:latin typeface="Lucida Fax"/>
                <a:cs typeface="Lucida Fax"/>
              </a:rPr>
              <a:t>X  =X';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416" y="4096590"/>
            <a:ext cx="5981401" cy="1385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6600"/>
                </a:solidFill>
                <a:latin typeface="Lucida Fax"/>
                <a:cs typeface="Lucida Fax"/>
              </a:rPr>
              <a:t>% Create a Pattern Recognition </a:t>
            </a:r>
            <a:r>
              <a:rPr lang="en-US" sz="2000" dirty="0">
                <a:solidFill>
                  <a:srgbClr val="000000"/>
                </a:solidFill>
                <a:latin typeface="Lucida Fax"/>
                <a:cs typeface="Lucida Fax"/>
              </a:rPr>
              <a:t>Network</a:t>
            </a:r>
          </a:p>
          <a:p>
            <a:r>
              <a:rPr lang="nl-NL" sz="2000" dirty="0" err="1">
                <a:solidFill>
                  <a:srgbClr val="000000"/>
                </a:solidFill>
                <a:latin typeface="Lucida Fax"/>
                <a:cs typeface="Lucida Fax"/>
              </a:rPr>
              <a:t>hiddenLayerSize</a:t>
            </a:r>
            <a:r>
              <a:rPr lang="nl-NL" sz="2000" dirty="0">
                <a:solidFill>
                  <a:srgbClr val="000000"/>
                </a:solidFill>
                <a:latin typeface="Lucida Fax"/>
                <a:cs typeface="Lucida Fax"/>
              </a:rPr>
              <a:t> = [30,20,10];</a:t>
            </a:r>
          </a:p>
          <a:p>
            <a:r>
              <a:rPr lang="nl-NL" sz="2000" dirty="0">
                <a:solidFill>
                  <a:srgbClr val="000000"/>
                </a:solidFill>
                <a:latin typeface="Lucida Fax"/>
                <a:cs typeface="Lucida Fax"/>
              </a:rPr>
              <a:t>net = </a:t>
            </a:r>
            <a:r>
              <a:rPr lang="nl-NL" sz="2000" dirty="0" err="1">
                <a:solidFill>
                  <a:srgbClr val="000000"/>
                </a:solidFill>
                <a:latin typeface="Lucida Fax"/>
                <a:cs typeface="Lucida Fax"/>
              </a:rPr>
              <a:t>patternnet</a:t>
            </a:r>
            <a:r>
              <a:rPr lang="nl-NL" sz="2000" dirty="0">
                <a:solidFill>
                  <a:srgbClr val="000000"/>
                </a:solidFill>
                <a:latin typeface="Lucida Fax"/>
                <a:cs typeface="Lucida Fax"/>
              </a:rPr>
              <a:t>(</a:t>
            </a:r>
            <a:r>
              <a:rPr lang="nl-NL" sz="2000" dirty="0" err="1">
                <a:solidFill>
                  <a:srgbClr val="000000"/>
                </a:solidFill>
                <a:latin typeface="Lucida Fax"/>
                <a:cs typeface="Lucida Fax"/>
              </a:rPr>
              <a:t>hiddenLayerSize</a:t>
            </a:r>
            <a:r>
              <a:rPr lang="nl-NL" sz="2000" dirty="0">
                <a:solidFill>
                  <a:srgbClr val="000000"/>
                </a:solidFill>
                <a:latin typeface="Lucida Fax"/>
                <a:cs typeface="Lucida Fax"/>
              </a:rPr>
              <a:t>, </a:t>
            </a:r>
            <a:r>
              <a:rPr lang="nl-NL" sz="2000" dirty="0" err="1">
                <a:solidFill>
                  <a:srgbClr val="000000"/>
                </a:solidFill>
                <a:latin typeface="Lucida Fax"/>
                <a:cs typeface="Lucida Fax"/>
              </a:rPr>
              <a:t>trainFcn</a:t>
            </a:r>
            <a:r>
              <a:rPr lang="nl-NL" sz="2000" dirty="0">
                <a:solidFill>
                  <a:srgbClr val="000000"/>
                </a:solidFill>
                <a:latin typeface="Lucida Fax"/>
                <a:cs typeface="Lucida Fax"/>
              </a:rPr>
              <a:t>);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608063" y="2881718"/>
            <a:ext cx="1527265" cy="787675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533" y="100542"/>
            <a:ext cx="4739217" cy="47095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Fax"/>
                <a:cs typeface="Lucida Fax"/>
              </a:rPr>
              <a:t>Neural Network Training</a:t>
            </a:r>
          </a:p>
        </p:txBody>
      </p:sp>
      <p:pic>
        <p:nvPicPr>
          <p:cNvPr id="5" name="Picture 4" descr="Screen Shot 2017-07-15 at 6.28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58" y="404048"/>
            <a:ext cx="4925291" cy="6118447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6765017" y="2285999"/>
            <a:ext cx="5228167" cy="1397000"/>
          </a:xfrm>
          <a:prstGeom prst="frame">
            <a:avLst>
              <a:gd name="adj1" fmla="val 852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04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656" y="1030801"/>
            <a:ext cx="5035094" cy="1921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000000"/>
              </a:solidFill>
              <a:latin typeface="Lucida Fax"/>
              <a:cs typeface="Lucida Fax"/>
            </a:endParaRPr>
          </a:p>
          <a:p>
            <a:r>
              <a:rPr lang="en-US" sz="2000" dirty="0">
                <a:solidFill>
                  <a:srgbClr val="FF6600"/>
                </a:solidFill>
                <a:latin typeface="Lucida Fax"/>
                <a:cs typeface="Lucida Fax"/>
              </a:rPr>
              <a:t>% Setup Division of Data for Training, Validation, Testing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Lucida Fax"/>
                <a:cs typeface="Lucida Fax"/>
              </a:rPr>
              <a:t>net.divideParam.trainRatio</a:t>
            </a:r>
            <a:r>
              <a:rPr lang="en-US" sz="2000" dirty="0">
                <a:solidFill>
                  <a:srgbClr val="000000"/>
                </a:solidFill>
                <a:latin typeface="Lucida Fax"/>
                <a:cs typeface="Lucida Fax"/>
              </a:rPr>
              <a:t> = 70/100;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Lucida Fax"/>
                <a:cs typeface="Lucida Fax"/>
              </a:rPr>
              <a:t>net.divideParam.valRatio</a:t>
            </a:r>
            <a:r>
              <a:rPr lang="en-US" sz="2000" dirty="0">
                <a:solidFill>
                  <a:srgbClr val="000000"/>
                </a:solidFill>
                <a:latin typeface="Lucida Fax"/>
                <a:cs typeface="Lucida Fax"/>
              </a:rPr>
              <a:t> = 15/100;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Lucida Fax"/>
                <a:cs typeface="Lucida Fax"/>
              </a:rPr>
              <a:t>net.divideParam.testRatio</a:t>
            </a:r>
            <a:r>
              <a:rPr lang="en-US" sz="2000" dirty="0">
                <a:solidFill>
                  <a:srgbClr val="000000"/>
                </a:solidFill>
                <a:latin typeface="Lucida Fax"/>
                <a:cs typeface="Lucida Fax"/>
              </a:rPr>
              <a:t> = 15/100;</a:t>
            </a:r>
          </a:p>
          <a:p>
            <a:endParaRPr lang="en-US" sz="1600" dirty="0"/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605" y="4392083"/>
            <a:ext cx="5165728" cy="2349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6600"/>
              </a:solidFill>
              <a:latin typeface="Lucida Fax"/>
              <a:cs typeface="Lucida Fax"/>
            </a:endParaRPr>
          </a:p>
          <a:p>
            <a:r>
              <a:rPr lang="en-US" dirty="0">
                <a:solidFill>
                  <a:srgbClr val="FF6600"/>
                </a:solidFill>
                <a:latin typeface="Lucida Fax"/>
                <a:cs typeface="Lucida Fax"/>
              </a:rPr>
              <a:t>% Test the Network</a:t>
            </a:r>
          </a:p>
          <a:p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y = net(x); </a:t>
            </a:r>
          </a:p>
          <a:p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e = </a:t>
            </a:r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gsubtract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t,y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performance = perform(</a:t>
            </a:r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net,t,y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tind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 = vec2ind(t);</a:t>
            </a:r>
          </a:p>
          <a:p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yind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 = vec2ind(y);</a:t>
            </a:r>
          </a:p>
          <a:p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percentErrors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 = sum(</a:t>
            </a:r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tind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 ~= </a:t>
            </a:r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yind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)/</a:t>
            </a:r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numel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Lucida Fax"/>
                <a:cs typeface="Lucida Fax"/>
              </a:rPr>
              <a:t>tind</a:t>
            </a:r>
            <a:r>
              <a:rPr lang="en-US" dirty="0">
                <a:solidFill>
                  <a:srgbClr val="000000"/>
                </a:solidFill>
                <a:latin typeface="Lucida Fax"/>
                <a:cs typeface="Lucida Fax"/>
              </a:rPr>
              <a:t>);</a:t>
            </a:r>
          </a:p>
          <a:p>
            <a:endParaRPr lang="fr-FR" sz="2000" dirty="0">
              <a:solidFill>
                <a:srgbClr val="000000"/>
              </a:solidFill>
              <a:latin typeface="Lucida Fax"/>
              <a:cs typeface="Lucida Fax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5162" y="3321929"/>
            <a:ext cx="2567588" cy="794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% Train the Network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 err="1">
                <a:solidFill>
                  <a:srgbClr val="000000"/>
                </a:solidFill>
              </a:rPr>
              <a:t>net,tr</a:t>
            </a:r>
            <a:r>
              <a:rPr lang="en-US" sz="2000" dirty="0">
                <a:solidFill>
                  <a:srgbClr val="000000"/>
                </a:solidFill>
              </a:rPr>
              <a:t>] = train(</a:t>
            </a:r>
            <a:r>
              <a:rPr lang="en-US" sz="2000" dirty="0" err="1">
                <a:solidFill>
                  <a:srgbClr val="000000"/>
                </a:solidFill>
              </a:rPr>
              <a:t>net,x,t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802442" y="4011352"/>
            <a:ext cx="589513" cy="787675"/>
          </a:xfrm>
          <a:prstGeom prst="rightArrow">
            <a:avLst>
              <a:gd name="adj1" fmla="val 28376"/>
              <a:gd name="adj2" fmla="val 3955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2753758" y="2692670"/>
            <a:ext cx="589513" cy="787675"/>
          </a:xfrm>
          <a:prstGeom prst="rightArrow">
            <a:avLst>
              <a:gd name="adj1" fmla="val 28376"/>
              <a:gd name="adj2" fmla="val 3955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77283" y="142876"/>
            <a:ext cx="4739217" cy="47095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Fax"/>
                <a:cs typeface="Lucida Fax"/>
              </a:rPr>
              <a:t>Neural Network Training</a:t>
            </a:r>
          </a:p>
        </p:txBody>
      </p:sp>
      <p:pic>
        <p:nvPicPr>
          <p:cNvPr id="3" name="Picture 2" descr="Screen Shot 2017-07-15 at 6.2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9" y="376835"/>
            <a:ext cx="5926667" cy="5842000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425874">
            <a:off x="7216931" y="3621211"/>
            <a:ext cx="2436961" cy="234880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Over fit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Test data is better than Training </a:t>
            </a: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71573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5 at 2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699000"/>
            <a:ext cx="12077700" cy="21590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6151648" y="4977514"/>
            <a:ext cx="2358411" cy="1880486"/>
          </a:xfrm>
          <a:prstGeom prst="frame">
            <a:avLst>
              <a:gd name="adj1" fmla="val 6949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640" y="930184"/>
            <a:ext cx="5429609" cy="227021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6600"/>
              </a:solidFill>
              <a:latin typeface="Lucida Fax"/>
              <a:cs typeface="Lucida Fax"/>
            </a:endParaRPr>
          </a:p>
          <a:p>
            <a:r>
              <a:rPr lang="en-US" sz="2000" dirty="0">
                <a:solidFill>
                  <a:srgbClr val="FF6600"/>
                </a:solidFill>
                <a:latin typeface="Lucida Fax"/>
                <a:cs typeface="Lucida Fax"/>
              </a:rPr>
              <a:t>% </a:t>
            </a:r>
            <a:r>
              <a:rPr lang="en-US" sz="2000" b="1" dirty="0">
                <a:solidFill>
                  <a:srgbClr val="FF6600"/>
                </a:solidFill>
                <a:latin typeface="Lucida Fax"/>
                <a:cs typeface="Lucida Fax"/>
              </a:rPr>
              <a:t>Change the activation layer to  </a:t>
            </a:r>
            <a:r>
              <a:rPr lang="en-US" sz="2000" b="1" dirty="0" err="1">
                <a:solidFill>
                  <a:srgbClr val="FF6600"/>
                </a:solidFill>
                <a:latin typeface="Lucida Fax"/>
                <a:cs typeface="Lucida Fax"/>
              </a:rPr>
              <a:t>ReLU</a:t>
            </a:r>
            <a:endParaRPr lang="en-US" sz="2000" b="1" dirty="0">
              <a:solidFill>
                <a:srgbClr val="FF6600"/>
              </a:solidFill>
              <a:latin typeface="Lucida Fax"/>
              <a:cs typeface="Lucida Fax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Lucida Fax"/>
                <a:cs typeface="Lucida Fax"/>
              </a:rPr>
              <a:t>net.layers</a:t>
            </a:r>
            <a:r>
              <a:rPr lang="en-US" sz="2000" dirty="0">
                <a:solidFill>
                  <a:schemeClr val="bg1"/>
                </a:solidFill>
                <a:latin typeface="Lucida Fax"/>
                <a:cs typeface="Lucida Fax"/>
              </a:rPr>
              <a:t>{3}.</a:t>
            </a:r>
            <a:r>
              <a:rPr lang="en-US" sz="2000" dirty="0" err="1">
                <a:solidFill>
                  <a:schemeClr val="bg1"/>
                </a:solidFill>
                <a:latin typeface="Lucida Fax"/>
                <a:cs typeface="Lucida Fax"/>
              </a:rPr>
              <a:t>transferFcn</a:t>
            </a:r>
            <a:r>
              <a:rPr lang="en-US" sz="2000" dirty="0">
                <a:solidFill>
                  <a:schemeClr val="bg1"/>
                </a:solidFill>
                <a:latin typeface="Lucida Fax"/>
                <a:cs typeface="Lucida Fax"/>
              </a:rPr>
              <a:t>='</a:t>
            </a:r>
            <a:r>
              <a:rPr lang="en-US" sz="2000" dirty="0" err="1">
                <a:solidFill>
                  <a:schemeClr val="bg1"/>
                </a:solidFill>
                <a:latin typeface="Lucida Fax"/>
                <a:cs typeface="Lucida Fax"/>
              </a:rPr>
              <a:t>poslin</a:t>
            </a:r>
            <a:r>
              <a:rPr lang="en-US" sz="2000" dirty="0">
                <a:solidFill>
                  <a:schemeClr val="bg1"/>
                </a:solidFill>
                <a:latin typeface="Lucida Fax"/>
                <a:cs typeface="Lucida Fax"/>
              </a:rPr>
              <a:t>’</a:t>
            </a:r>
          </a:p>
          <a:p>
            <a:endParaRPr lang="en-US" sz="2000" dirty="0">
              <a:solidFill>
                <a:schemeClr val="bg1"/>
              </a:solidFill>
              <a:latin typeface="Lucida Fax"/>
              <a:cs typeface="Lucida Fax"/>
            </a:endParaRPr>
          </a:p>
          <a:p>
            <a:endParaRPr lang="en-US" sz="2000" dirty="0">
              <a:solidFill>
                <a:schemeClr val="bg1"/>
              </a:solidFill>
              <a:latin typeface="Lucida Fax"/>
              <a:cs typeface="Lucida Fax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72533" y="100542"/>
            <a:ext cx="4739217" cy="47095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Fax"/>
                <a:cs typeface="Lucida Fax"/>
              </a:rPr>
              <a:t>Neural Network Training</a:t>
            </a:r>
          </a:p>
        </p:txBody>
      </p:sp>
      <p:pic>
        <p:nvPicPr>
          <p:cNvPr id="2" name="Picture 1" descr="Screen Shot 2017-07-15 at 6.2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391583"/>
            <a:ext cx="5671039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6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7-15 at 12.18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5" y="826408"/>
            <a:ext cx="5252765" cy="5541235"/>
          </a:xfrm>
          <a:prstGeom prst="rect">
            <a:avLst/>
          </a:prstGeom>
        </p:spPr>
      </p:pic>
      <p:pic>
        <p:nvPicPr>
          <p:cNvPr id="3" name="Picture 2" descr="Screen Shot 2017-07-15 at 12.23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17" y="804334"/>
            <a:ext cx="5428007" cy="5577415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72533" y="100542"/>
            <a:ext cx="4739217" cy="47095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Fax"/>
                <a:cs typeface="Lucida Fax"/>
              </a:rPr>
              <a:t>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3006363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29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416" y="2328332"/>
            <a:ext cx="2645833" cy="3926417"/>
          </a:xfrm>
          <a:prstGeom prst="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Accuracy: 0.9764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Emloyee Left (Class 0)</a:t>
            </a:r>
          </a:p>
          <a:p>
            <a:r>
              <a:rPr lang="en-US" dirty="0"/>
              <a:t>Precision : 0.9506 </a:t>
            </a:r>
          </a:p>
          <a:p>
            <a:r>
              <a:rPr lang="en-US" dirty="0"/>
              <a:t>Recall : 0.9506 </a:t>
            </a:r>
          </a:p>
          <a:p>
            <a:r>
              <a:rPr lang="en-US" dirty="0"/>
              <a:t>F-Statistic : 0.9506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Emloyee Stayed(Class 1)</a:t>
            </a:r>
          </a:p>
          <a:p>
            <a:r>
              <a:rPr lang="en-US" dirty="0"/>
              <a:t>Precision : 0.9845 </a:t>
            </a:r>
          </a:p>
          <a:p>
            <a:r>
              <a:rPr lang="en-US" dirty="0"/>
              <a:t>Recall : 0.9845 </a:t>
            </a:r>
          </a:p>
          <a:p>
            <a:r>
              <a:rPr lang="en-US" dirty="0"/>
              <a:t>F-Statistic : 0.9845 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3667" y="1841501"/>
            <a:ext cx="2698750" cy="391583"/>
          </a:xfrm>
          <a:prstGeom prst="rect">
            <a:avLst/>
          </a:prstGeom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91816" y="2279649"/>
            <a:ext cx="2645833" cy="3926417"/>
          </a:xfrm>
          <a:prstGeom prst="rect">
            <a:avLst/>
          </a:prstGeom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Accuracy: 0.9520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Emloyee Left (Class 0)</a:t>
            </a:r>
          </a:p>
          <a:p>
            <a:r>
              <a:rPr lang="en-US" dirty="0"/>
              <a:t>Precision : 0.9921</a:t>
            </a:r>
          </a:p>
          <a:p>
            <a:r>
              <a:rPr lang="en-US" dirty="0"/>
              <a:t>Recall :       0.9787</a:t>
            </a:r>
          </a:p>
          <a:p>
            <a:r>
              <a:rPr lang="en-US" dirty="0"/>
              <a:t>F-Statistic : 0.9853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Emloyee Stayed(Class 1)</a:t>
            </a:r>
          </a:p>
          <a:p>
            <a:r>
              <a:rPr lang="en-US" dirty="0"/>
              <a:t>Precision :  0.9309</a:t>
            </a:r>
          </a:p>
          <a:p>
            <a:r>
              <a:rPr lang="en-US" dirty="0"/>
              <a:t>Recall :        0.9736</a:t>
            </a:r>
          </a:p>
          <a:p>
            <a:r>
              <a:rPr lang="en-US" dirty="0"/>
              <a:t> F-Statistic : 0.9518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38900" y="1803401"/>
            <a:ext cx="2698750" cy="391583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Auto-encoder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565" y="2343149"/>
            <a:ext cx="2645833" cy="3926417"/>
          </a:xfrm>
          <a:prstGeom prst="rect">
            <a:avLst/>
          </a:prstGeom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Accuracy: 0.8014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Emloyee Left (Class 0)</a:t>
            </a:r>
          </a:p>
          <a:p>
            <a:r>
              <a:rPr lang="en-US" dirty="0"/>
              <a:t>Precision : 0.6094</a:t>
            </a:r>
          </a:p>
          <a:p>
            <a:r>
              <a:rPr lang="en-US" dirty="0"/>
              <a:t>Recall : 0.3556</a:t>
            </a:r>
          </a:p>
          <a:p>
            <a:r>
              <a:rPr lang="en-US" dirty="0"/>
              <a:t>F-Statistic : 0.4492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Emloyee Stayed(Class 1)</a:t>
            </a:r>
          </a:p>
          <a:p>
            <a:r>
              <a:rPr lang="en-US" dirty="0"/>
              <a:t>Precision :0.8218</a:t>
            </a:r>
          </a:p>
          <a:p>
            <a:r>
              <a:rPr lang="en-US" dirty="0"/>
              <a:t>Recall : 0.9288</a:t>
            </a:r>
          </a:p>
          <a:p>
            <a:r>
              <a:rPr lang="en-US" dirty="0"/>
              <a:t>F-Statistic : 0.8720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357" y="1813985"/>
            <a:ext cx="2698750" cy="391583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42966" y="2305049"/>
            <a:ext cx="2645833" cy="3926417"/>
          </a:xfrm>
          <a:prstGeom prst="rect">
            <a:avLst/>
          </a:prstGeom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Accuracy: 0.9610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Emloyee Left (Class 0)</a:t>
            </a:r>
          </a:p>
          <a:p>
            <a:r>
              <a:rPr lang="en-US" dirty="0"/>
              <a:t>Precision   : 0.9010</a:t>
            </a:r>
          </a:p>
          <a:p>
            <a:r>
              <a:rPr lang="en-US" dirty="0"/>
              <a:t>Recall          : 0.9320</a:t>
            </a:r>
          </a:p>
          <a:p>
            <a:r>
              <a:rPr lang="en-US" dirty="0"/>
              <a:t>F-Statistic : 0.9162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Emloyee Stayed(Class 1)</a:t>
            </a:r>
          </a:p>
          <a:p>
            <a:r>
              <a:rPr lang="en-US" dirty="0"/>
              <a:t>Precision   :  0.9790</a:t>
            </a:r>
          </a:p>
          <a:p>
            <a:r>
              <a:rPr lang="en-US" dirty="0"/>
              <a:t>Recall          :  0.9690</a:t>
            </a:r>
          </a:p>
          <a:p>
            <a:r>
              <a:rPr lang="en-US" dirty="0"/>
              <a:t>F-Statistic :  0.9740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68883" y="1807634"/>
            <a:ext cx="2698750" cy="391583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2240773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7173-9C3A-43CC-812A-2790E2E9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B13D-1E11-44DF-B3FE-A0E20D4C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was best model on all attributes, including precision &amp; recall</a:t>
            </a:r>
          </a:p>
          <a:p>
            <a:r>
              <a:rPr lang="en-US" dirty="0"/>
              <a:t>Imbalanced confusion matrix meant Logistic Regression not an option</a:t>
            </a:r>
          </a:p>
          <a:p>
            <a:r>
              <a:rPr lang="en-US" dirty="0"/>
              <a:t>Scaling data is important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8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5341-C94F-405A-947A-5A6C17BF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17520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3324" y="872359"/>
            <a:ext cx="2112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576552"/>
            <a:ext cx="8891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Element of Statistical Learning, by T. Hastie, R. </a:t>
            </a:r>
            <a:r>
              <a:rPr lang="en-US" dirty="0" err="1"/>
              <a:t>Tibshirani</a:t>
            </a:r>
            <a:r>
              <a:rPr lang="en-US" dirty="0"/>
              <a:t>, J. Friedman, Springer,</a:t>
            </a:r>
          </a:p>
          <a:p>
            <a:r>
              <a:rPr lang="en-US" dirty="0"/>
              <a:t>2013.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Deep Learning, by Ian </a:t>
            </a:r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</a:t>
            </a:r>
            <a:r>
              <a:rPr lang="en-US" dirty="0" err="1"/>
              <a:t>Courville,MIT</a:t>
            </a:r>
            <a:r>
              <a:rPr lang="en-US" dirty="0"/>
              <a:t> Press, 2016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Learning From Data, by Y. S. Abu-Mostafa, M. </a:t>
            </a:r>
            <a:r>
              <a:rPr lang="en-US" dirty="0" err="1"/>
              <a:t>Magdon</a:t>
            </a:r>
            <a:r>
              <a:rPr lang="en-US" dirty="0"/>
              <a:t>-Ismail, H. T. Lin, </a:t>
            </a:r>
            <a:r>
              <a:rPr lang="en-US" dirty="0" err="1"/>
              <a:t>AMLBook</a:t>
            </a:r>
            <a:r>
              <a:rPr lang="en-US" dirty="0"/>
              <a:t>,</a:t>
            </a:r>
          </a:p>
          <a:p>
            <a:r>
              <a:rPr lang="en-US" dirty="0"/>
              <a:t>2012.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Matlab</a:t>
            </a:r>
            <a:r>
              <a:rPr lang="en-US" dirty="0"/>
              <a:t>, Statistics and Machine Learning Toolbox, http://</a:t>
            </a:r>
            <a:r>
              <a:rPr lang="en-US" dirty="0" err="1"/>
              <a:t>www.mathworks.com</a:t>
            </a:r>
            <a:r>
              <a:rPr lang="en-US" dirty="0"/>
              <a:t>/help/stats/</a:t>
            </a:r>
          </a:p>
        </p:txBody>
      </p:sp>
    </p:spTree>
    <p:extLst>
      <p:ext uri="{BB962C8B-B14F-4D97-AF65-F5344CB8AC3E}">
        <p14:creationId xmlns:p14="http://schemas.microsoft.com/office/powerpoint/2010/main" val="6689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8324-F423-43D9-8602-A28E221C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C4AE5-3AFB-42C1-B9E4-EA5903AD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36" y="1466399"/>
            <a:ext cx="6814073" cy="4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65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C5D6-795C-49F5-AEB7-D4BD68D0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 Lasso Cook’s Distance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C52CB-DA47-4B4A-BDD4-3A8579B59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Set cutoff at &gt;5x the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F602A-E7D6-4BEC-93D8-2DFC25A7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16" y="1825625"/>
            <a:ext cx="5355001" cy="40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623E-3396-4825-A957-83103C96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4F72-CBC5-4205-BDCA-C69CF0E6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Problem</a:t>
            </a:r>
          </a:p>
          <a:p>
            <a:pPr lvl="1"/>
            <a:r>
              <a:rPr lang="en-US" dirty="0"/>
              <a:t>Employees are expensive to recruit and train.  </a:t>
            </a:r>
          </a:p>
          <a:p>
            <a:pPr lvl="1"/>
            <a:r>
              <a:rPr lang="en-US" dirty="0"/>
              <a:t>The HR department would like to intervene before employees leave.  </a:t>
            </a:r>
          </a:p>
          <a:p>
            <a:pPr lvl="1"/>
            <a:r>
              <a:rPr lang="en-US" dirty="0"/>
              <a:t>Management would like to predict which employees are at risk of leaving.</a:t>
            </a:r>
          </a:p>
          <a:p>
            <a:r>
              <a:rPr lang="en-US" dirty="0"/>
              <a:t>Analysis Task</a:t>
            </a:r>
          </a:p>
          <a:p>
            <a:pPr lvl="1"/>
            <a:r>
              <a:rPr lang="en-US" dirty="0"/>
              <a:t>Build a predictive model using machine learning techniques.</a:t>
            </a:r>
          </a:p>
          <a:p>
            <a:pPr lvl="1"/>
            <a:r>
              <a:rPr lang="en-US" dirty="0"/>
              <a:t>Target Variable:  Whether the employee left</a:t>
            </a:r>
          </a:p>
          <a:p>
            <a:pPr lvl="1"/>
            <a:r>
              <a:rPr lang="en-US" dirty="0"/>
              <a:t>This is a classification task where we want to distinguish between two groups (those who left v. those who didn’t)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A2C2-DC29-4113-810B-EE60D81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DEC4-345D-4657-B56A-7618873C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Autoencoder + Logistic Regression &amp; Lasso</a:t>
            </a:r>
          </a:p>
          <a:p>
            <a:pPr lvl="1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8255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BBE2-6A95-4B53-BE48-6E3C140A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4354-9CA2-480F-A204-4DCDB595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Converted Sales and Salary to dummy variables</a:t>
            </a:r>
          </a:p>
          <a:p>
            <a:pPr lvl="1"/>
            <a:r>
              <a:rPr lang="en-US" dirty="0"/>
              <a:t>10 dummy variables represent Sales and 3 dummy variables represent Salary</a:t>
            </a:r>
          </a:p>
          <a:p>
            <a:r>
              <a:rPr lang="en-US" dirty="0"/>
              <a:t>Standardized numeric columns</a:t>
            </a:r>
          </a:p>
          <a:p>
            <a:r>
              <a:rPr lang="en-US" dirty="0"/>
              <a:t>Set up a split sample for training/validation data, test data</a:t>
            </a:r>
          </a:p>
          <a:p>
            <a:pPr lvl="1"/>
            <a:r>
              <a:rPr lang="en-US" dirty="0"/>
              <a:t>Validation done with cross-validation of training set</a:t>
            </a:r>
          </a:p>
          <a:p>
            <a:pPr lvl="1"/>
            <a:r>
              <a:rPr lang="en-US" dirty="0"/>
              <a:t>For neural net, let software split the data set</a:t>
            </a:r>
          </a:p>
          <a:p>
            <a:r>
              <a:rPr lang="en-US" dirty="0"/>
              <a:t>Oriented data (transposed) according to analysis method </a:t>
            </a:r>
          </a:p>
        </p:txBody>
      </p:sp>
    </p:spTree>
    <p:extLst>
      <p:ext uri="{BB962C8B-B14F-4D97-AF65-F5344CB8AC3E}">
        <p14:creationId xmlns:p14="http://schemas.microsoft.com/office/powerpoint/2010/main" val="108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5341-C94F-405A-947A-5A6C17BF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645735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4517</TotalTime>
  <Words>1890</Words>
  <Application>Microsoft Office PowerPoint</Application>
  <PresentationFormat>Widescreen</PresentationFormat>
  <Paragraphs>419</Paragraphs>
  <Slides>50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Corbel</vt:lpstr>
      <vt:lpstr>Lucida Fax</vt:lpstr>
      <vt:lpstr>Times New Roman</vt:lpstr>
      <vt:lpstr>Depth</vt:lpstr>
      <vt:lpstr>Worksheet</vt:lpstr>
      <vt:lpstr>SEIS 763 - Machine Learning Group Project Summer Semester, 2017</vt:lpstr>
      <vt:lpstr>Overview</vt:lpstr>
      <vt:lpstr>Data Set</vt:lpstr>
      <vt:lpstr>Data Set</vt:lpstr>
      <vt:lpstr>Data Set</vt:lpstr>
      <vt:lpstr>Analysis Plan</vt:lpstr>
      <vt:lpstr>Analysis Plan</vt:lpstr>
      <vt:lpstr>Data Pre-Processing</vt:lpstr>
      <vt:lpstr>Logistic Regression</vt:lpstr>
      <vt:lpstr>Logistic Regression </vt:lpstr>
      <vt:lpstr>Logistic Regression Discussion</vt:lpstr>
      <vt:lpstr>Logistic Regression ROC Curves</vt:lpstr>
      <vt:lpstr>Final Model Information—Logistic Regression</vt:lpstr>
      <vt:lpstr>Logistic Regression Lasso</vt:lpstr>
      <vt:lpstr>LR Lasso Regularization</vt:lpstr>
      <vt:lpstr>LR Lasso ROC Curves</vt:lpstr>
      <vt:lpstr>Final Model Information—Logistic Regression With Lasso</vt:lpstr>
      <vt:lpstr>Support Vector Machine</vt:lpstr>
      <vt:lpstr>PowerPoint Presentation</vt:lpstr>
      <vt:lpstr>PowerPoint Presentation</vt:lpstr>
      <vt:lpstr>PowerPoint Presentation</vt:lpstr>
      <vt:lpstr>PowerPoint Presentation</vt:lpstr>
      <vt:lpstr>Prediction likelihood</vt:lpstr>
      <vt:lpstr>PowerPoint Presentation</vt:lpstr>
      <vt:lpstr>Box Constraint</vt:lpstr>
      <vt:lpstr>Data is not linearly separable</vt:lpstr>
      <vt:lpstr>PowerPoint Presentation</vt:lpstr>
      <vt:lpstr>PowerPoint Presentation</vt:lpstr>
      <vt:lpstr>Best possible sigma and box constraint while minimizing loss</vt:lpstr>
      <vt:lpstr>ROC: Box = 10.368   Sigma = 1.039</vt:lpstr>
      <vt:lpstr>Final Model Information</vt:lpstr>
      <vt:lpstr>Autoencoder</vt:lpstr>
      <vt:lpstr>Auto-encoder</vt:lpstr>
      <vt:lpstr>Auto-encoder with two layers</vt:lpstr>
      <vt:lpstr>Confusion matrix</vt:lpstr>
      <vt:lpstr>Measures Based on Confusion Matrix</vt:lpstr>
      <vt:lpstr>ROC for both class </vt:lpstr>
      <vt:lpstr>Autoencoder Plus Logistic &amp; Lasso</vt:lpstr>
      <vt:lpstr>Logistic + Lasso</vt:lpstr>
      <vt:lpstr>Auto-encoder</vt:lpstr>
      <vt:lpstr>Neural Network </vt:lpstr>
      <vt:lpstr>Neural Network Training</vt:lpstr>
      <vt:lpstr>Neural Network Training</vt:lpstr>
      <vt:lpstr>Neural Network Training</vt:lpstr>
      <vt:lpstr>Neural Network Training</vt:lpstr>
      <vt:lpstr>Model Comparison</vt:lpstr>
      <vt:lpstr>Summary</vt:lpstr>
      <vt:lpstr>Appendix</vt:lpstr>
      <vt:lpstr>PowerPoint Presentation</vt:lpstr>
      <vt:lpstr>LR Lasso Cook’s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houston</dc:creator>
  <cp:lastModifiedBy>Bruce Jackson</cp:lastModifiedBy>
  <cp:revision>122</cp:revision>
  <cp:lastPrinted>2017-07-18T00:21:24Z</cp:lastPrinted>
  <dcterms:created xsi:type="dcterms:W3CDTF">2017-07-10T16:04:35Z</dcterms:created>
  <dcterms:modified xsi:type="dcterms:W3CDTF">2017-07-18T00:22:08Z</dcterms:modified>
</cp:coreProperties>
</file>