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6AA7-3A1E-4E2E-B622-C7AAC71A6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15526-96AE-4565-9713-45FD4EC7F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4844-28FD-4E0A-8CAB-68258D5A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976D-0CBD-49E2-B337-9E18BD8D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CE30-13FE-46DA-9D4B-00FF6334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AE94-0FB2-48D1-91B9-DE00626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72B40-3F64-4620-98A5-71E5AB1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FE7E-5F89-4179-8934-39BAC4E5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2BC88-0D62-420D-B1C0-5D071C3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B70DA-7782-41B9-A3FA-6ADD01E7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2A05F-FE4D-4013-B03A-E6CC78778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92F29-6569-4376-92FD-D1408B8BE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7D4F-73C7-476C-9702-7B73310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BC82-9969-4C8B-BE5C-5CDF8598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DA54-DC26-4D36-ACD2-E792EB73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4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FD58-BE56-49E4-9B9A-06EBB59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FCDD-BD71-4F40-AC7D-6731A63EE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9CA9-EDDF-42B5-9A81-60E6E724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F417-384B-42FF-A126-0393AE12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E747-E10B-4837-8DF6-0626F575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3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2E59-5699-459E-8FAF-8E0151B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6164-44F7-4747-8E79-0EEC2DFD1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D1DB-DA2C-428E-9887-1B680AAF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B523-33C5-4C45-9637-4A68667F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0C58-41F9-4DB8-AEFF-BAEE3FBA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E9D0-1FAE-46FD-B4B5-75148BF4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F6FA-A904-4A62-BE06-A47443960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8B0F0-6497-4AC9-8D4D-F16E5D44D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D1E68-34D5-4982-A85D-3E4BCDB9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72F06-7B83-4115-B085-21CF7986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379B-EAF2-4029-AB19-81616F17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CDB5-4C6E-4A50-9B51-021F3224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5F8E3-D4DE-430C-AFFD-98C998F3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EAC25-1E2C-442D-AF46-712F28A02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D3FFC-B3F0-49F2-BD46-D31ABAD4D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D65AA-AC63-4579-B7A9-2E9086B39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839A2-B211-485A-A147-C194A270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DA754-739C-4B68-B67B-F565C97F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FACCD-A5F8-4C83-BB4F-A9D361AB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CB46-7C4F-4089-9E69-9E07E144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AFE5-1C67-4398-B28F-EF8554B4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7380A-0988-4DB9-80AA-D9806971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30BDE-6683-4FBD-8026-F3347227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8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93CB6-2E77-4380-A1B8-A7F6CEB5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5AA3B-36DA-4B5C-A833-1D64A416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B39-945E-4540-BF32-2E0DF5BD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3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BE40-CE49-4018-B4E5-CC69054F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4700-4186-4E5D-AB6D-29E85D0E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F9A39-7691-40C4-A7EA-0336B12D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74F3-8C73-49BC-8020-3C06DD7B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64855-3C5F-4FE7-A977-D2C5C17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1936F-CFC4-4E1D-B5FA-3D4C99FA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354A-28AF-4B2C-9C38-6490963A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D30D5-9CD6-4306-B31A-79DB88C75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C8625-3DAE-45DD-B6B6-A0C9329AE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462C8-A958-45EC-8B48-750E4F1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977AE-BF4C-4276-9832-8A6A7194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66B75-D926-4167-B9F4-D5621BBC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4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19B45-0D5C-4B77-A4B0-EBA48BF3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24AC6-E042-48E1-B0B8-1971BD26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7143-53FF-471D-B46E-E58088C00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80115-5603-4279-BD4D-D8303374B93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809F-D2D6-4BBD-899F-937475887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234F-9651-41A4-ADDA-35DC55B64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5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8D88-2849-4FD7-A7B3-B618098F8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45BFC-5829-4F09-9F75-EE2BBBEB9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3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9D9DD0-9C96-4E0C-B38D-5B0257F5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Routes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04F87-475D-46DD-B8A6-80D1C3D6D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0" t="10973" r="7532" b="10486"/>
          <a:stretch/>
        </p:blipFill>
        <p:spPr>
          <a:xfrm>
            <a:off x="817485" y="1803249"/>
            <a:ext cx="5810014" cy="362250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BDD903-77FE-4891-B55A-29E96491B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099" t="20067" r="9613" b="19951"/>
          <a:stretch/>
        </p:blipFill>
        <p:spPr>
          <a:xfrm>
            <a:off x="6627499" y="2757808"/>
            <a:ext cx="4918709" cy="17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5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C45E-B823-4CF3-BFDC-0E98C72C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Programmatically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5472-9FF4-45F1-83CE-B7DCF36C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  <a:p>
            <a:pPr lvl="1"/>
            <a:r>
              <a:rPr lang="en-US" dirty="0"/>
              <a:t>A service that provides navigation among views and URL manipulation capabilities.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2E67F-DBA2-43BA-81D6-2D6480CB9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923"/>
            <a:ext cx="12192000" cy="34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7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DEDA-C212-4C3A-B6DA-8C85BB19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and Fetching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4C6A1-BC88-4953-AB44-6EB88EF70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95" t="23544" r="8267" b="23145"/>
          <a:stretch/>
        </p:blipFill>
        <p:spPr>
          <a:xfrm>
            <a:off x="2760955" y="1786631"/>
            <a:ext cx="6107837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494F3-9F41-4310-A599-831EB4044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1" t="20139" r="9799" b="19629"/>
          <a:stretch/>
        </p:blipFill>
        <p:spPr>
          <a:xfrm>
            <a:off x="2380695" y="3205506"/>
            <a:ext cx="7430610" cy="26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7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4562-0D7C-443E-AC8F-4011DAAF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 and Fragments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03699-5C44-4DF9-8E63-FCB0BE7D9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08" t="18843" r="8400" b="17911"/>
          <a:stretch/>
        </p:blipFill>
        <p:spPr>
          <a:xfrm>
            <a:off x="838200" y="2250489"/>
            <a:ext cx="5548544" cy="1894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2D7E6D-301E-427D-9461-9F76D93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1" t="26706" r="7702" b="25976"/>
          <a:stretch/>
        </p:blipFill>
        <p:spPr>
          <a:xfrm>
            <a:off x="838200" y="4527613"/>
            <a:ext cx="5548544" cy="884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8D1800-C091-4E5B-BABA-E456A176D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01" t="17387" r="9247" b="17620"/>
          <a:stretch/>
        </p:blipFill>
        <p:spPr>
          <a:xfrm>
            <a:off x="6542247" y="2743201"/>
            <a:ext cx="5282810" cy="220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023D-8883-49A8-862C-C0655C22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36F2-251E-4B35-B761-9F1E2DC6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64" y="3290441"/>
            <a:ext cx="4399625" cy="1325563"/>
          </a:xfrm>
        </p:spPr>
        <p:txBody>
          <a:bodyPr/>
          <a:lstStyle/>
          <a:p>
            <a:r>
              <a:rPr lang="en-US" dirty="0"/>
              <a:t>Navigation path </a:t>
            </a:r>
            <a:r>
              <a:rPr lang="en-US" dirty="0">
                <a:solidFill>
                  <a:srgbClr val="FF0000"/>
                </a:solidFill>
              </a:rPr>
              <a:t>👇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/team/11/user/bob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BCD60-77BB-43B6-86CB-B7FF6B413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t="16301" r="15545" b="16648"/>
          <a:stretch/>
        </p:blipFill>
        <p:spPr>
          <a:xfrm>
            <a:off x="6086383" y="1575278"/>
            <a:ext cx="4509856" cy="42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B5FE-EB36-4F01-BD01-DDEEFA74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22CC-D61E-4C67-968B-30F22CD9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/>
              <a:t>CanActivate</a:t>
            </a:r>
            <a:endParaRPr lang="en-US" dirty="0"/>
          </a:p>
          <a:p>
            <a:pPr lvl="1"/>
            <a:r>
              <a:rPr lang="en-US" dirty="0"/>
              <a:t>Guard deciding if a route can be activated.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75824-65F3-49DA-BE2C-B8D1157D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5" t="20700" r="6287" b="20818"/>
          <a:stretch/>
        </p:blipFill>
        <p:spPr>
          <a:xfrm>
            <a:off x="2880975" y="2766218"/>
            <a:ext cx="6430050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DFC59-D7BA-43EC-B75A-2AEF2D8FB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3" t="15667" r="5922" b="15967"/>
          <a:stretch/>
        </p:blipFill>
        <p:spPr>
          <a:xfrm>
            <a:off x="2880975" y="4299851"/>
            <a:ext cx="6430050" cy="18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76CF-ABF2-4884-8AD0-4F75283B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9C44-44D0-470A-B64A-6324BBB0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CanDeactivate</a:t>
            </a:r>
            <a:endParaRPr lang="en-US" dirty="0"/>
          </a:p>
          <a:p>
            <a:pPr lvl="1"/>
            <a:r>
              <a:rPr lang="en-US" dirty="0"/>
              <a:t> guard deciding if a route can be deactivated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51756-3F64-480C-8BB3-2FDC8B02E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1" t="17217" r="5077" b="17745"/>
          <a:stretch/>
        </p:blipFill>
        <p:spPr>
          <a:xfrm>
            <a:off x="2041863" y="2734322"/>
            <a:ext cx="8336133" cy="1642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B8CCC-58D4-414D-A849-90E3648E0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4" t="18625" r="5850" b="18744"/>
          <a:stretch/>
        </p:blipFill>
        <p:spPr>
          <a:xfrm>
            <a:off x="2041863" y="4428952"/>
            <a:ext cx="8336133" cy="18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82B8-E4C3-48BE-814B-01A307D5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Static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DBAE3-F470-4030-A3EC-8F7AB34C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36" t="23762" r="9279" b="23320"/>
          <a:stretch/>
        </p:blipFill>
        <p:spPr>
          <a:xfrm>
            <a:off x="2809780" y="2006355"/>
            <a:ext cx="6223247" cy="1555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18508-C88C-40AD-B95F-AB49F14DD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7" t="21898" r="10211" b="23026"/>
          <a:stretch/>
        </p:blipFill>
        <p:spPr>
          <a:xfrm>
            <a:off x="2809780" y="3693110"/>
            <a:ext cx="6289832" cy="20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7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0D5F-FF2D-430C-9420-454DAD94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8AC9-E6F6-4D2E-A535-32C48D90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820"/>
          </a:xfrm>
        </p:spPr>
        <p:txBody>
          <a:bodyPr/>
          <a:lstStyle/>
          <a:p>
            <a:r>
              <a:rPr lang="en-US" dirty="0"/>
              <a:t>A data provider class can be used with the router to resolve data during 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C6E41-E74B-42D1-B9E0-B5A3AF35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5" t="16746" r="6068" b="16644"/>
          <a:stretch/>
        </p:blipFill>
        <p:spPr>
          <a:xfrm>
            <a:off x="2370339" y="2860382"/>
            <a:ext cx="7173157" cy="193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39AFE-8540-4897-A506-273BDF630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24672" r="6360" b="27255"/>
          <a:stretch/>
        </p:blipFill>
        <p:spPr>
          <a:xfrm>
            <a:off x="1907590" y="4933851"/>
            <a:ext cx="8834392" cy="12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6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BBE8-8B2C-49F2-84B9-8A62EBB9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25ED-D051-458F-956E-A29F654B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2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3CDF-B45B-49DC-B2C1-9AA028D0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6F88-5388-4A50-94BB-95ACF8E3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4B4B2-114B-4B60-9910-AA70162E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and Dependency Injection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BA52E-D137-4049-A116-801DA20CB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3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90C6-635C-4DFC-968A-66DFA296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65BB-23FC-4AFB-957C-E9E68E61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 </a:t>
            </a:r>
          </a:p>
          <a:p>
            <a:r>
              <a:rPr lang="en-US" dirty="0"/>
              <a:t>Cross Component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97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A837-E3D2-42CA-9DF6-95B576BB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Dependency Injection</a:t>
            </a:r>
          </a:p>
        </p:txBody>
      </p:sp>
      <p:pic>
        <p:nvPicPr>
          <p:cNvPr id="1030" name="Picture 6" descr="Module Injector Tree Hierarchy">
            <a:extLst>
              <a:ext uri="{FF2B5EF4-FFF2-40B4-BE49-F238E27FC236}">
                <a16:creationId xmlns:a16="http://schemas.microsoft.com/office/drawing/2014/main" id="{BC86C4C1-BED5-49C9-86F3-AF23BC2FF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0815"/>
            <a:ext cx="4921743" cy="34563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ment Injector Tree Hierarchy">
            <a:extLst>
              <a:ext uri="{FF2B5EF4-FFF2-40B4-BE49-F238E27FC236}">
                <a16:creationId xmlns:a16="http://schemas.microsoft.com/office/drawing/2014/main" id="{25977B23-B1E8-462C-A374-B19AD43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52" y="1690688"/>
            <a:ext cx="5228948" cy="35146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EB2E0-4B28-4D17-AA32-47994B13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571" y="5461847"/>
            <a:ext cx="1905000" cy="657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F7876-1652-4F7F-AC2A-454CC37BC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81" y="5234151"/>
            <a:ext cx="3124471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867C-3EB8-4F6F-BE34-2EFD8BEB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Dependency Resolution</a:t>
            </a:r>
            <a:endParaRPr lang="en-US" dirty="0"/>
          </a:p>
        </p:txBody>
      </p:sp>
      <p:pic>
        <p:nvPicPr>
          <p:cNvPr id="2050" name="Picture 2" descr="Dependency Resolution in Angular">
            <a:extLst>
              <a:ext uri="{FF2B5EF4-FFF2-40B4-BE49-F238E27FC236}">
                <a16:creationId xmlns:a16="http://schemas.microsoft.com/office/drawing/2014/main" id="{8704977E-3AA4-4234-9462-207FD17EF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10" y="1542312"/>
            <a:ext cx="6990379" cy="49505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0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CB52-279D-4CE6-BAE9-E2D4A10E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Dependency Resolution</a:t>
            </a:r>
            <a:endParaRPr lang="en-US" dirty="0"/>
          </a:p>
        </p:txBody>
      </p:sp>
      <p:pic>
        <p:nvPicPr>
          <p:cNvPr id="4" name="Picture 4" descr="Dependency Resolution of Lazy Loaded Component in Angular">
            <a:extLst>
              <a:ext uri="{FF2B5EF4-FFF2-40B4-BE49-F238E27FC236}">
                <a16:creationId xmlns:a16="http://schemas.microsoft.com/office/drawing/2014/main" id="{F7280E36-6EFB-40B5-A1FD-8A99579C0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92" y="1534189"/>
            <a:ext cx="7034415" cy="49586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29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F5E5AC-220D-45DB-AC8E-F23A8701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Angular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A18FE-9FAF-4283-B6CB-9E8D0AAF6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E949-028C-428B-951F-85BC2992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2271-D5EC-4CFE-B51D-103B2A4E6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Adds directives and providers for in-app navigation among views</a:t>
            </a:r>
          </a:p>
          <a:p>
            <a:r>
              <a:rPr lang="en-US" sz="2400" dirty="0"/>
              <a:t>Static methods</a:t>
            </a:r>
          </a:p>
          <a:p>
            <a:pPr lvl="1"/>
            <a:r>
              <a:rPr lang="en-US" sz="2000" dirty="0" err="1"/>
              <a:t>forRoot</a:t>
            </a:r>
            <a:endParaRPr lang="en-US" sz="2000" dirty="0"/>
          </a:p>
          <a:p>
            <a:pPr lvl="1"/>
            <a:r>
              <a:rPr lang="en-US" sz="2000" dirty="0" err="1"/>
              <a:t>forChild</a:t>
            </a:r>
            <a:endParaRPr lang="en-US" sz="2000" dirty="0"/>
          </a:p>
          <a:p>
            <a:r>
              <a:rPr lang="en-US" sz="2400" dirty="0"/>
              <a:t>Directives</a:t>
            </a:r>
          </a:p>
          <a:p>
            <a:pPr lvl="1"/>
            <a:r>
              <a:rPr lang="en-US" sz="2000" dirty="0" err="1"/>
              <a:t>RouterLink</a:t>
            </a:r>
            <a:endParaRPr lang="en-US" sz="2000" dirty="0"/>
          </a:p>
          <a:p>
            <a:pPr lvl="1"/>
            <a:r>
              <a:rPr lang="en-US" sz="2000" dirty="0" err="1"/>
              <a:t>RouterLinkActive</a:t>
            </a:r>
            <a:endParaRPr lang="en-US" sz="2000" dirty="0"/>
          </a:p>
          <a:p>
            <a:pPr lvl="1"/>
            <a:r>
              <a:rPr lang="en-US" sz="2000" dirty="0" err="1"/>
              <a:t>RouterOutlet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52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127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Angular</vt:lpstr>
      <vt:lpstr>Contents</vt:lpstr>
      <vt:lpstr>Services and Dependency Injection</vt:lpstr>
      <vt:lpstr>Need of Services</vt:lpstr>
      <vt:lpstr>Hierarchical Dependency Injection</vt:lpstr>
      <vt:lpstr>Dependency Resolution</vt:lpstr>
      <vt:lpstr>Dependency Resolution</vt:lpstr>
      <vt:lpstr>Routing in Angular</vt:lpstr>
      <vt:lpstr>RouterModule</vt:lpstr>
      <vt:lpstr>Setting up Routes</vt:lpstr>
      <vt:lpstr>Navigating Programmatically </vt:lpstr>
      <vt:lpstr>Passing and Fetching Parameters</vt:lpstr>
      <vt:lpstr>Query Parameters and Fragments</vt:lpstr>
      <vt:lpstr>Child Routes</vt:lpstr>
      <vt:lpstr>Guarding Routes</vt:lpstr>
      <vt:lpstr>Guarding Routes</vt:lpstr>
      <vt:lpstr>Passing Static Data</vt:lpstr>
      <vt:lpstr>Data Resolvers</vt:lpstr>
      <vt:lpstr>Observable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Ghulam Shabbir</dc:creator>
  <cp:lastModifiedBy>Ghulam Shabbir</cp:lastModifiedBy>
  <cp:revision>25</cp:revision>
  <dcterms:created xsi:type="dcterms:W3CDTF">2023-02-03T09:22:17Z</dcterms:created>
  <dcterms:modified xsi:type="dcterms:W3CDTF">2023-02-03T14:38:59Z</dcterms:modified>
</cp:coreProperties>
</file>