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1" r:id="rId6"/>
    <p:sldId id="271" r:id="rId7"/>
    <p:sldId id="262" r:id="rId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E2FC"/>
    <a:srgbClr val="DEE1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9E746C-06F2-4907-AE5C-341004B59EFB}" v="2" dt="2024-01-16T09:52:37.4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autoAdjust="0"/>
    <p:restoredTop sz="94718" autoAdjust="0"/>
  </p:normalViewPr>
  <p:slideViewPr>
    <p:cSldViewPr>
      <p:cViewPr varScale="1">
        <p:scale>
          <a:sx n="83" d="100"/>
          <a:sy n="83" d="100"/>
        </p:scale>
        <p:origin x="1349"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haela PANTAZICA (77018)" userId="65dd1fd0-c597-4793-af88-dcb5b49ea386" providerId="ADAL" clId="{5F9E746C-06F2-4907-AE5C-341004B59EFB}"/>
    <pc:docChg chg="custSel modMainMaster">
      <pc:chgData name="Mihaela PANTAZICA (77018)" userId="65dd1fd0-c597-4793-af88-dcb5b49ea386" providerId="ADAL" clId="{5F9E746C-06F2-4907-AE5C-341004B59EFB}" dt="2024-01-16T09:53:19.245" v="14" actId="1076"/>
      <pc:docMkLst>
        <pc:docMk/>
      </pc:docMkLst>
      <pc:sldMasterChg chg="modSldLayout">
        <pc:chgData name="Mihaela PANTAZICA (77018)" userId="65dd1fd0-c597-4793-af88-dcb5b49ea386" providerId="ADAL" clId="{5F9E746C-06F2-4907-AE5C-341004B59EFB}" dt="2024-01-16T09:53:19.245" v="14" actId="1076"/>
        <pc:sldMasterMkLst>
          <pc:docMk/>
          <pc:sldMasterMk cId="0" sldId="2147483648"/>
        </pc:sldMasterMkLst>
        <pc:sldLayoutChg chg="addSp delSp modSp mod">
          <pc:chgData name="Mihaela PANTAZICA (77018)" userId="65dd1fd0-c597-4793-af88-dcb5b49ea386" providerId="ADAL" clId="{5F9E746C-06F2-4907-AE5C-341004B59EFB}" dt="2024-01-16T09:53:19.245" v="14" actId="1076"/>
          <pc:sldLayoutMkLst>
            <pc:docMk/>
            <pc:sldMasterMk cId="0" sldId="2147483648"/>
            <pc:sldLayoutMk cId="0" sldId="2147483755"/>
          </pc:sldLayoutMkLst>
          <pc:picChg chg="del mod">
            <ac:chgData name="Mihaela PANTAZICA (77018)" userId="65dd1fd0-c597-4793-af88-dcb5b49ea386" providerId="ADAL" clId="{5F9E746C-06F2-4907-AE5C-341004B59EFB}" dt="2024-01-16T09:52:30.850" v="6" actId="478"/>
            <ac:picMkLst>
              <pc:docMk/>
              <pc:sldMasterMk cId="0" sldId="2147483648"/>
              <pc:sldLayoutMk cId="0" sldId="2147483755"/>
              <ac:picMk id="4" creationId="{00000000-0000-0000-0000-000000000000}"/>
            </ac:picMkLst>
          </pc:picChg>
          <pc:picChg chg="add mod">
            <ac:chgData name="Mihaela PANTAZICA (77018)" userId="65dd1fd0-c597-4793-af88-dcb5b49ea386" providerId="ADAL" clId="{5F9E746C-06F2-4907-AE5C-341004B59EFB}" dt="2024-01-16T09:52:24.281" v="5" actId="1076"/>
            <ac:picMkLst>
              <pc:docMk/>
              <pc:sldMasterMk cId="0" sldId="2147483648"/>
              <pc:sldLayoutMk cId="0" sldId="2147483755"/>
              <ac:picMk id="5" creationId="{9A8A37A8-1FA0-72F1-11F6-E35F7D2573F9}"/>
            </ac:picMkLst>
          </pc:picChg>
          <pc:picChg chg="mod">
            <ac:chgData name="Mihaela PANTAZICA (77018)" userId="65dd1fd0-c597-4793-af88-dcb5b49ea386" providerId="ADAL" clId="{5F9E746C-06F2-4907-AE5C-341004B59EFB}" dt="2024-01-16T09:53:19.245" v="14" actId="1076"/>
            <ac:picMkLst>
              <pc:docMk/>
              <pc:sldMasterMk cId="0" sldId="2147483648"/>
              <pc:sldLayoutMk cId="0" sldId="2147483755"/>
              <ac:picMk id="6" creationId="{00000000-0000-0000-0000-000000000000}"/>
            </ac:picMkLst>
          </pc:picChg>
          <pc:picChg chg="mod">
            <ac:chgData name="Mihaela PANTAZICA (77018)" userId="65dd1fd0-c597-4793-af88-dcb5b49ea386" providerId="ADAL" clId="{5F9E746C-06F2-4907-AE5C-341004B59EFB}" dt="2024-01-16T09:53:10.683" v="13" actId="14100"/>
            <ac:picMkLst>
              <pc:docMk/>
              <pc:sldMasterMk cId="0" sldId="2147483648"/>
              <pc:sldLayoutMk cId="0" sldId="2147483755"/>
              <ac:picMk id="10" creationId="{871CAC81-6169-4629-9F80-B677A4FE702D}"/>
            </ac:picMkLst>
          </pc:picChg>
          <pc:picChg chg="add mod">
            <ac:chgData name="Mihaela PANTAZICA (77018)" userId="65dd1fd0-c597-4793-af88-dcb5b49ea386" providerId="ADAL" clId="{5F9E746C-06F2-4907-AE5C-341004B59EFB}" dt="2024-01-16T09:53:02.081" v="11" actId="1076"/>
            <ac:picMkLst>
              <pc:docMk/>
              <pc:sldMasterMk cId="0" sldId="2147483648"/>
              <pc:sldLayoutMk cId="0" sldId="2147483755"/>
              <ac:picMk id="11" creationId="{6DC47A62-F13E-9FCF-6DFA-331684058E3C}"/>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A015BCA8-4F01-4D86-9485-5DC1E35EBFDB}" type="datetimeFigureOut">
              <a:rPr lang="en-US"/>
              <a:pPr>
                <a:defRPr/>
              </a:pPr>
              <a:t>3/25/2024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0D67AA3-719D-41D2-92E8-0058ADCE64BB}" type="slidenum">
              <a:rPr lang="en-US" altLang="ro-RO"/>
              <a:pPr>
                <a:defRPr/>
              </a:pPr>
              <a:t>‹#›</a:t>
            </a:fld>
            <a:endParaRPr lang="en-US" altLang="ro-RO"/>
          </a:p>
        </p:txBody>
      </p:sp>
    </p:spTree>
    <p:extLst>
      <p:ext uri="{BB962C8B-B14F-4D97-AF65-F5344CB8AC3E}">
        <p14:creationId xmlns:p14="http://schemas.microsoft.com/office/powerpoint/2010/main" val="1648889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4"/>
          <p:cNvPicPr>
            <a:picLocks noChangeAspect="1" noChangeArrowheads="1"/>
          </p:cNvPicPr>
          <p:nvPr userDrawn="1"/>
        </p:nvPicPr>
        <p:blipFill>
          <a:blip r:embed="rId2" cstate="print"/>
          <a:srcRect/>
          <a:stretch>
            <a:fillRect/>
          </a:stretch>
        </p:blipFill>
        <p:spPr bwMode="auto">
          <a:xfrm>
            <a:off x="60926" y="6188075"/>
            <a:ext cx="1546225" cy="5334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p:txBody>
          <a:bodyPr/>
          <a:lstStyle>
            <a:lvl1pPr>
              <a:defRPr/>
            </a:lvl1pPr>
          </a:lstStyle>
          <a:p>
            <a:pPr>
              <a:defRPr/>
            </a:pPr>
            <a:fld id="{52669DE8-5E40-4F59-A536-4E3535E4BD0D}" type="datetimeFigureOut">
              <a:rPr lang="en-US"/>
              <a:pPr>
                <a:defRPr/>
              </a:pPr>
              <a:t>3/25/2024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C681764-BCEA-4297-89EC-E9B9FA6D5FFE}" type="slidenum">
              <a:rPr lang="en-US" altLang="ro-RO"/>
              <a:pPr>
                <a:defRPr/>
              </a:pPr>
              <a:t>‹#›</a:t>
            </a:fld>
            <a:endParaRPr lang="en-US" altLang="ro-RO"/>
          </a:p>
        </p:txBody>
      </p:sp>
      <p:pic>
        <p:nvPicPr>
          <p:cNvPr id="10" name="Picture 9">
            <a:extLst>
              <a:ext uri="{FF2B5EF4-FFF2-40B4-BE49-F238E27FC236}">
                <a16:creationId xmlns:a16="http://schemas.microsoft.com/office/drawing/2014/main" xmlns="" id="{871CAC81-6169-4629-9F80-B677A4FE702D}"/>
              </a:ext>
            </a:extLst>
          </p:cNvPr>
          <p:cNvPicPr>
            <a:picLocks noChangeAspect="1"/>
          </p:cNvPicPr>
          <p:nvPr userDrawn="1"/>
        </p:nvPicPr>
        <p:blipFill>
          <a:blip r:embed="rId3"/>
          <a:stretch>
            <a:fillRect/>
          </a:stretch>
        </p:blipFill>
        <p:spPr>
          <a:xfrm>
            <a:off x="8421767" y="6120493"/>
            <a:ext cx="661307" cy="661307"/>
          </a:xfrm>
          <a:prstGeom prst="rect">
            <a:avLst/>
          </a:prstGeom>
        </p:spPr>
      </p:pic>
      <p:pic>
        <p:nvPicPr>
          <p:cNvPr id="5" name="Picture 4">
            <a:extLst>
              <a:ext uri="{FF2B5EF4-FFF2-40B4-BE49-F238E27FC236}">
                <a16:creationId xmlns:a16="http://schemas.microsoft.com/office/drawing/2014/main" xmlns="" id="{9A8A37A8-1FA0-72F1-11F6-E35F7D2573F9}"/>
              </a:ext>
            </a:extLst>
          </p:cNvPr>
          <p:cNvPicPr>
            <a:picLocks noChangeAspect="1"/>
          </p:cNvPicPr>
          <p:nvPr userDrawn="1"/>
        </p:nvPicPr>
        <p:blipFill>
          <a:blip r:embed="rId4"/>
          <a:stretch>
            <a:fillRect/>
          </a:stretch>
        </p:blipFill>
        <p:spPr>
          <a:xfrm>
            <a:off x="209550" y="258065"/>
            <a:ext cx="804669" cy="705044"/>
          </a:xfrm>
          <a:prstGeom prst="rect">
            <a:avLst/>
          </a:prstGeom>
        </p:spPr>
      </p:pic>
      <p:pic>
        <p:nvPicPr>
          <p:cNvPr id="11" name="Picture 10">
            <a:extLst>
              <a:ext uri="{FF2B5EF4-FFF2-40B4-BE49-F238E27FC236}">
                <a16:creationId xmlns:a16="http://schemas.microsoft.com/office/drawing/2014/main" xmlns="" id="{6DC47A62-F13E-9FCF-6DFA-331684058E3C}"/>
              </a:ext>
            </a:extLst>
          </p:cNvPr>
          <p:cNvPicPr>
            <a:picLocks noChangeAspect="1"/>
          </p:cNvPicPr>
          <p:nvPr userDrawn="1"/>
        </p:nvPicPr>
        <p:blipFill>
          <a:blip r:embed="rId5"/>
          <a:stretch>
            <a:fillRect/>
          </a:stretch>
        </p:blipFill>
        <p:spPr>
          <a:xfrm>
            <a:off x="8273143" y="266532"/>
            <a:ext cx="661307" cy="696577"/>
          </a:xfrm>
          <a:prstGeom prst="rect">
            <a:avLst/>
          </a:prstGeom>
        </p:spPr>
      </p:pic>
    </p:spTree>
  </p:cSld>
  <p:clrMapOvr>
    <a:masterClrMapping/>
  </p:clrMapOvr>
  <p:transition>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1733659-CCDF-4DBB-A007-035A35EBFBAD}" type="datetimeFigureOut">
              <a:rPr lang="en-US"/>
              <a:pPr>
                <a:defRPr/>
              </a:pPr>
              <a:t>3/25/2024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2E8BC2-DD62-47BB-8C21-C4F2D9E1D567}" type="slidenum">
              <a:rPr lang="en-US" altLang="ro-RO"/>
              <a:pPr>
                <a:defRPr/>
              </a:pPr>
              <a:t>‹#›</a:t>
            </a:fld>
            <a:endParaRPr lang="en-US" altLang="ro-RO"/>
          </a:p>
        </p:txBody>
      </p:sp>
    </p:spTree>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8A52A60-9143-45D9-9F8D-86CB2F603058}" type="datetimeFigureOut">
              <a:rPr lang="en-US"/>
              <a:pPr>
                <a:defRPr/>
              </a:pPr>
              <a:t>3/25/2024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5364C-50A9-4793-ADA7-A5D0D5526088}" type="slidenum">
              <a:rPr lang="en-US" altLang="ro-RO"/>
              <a:pPr>
                <a:defRPr/>
              </a:pPr>
              <a:t>‹#›</a:t>
            </a:fld>
            <a:endParaRPr lang="en-US" altLang="ro-RO"/>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46128DF-9211-42C1-924C-6ED55F92EB6B}" type="datetimeFigureOut">
              <a:rPr lang="en-US"/>
              <a:pPr>
                <a:defRPr/>
              </a:pPr>
              <a:t>3/25/2024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5EDCD3-1747-44F3-96BA-E6130A3B6926}" type="slidenum">
              <a:rPr lang="en-US" altLang="ro-RO"/>
              <a:pPr>
                <a:defRPr/>
              </a:pPr>
              <a:t>‹#›</a:t>
            </a:fld>
            <a:endParaRPr lang="en-US" altLang="ro-RO"/>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FDF4FB5-DA46-4B59-B072-6321920AEBB2}" type="datetimeFigureOut">
              <a:rPr lang="en-US"/>
              <a:pPr>
                <a:defRPr/>
              </a:pPr>
              <a:t>3/25/2024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5EA4A9-FDDE-4124-B7ED-925DC65F175B}" type="slidenum">
              <a:rPr lang="en-US" altLang="ro-RO"/>
              <a:pPr>
                <a:defRPr/>
              </a:pPr>
              <a:t>‹#›</a:t>
            </a:fld>
            <a:endParaRPr lang="en-US" altLang="ro-RO"/>
          </a:p>
        </p:txBody>
      </p:sp>
    </p:spTree>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5DE5E23-3A4D-4919-B13A-C7C659D9A4C5}" type="datetimeFigureOut">
              <a:rPr lang="en-US"/>
              <a:pPr>
                <a:defRPr/>
              </a:pPr>
              <a:t>3/25/2024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42B2AB8-832B-49F2-B42A-94633B11C65B}" type="slidenum">
              <a:rPr lang="en-US" altLang="ro-RO"/>
              <a:pPr>
                <a:defRPr/>
              </a:pPr>
              <a:t>‹#›</a:t>
            </a:fld>
            <a:endParaRPr lang="en-US" altLang="ro-RO"/>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77D576C-72AA-4F04-A8FA-E6F9A0A78EDE}" type="datetimeFigureOut">
              <a:rPr lang="en-US"/>
              <a:pPr>
                <a:defRPr/>
              </a:pPr>
              <a:t>3/25/2024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FEFF29A-FFB6-4DD6-A464-81F1AA41C051}" type="slidenum">
              <a:rPr lang="en-US" altLang="ro-RO"/>
              <a:pPr>
                <a:defRPr/>
              </a:pPr>
              <a:t>‹#›</a:t>
            </a:fld>
            <a:endParaRPr lang="en-US" altLang="ro-RO"/>
          </a:p>
        </p:txBody>
      </p:sp>
    </p:spTree>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2DF9FB2-5FC9-4031-A63F-55468B896A5A}" type="datetimeFigureOut">
              <a:rPr lang="en-US"/>
              <a:pPr>
                <a:defRPr/>
              </a:pPr>
              <a:t>3/25/2024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564738C-8B56-494D-BC41-2CE5AB556F81}" type="slidenum">
              <a:rPr lang="en-US" altLang="ro-RO"/>
              <a:pPr>
                <a:defRPr/>
              </a:pPr>
              <a:t>‹#›</a:t>
            </a:fld>
            <a:endParaRPr lang="en-US" altLang="ro-RO"/>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8C7836D-3339-4785-8DFE-44A62EE29901}" type="datetimeFigureOut">
              <a:rPr lang="en-US"/>
              <a:pPr>
                <a:defRPr/>
              </a:pPr>
              <a:t>3/25/2024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0808C1A-C322-4EB4-BA9F-19700BBFC068}" type="slidenum">
              <a:rPr lang="en-US" altLang="ro-RO"/>
              <a:pPr>
                <a:defRPr/>
              </a:pPr>
              <a:t>‹#›</a:t>
            </a:fld>
            <a:endParaRPr lang="en-US" altLang="ro-RO"/>
          </a:p>
        </p:txBody>
      </p:sp>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C1DAE1D-11A1-49F4-93EC-7199E98355EC}" type="datetimeFigureOut">
              <a:rPr lang="en-US"/>
              <a:pPr>
                <a:defRPr/>
              </a:pPr>
              <a:t>3/25/2024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8DA1D1E-1E28-4485-AF5B-903820166ABD}" type="slidenum">
              <a:rPr lang="en-US" altLang="ro-RO"/>
              <a:pPr>
                <a:defRPr/>
              </a:pPr>
              <a:t>‹#›</a:t>
            </a:fld>
            <a:endParaRPr lang="en-US" altLang="ro-RO"/>
          </a:p>
        </p:txBody>
      </p:sp>
    </p:spTree>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F0AC4B3-5A3D-46FF-910E-76BD3CA27CF1}" type="datetimeFigureOut">
              <a:rPr lang="en-US"/>
              <a:pPr>
                <a:defRPr/>
              </a:pPr>
              <a:t>3/25/2024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4AFB3B8-2000-45D4-B347-7E71F8489649}" type="slidenum">
              <a:rPr lang="en-US" altLang="ro-RO"/>
              <a:pPr>
                <a:defRPr/>
              </a:pPr>
              <a:t>‹#›</a:t>
            </a:fld>
            <a:endParaRPr lang="en-US" altLang="ro-RO"/>
          </a:p>
        </p:txBody>
      </p:sp>
    </p:spTree>
  </p:cSld>
  <p:clrMapOvr>
    <a:masterClrMapping/>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16200000" scaled="1"/>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7277E9F4-9028-411F-A9B5-35B847CAD700}" type="datetimeFigureOut">
              <a:rPr lang="en-US"/>
              <a:pPr>
                <a:defRPr/>
              </a:pPr>
              <a:t>3/25/2024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CA764CC5-BE13-4CD0-A152-5E42E1160D2F}" type="slidenum">
              <a:rPr lang="en-US" altLang="ro-RO"/>
              <a:pPr>
                <a:defRPr/>
              </a:pPr>
              <a:t>‹#›</a:t>
            </a:fld>
            <a:endParaRPr lang="en-US" altLang="ro-RO"/>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p:pull dir="ru"/>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1295400"/>
            <a:ext cx="7772400" cy="1470025"/>
          </a:xfrm>
        </p:spPr>
        <p:txBody>
          <a:bodyPr/>
          <a:lstStyle/>
          <a:p>
            <a:r>
              <a:rPr lang="en-US" altLang="en-US" sz="2400" b="1" dirty="0" err="1">
                <a:latin typeface="Arial" charset="0"/>
                <a:cs typeface="Arial" charset="0"/>
              </a:rPr>
              <a:t>Proiect</a:t>
            </a:r>
            <a:r>
              <a:rPr lang="en-US" altLang="en-US" sz="2400" b="1">
                <a:latin typeface="Arial" charset="0"/>
                <a:cs typeface="Arial" charset="0"/>
              </a:rPr>
              <a:t> 1 – Dispozitive</a:t>
            </a:r>
            <a:r>
              <a:rPr lang="ro-RO" altLang="en-US" sz="2400" b="1">
                <a:latin typeface="Arial" charset="0"/>
                <a:cs typeface="Arial" charset="0"/>
              </a:rPr>
              <a:t> și circuite electronice</a:t>
            </a:r>
            <a:r>
              <a:rPr lang="en-US" altLang="en-US" sz="2400" b="1">
                <a:latin typeface="Arial" charset="0"/>
                <a:cs typeface="Arial" charset="0"/>
              </a:rPr>
              <a:t> (DCE) </a:t>
            </a:r>
          </a:p>
        </p:txBody>
      </p:sp>
      <p:sp>
        <p:nvSpPr>
          <p:cNvPr id="4" name="Title 1"/>
          <p:cNvSpPr txBox="1">
            <a:spLocks/>
          </p:cNvSpPr>
          <p:nvPr/>
        </p:nvSpPr>
        <p:spPr bwMode="auto">
          <a:xfrm>
            <a:off x="4572000" y="5715000"/>
            <a:ext cx="4419600" cy="914400"/>
          </a:xfrm>
          <a:prstGeom prst="rect">
            <a:avLst/>
          </a:prstGeom>
          <a:noFill/>
          <a:ln w="9525">
            <a:noFill/>
            <a:miter lim="800000"/>
            <a:headEnd/>
            <a:tailEnd/>
          </a:ln>
        </p:spPr>
        <p:txBody>
          <a:bodyPr anchor="ctr"/>
          <a:lstStyle/>
          <a:p>
            <a:pPr>
              <a:defRPr/>
            </a:pPr>
            <a:r>
              <a:rPr lang="ro-RO" sz="2000" b="1" dirty="0">
                <a:ea typeface="+mj-ea"/>
              </a:rPr>
              <a:t>Student</a:t>
            </a:r>
            <a:r>
              <a:rPr lang="en-US" sz="2000" b="1" dirty="0" smtClean="0">
                <a:ea typeface="+mj-ea"/>
              </a:rPr>
              <a:t>: </a:t>
            </a:r>
            <a:r>
              <a:rPr lang="en-US" sz="2000" b="1" dirty="0" err="1" smtClean="0">
                <a:ea typeface="+mj-ea"/>
              </a:rPr>
              <a:t>Munteanu</a:t>
            </a:r>
            <a:r>
              <a:rPr lang="en-US" sz="2000" b="1" dirty="0" smtClean="0">
                <a:ea typeface="+mj-ea"/>
              </a:rPr>
              <a:t> Lorena-</a:t>
            </a:r>
            <a:r>
              <a:rPr lang="en-US" sz="2000" b="1" dirty="0" err="1" smtClean="0">
                <a:ea typeface="+mj-ea"/>
              </a:rPr>
              <a:t>Nicoleta</a:t>
            </a:r>
            <a:r>
              <a:rPr lang="en-US" sz="2000" b="1" dirty="0" smtClean="0">
                <a:ea typeface="+mj-ea"/>
              </a:rPr>
              <a:t> </a:t>
            </a:r>
            <a:endParaRPr lang="en-US" sz="2000" b="1" dirty="0">
              <a:ea typeface="+mj-ea"/>
            </a:endParaRPr>
          </a:p>
          <a:p>
            <a:pPr>
              <a:defRPr/>
            </a:pPr>
            <a:r>
              <a:rPr lang="en-US" sz="2000" b="1" dirty="0" err="1">
                <a:ea typeface="+mj-ea"/>
              </a:rPr>
              <a:t>Grupa</a:t>
            </a:r>
            <a:r>
              <a:rPr lang="en-US" sz="2000" b="1" dirty="0">
                <a:ea typeface="+mj-ea"/>
              </a:rPr>
              <a:t> </a:t>
            </a:r>
            <a:r>
              <a:rPr lang="en-US" sz="2000" b="1" dirty="0" smtClean="0">
                <a:ea typeface="+mj-ea"/>
              </a:rPr>
              <a:t>433E</a:t>
            </a:r>
            <a:endParaRPr lang="en-US" sz="2000" b="1" dirty="0">
              <a:ea typeface="+mj-ea"/>
            </a:endParaRPr>
          </a:p>
        </p:txBody>
      </p:sp>
      <p:sp>
        <p:nvSpPr>
          <p:cNvPr id="5" name="Title 1"/>
          <p:cNvSpPr txBox="1">
            <a:spLocks/>
          </p:cNvSpPr>
          <p:nvPr/>
        </p:nvSpPr>
        <p:spPr bwMode="auto">
          <a:xfrm>
            <a:off x="609600" y="3200400"/>
            <a:ext cx="7772400" cy="1470025"/>
          </a:xfrm>
          <a:prstGeom prst="rect">
            <a:avLst/>
          </a:prstGeom>
          <a:noFill/>
          <a:ln w="9525">
            <a:noFill/>
            <a:miter lim="800000"/>
            <a:headEnd/>
            <a:tailEnd/>
          </a:ln>
        </p:spPr>
        <p:txBody>
          <a:bodyPr anchor="ctr"/>
          <a:lstStyle/>
          <a:p>
            <a:pPr algn="ctr">
              <a:defRPr/>
            </a:pPr>
            <a:r>
              <a:rPr lang="en-US" sz="2400" b="1" dirty="0" err="1" smtClean="0">
                <a:latin typeface="Arial" panose="020B0604020202020204" pitchFamily="34" charset="0"/>
                <a:ea typeface="+mj-ea"/>
                <a:cs typeface="Arial" panose="020B0604020202020204" pitchFamily="34" charset="0"/>
              </a:rPr>
              <a:t>Tema</a:t>
            </a:r>
            <a:r>
              <a:rPr lang="en-US" sz="2400" b="1" dirty="0" smtClean="0">
                <a:latin typeface="Arial" panose="020B0604020202020204" pitchFamily="34" charset="0"/>
                <a:ea typeface="+mj-ea"/>
                <a:cs typeface="Arial" panose="020B0604020202020204" pitchFamily="34" charset="0"/>
              </a:rPr>
              <a:t>: </a:t>
            </a:r>
            <a:r>
              <a:rPr lang="ro-RO" sz="2400" b="1" dirty="0" smtClean="0">
                <a:latin typeface="Arial" panose="020B0604020202020204" pitchFamily="34" charset="0"/>
                <a:cs typeface="Arial" panose="020B0604020202020204" pitchFamily="34" charset="0"/>
              </a:rPr>
              <a:t>AMPLIFICATOR DE AUDIO FRECVENȚĂ</a:t>
            </a:r>
            <a:endParaRPr lang="en-US" sz="2400" b="1" dirty="0">
              <a:latin typeface="Arial" panose="020B0604020202020204" pitchFamily="34" charset="0"/>
              <a:ea typeface="+mj-ea"/>
              <a:cs typeface="Arial" panose="020B0604020202020204" pitchFamily="34" charset="0"/>
            </a:endParaRPr>
          </a:p>
        </p:txBody>
      </p:sp>
    </p:spTree>
  </p:cSld>
  <p:clrMapOvr>
    <a:masterClrMapping/>
  </p:clrMapOvr>
  <p:transition>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04800" y="1066800"/>
            <a:ext cx="7772400" cy="457200"/>
          </a:xfrm>
        </p:spPr>
        <p:txBody>
          <a:bodyPr/>
          <a:lstStyle/>
          <a:p>
            <a:pPr algn="l"/>
            <a:r>
              <a:rPr lang="en-US" altLang="en-US" sz="2400" b="1" dirty="0">
                <a:latin typeface="Arial" charset="0"/>
                <a:cs typeface="Arial" charset="0"/>
              </a:rPr>
              <a:t>Date de </a:t>
            </a:r>
            <a:r>
              <a:rPr lang="en-US" altLang="en-US" sz="2400" b="1" dirty="0" err="1">
                <a:latin typeface="Arial" charset="0"/>
                <a:cs typeface="Arial" charset="0"/>
              </a:rPr>
              <a:t>proiectare</a:t>
            </a:r>
            <a:endParaRPr lang="en-US" altLang="en-US" sz="2400" b="1" dirty="0">
              <a:latin typeface="Arial" charset="0"/>
              <a:cs typeface="Arial" charset="0"/>
            </a:endParaRPr>
          </a:p>
        </p:txBody>
      </p:sp>
      <p:sp>
        <p:nvSpPr>
          <p:cNvPr id="4099" name="Title 1"/>
          <p:cNvSpPr txBox="1">
            <a:spLocks/>
          </p:cNvSpPr>
          <p:nvPr/>
        </p:nvSpPr>
        <p:spPr bwMode="auto">
          <a:xfrm>
            <a:off x="381000" y="1600200"/>
            <a:ext cx="8534400" cy="4953000"/>
          </a:xfrm>
          <a:prstGeom prst="rect">
            <a:avLst/>
          </a:prstGeom>
          <a:noFill/>
          <a:ln w="9525">
            <a:noFill/>
            <a:miter lim="800000"/>
            <a:headEnd/>
            <a:tailEnd/>
          </a:ln>
        </p:spPr>
        <p:txBody>
          <a:bodyPr anchor="ctr"/>
          <a:lstStyle/>
          <a:p>
            <a:pPr>
              <a:buFont typeface="Arial" charset="0"/>
              <a:buChar char="•"/>
            </a:pPr>
            <a:r>
              <a:rPr lang="en-US" altLang="ro-RO" dirty="0"/>
              <a:t> </a:t>
            </a:r>
            <a:r>
              <a:rPr lang="ro-RO" dirty="0" smtClean="0"/>
              <a:t>N=17</a:t>
            </a:r>
            <a:endParaRPr lang="en-US" dirty="0" smtClean="0"/>
          </a:p>
          <a:p>
            <a:pPr>
              <a:buFont typeface="Arial" charset="0"/>
              <a:buChar char="•"/>
            </a:pPr>
            <a:r>
              <a:rPr lang="ro-RO" dirty="0" smtClean="0"/>
              <a:t> </a:t>
            </a:r>
            <a:r>
              <a:rPr lang="ro-RO" dirty="0"/>
              <a:t>Să se proiecteze și realizeze un amplificator de tensiune (joasă frecvență) având următoarele caracteristici</a:t>
            </a:r>
            <a:r>
              <a:rPr lang="ro-RO" dirty="0" smtClean="0"/>
              <a:t>:</a:t>
            </a:r>
            <a:endParaRPr lang="en-US" dirty="0" smtClean="0"/>
          </a:p>
          <a:p>
            <a:pPr>
              <a:buFont typeface="Arial" charset="0"/>
              <a:buChar char="•"/>
            </a:pPr>
            <a:r>
              <a:rPr lang="ro-RO" dirty="0" smtClean="0"/>
              <a:t> Semnal </a:t>
            </a:r>
            <a:r>
              <a:rPr lang="ro-RO" dirty="0"/>
              <a:t>de intrare, ui in gama: 850 [mV</a:t>
            </a:r>
            <a:r>
              <a:rPr lang="ro-RO" dirty="0" smtClean="0"/>
              <a:t>];</a:t>
            </a:r>
            <a:endParaRPr lang="en-US" dirty="0" smtClean="0"/>
          </a:p>
          <a:p>
            <a:pPr>
              <a:buFont typeface="Arial" charset="0"/>
              <a:buChar char="•"/>
            </a:pPr>
            <a:r>
              <a:rPr lang="ro-RO" dirty="0" smtClean="0"/>
              <a:t> Sarcina </a:t>
            </a:r>
            <a:r>
              <a:rPr lang="ro-RO" dirty="0"/>
              <a:t>la ieșire, RL: 85 [</a:t>
            </a:r>
            <a:r>
              <a:rPr lang="el-GR" dirty="0"/>
              <a:t>Ω</a:t>
            </a:r>
            <a:r>
              <a:rPr lang="el-GR" dirty="0" smtClean="0"/>
              <a:t>];</a:t>
            </a:r>
            <a:endParaRPr lang="en-US" dirty="0" smtClean="0"/>
          </a:p>
          <a:p>
            <a:pPr>
              <a:buFont typeface="Arial" charset="0"/>
              <a:buChar char="•"/>
            </a:pPr>
            <a:r>
              <a:rPr lang="el-GR" dirty="0" smtClean="0"/>
              <a:t> </a:t>
            </a:r>
            <a:r>
              <a:rPr lang="ro-RO" dirty="0" smtClean="0"/>
              <a:t>Rezistența </a:t>
            </a:r>
            <a:r>
              <a:rPr lang="ro-RO" dirty="0"/>
              <a:t>de intrare Ri &gt;0,1 [M</a:t>
            </a:r>
            <a:r>
              <a:rPr lang="el-GR" dirty="0"/>
              <a:t>Ω</a:t>
            </a:r>
            <a:r>
              <a:rPr lang="el-GR" dirty="0" smtClean="0"/>
              <a:t>];</a:t>
            </a:r>
            <a:endParaRPr lang="en-US" dirty="0" smtClean="0"/>
          </a:p>
          <a:p>
            <a:pPr>
              <a:buFont typeface="Arial" charset="0"/>
              <a:buChar char="•"/>
            </a:pPr>
            <a:r>
              <a:rPr lang="el-GR" dirty="0" smtClean="0"/>
              <a:t> </a:t>
            </a:r>
            <a:r>
              <a:rPr lang="ro-RO" dirty="0" smtClean="0"/>
              <a:t>Rezistența </a:t>
            </a:r>
            <a:r>
              <a:rPr lang="ro-RO" dirty="0"/>
              <a:t>de ieșire Ro &lt; 1,7 [</a:t>
            </a:r>
            <a:r>
              <a:rPr lang="el-GR" dirty="0"/>
              <a:t>Ω]; </a:t>
            </a:r>
            <a:endParaRPr lang="en-US" dirty="0" smtClean="0"/>
          </a:p>
          <a:p>
            <a:pPr>
              <a:buFont typeface="Arial" charset="0"/>
              <a:buChar char="•"/>
            </a:pPr>
            <a:r>
              <a:rPr lang="en-US" dirty="0"/>
              <a:t> </a:t>
            </a:r>
            <a:r>
              <a:rPr lang="ro-RO" dirty="0" smtClean="0"/>
              <a:t>Amplificare </a:t>
            </a:r>
            <a:r>
              <a:rPr lang="ro-RO" dirty="0"/>
              <a:t>în tensiune, Av: 10</a:t>
            </a:r>
            <a:r>
              <a:rPr lang="ro-RO" dirty="0" smtClean="0"/>
              <a:t>;</a:t>
            </a:r>
            <a:endParaRPr lang="en-US" dirty="0" smtClean="0"/>
          </a:p>
          <a:p>
            <a:pPr>
              <a:buFont typeface="Arial" charset="0"/>
              <a:buChar char="•"/>
            </a:pPr>
            <a:r>
              <a:rPr lang="ro-RO" dirty="0" smtClean="0"/>
              <a:t> Domeniul </a:t>
            </a:r>
            <a:r>
              <a:rPr lang="ro-RO" dirty="0"/>
              <a:t>temperaturilor de funcționare: </a:t>
            </a:r>
            <a:r>
              <a:rPr lang="ro-RO" dirty="0" smtClean="0"/>
              <a:t>0</a:t>
            </a:r>
            <a:r>
              <a:rPr lang="ro-RO" sz="1400" dirty="0" smtClean="0">
                <a:latin typeface="Calibri" panose="020F0502020204030204" pitchFamily="34" charset="0"/>
                <a:ea typeface="Calibri" panose="020F0502020204030204" pitchFamily="34" charset="0"/>
                <a:cs typeface="Calibri" panose="020F0502020204030204" pitchFamily="34" charset="0"/>
              </a:rPr>
              <a:t>˚</a:t>
            </a:r>
            <a:r>
              <a:rPr lang="ro-RO" dirty="0" smtClean="0"/>
              <a:t> </a:t>
            </a:r>
            <a:r>
              <a:rPr lang="ro-RO" dirty="0"/>
              <a:t>-</a:t>
            </a:r>
            <a:r>
              <a:rPr lang="ro-RO" dirty="0" smtClean="0"/>
              <a:t>70</a:t>
            </a:r>
            <a:r>
              <a:rPr lang="ar-AE" dirty="0">
                <a:latin typeface="Calibri" panose="020F0502020204030204" pitchFamily="34" charset="0"/>
                <a:ea typeface="Calibri" panose="020F0502020204030204" pitchFamily="34" charset="0"/>
                <a:cs typeface="Calibri" panose="020F0502020204030204" pitchFamily="34" charset="0"/>
              </a:rPr>
              <a:t>˚</a:t>
            </a:r>
            <a:r>
              <a:rPr lang="ro-RO" dirty="0" smtClean="0"/>
              <a:t>C </a:t>
            </a:r>
            <a:r>
              <a:rPr lang="ro-RO" dirty="0"/>
              <a:t>(verificabil prin testare </a:t>
            </a:r>
            <a:r>
              <a:rPr lang="ro-RO" dirty="0" smtClean="0"/>
              <a:t>în </a:t>
            </a:r>
            <a:r>
              <a:rPr lang="ro-RO" dirty="0"/>
              <a:t>temperatură); </a:t>
            </a:r>
            <a:endParaRPr lang="en-US" dirty="0" smtClean="0"/>
          </a:p>
          <a:p>
            <a:pPr>
              <a:buFont typeface="Arial" charset="0"/>
              <a:buChar char="•"/>
            </a:pPr>
            <a:r>
              <a:rPr lang="ro-RO" dirty="0" smtClean="0"/>
              <a:t>Semnalizarea </a:t>
            </a:r>
            <a:r>
              <a:rPr lang="ro-RO" dirty="0"/>
              <a:t>prezenței tensiunilor de alimentare cu diodă de tip LED</a:t>
            </a:r>
            <a:endParaRPr lang="en-US" altLang="ro-RO" dirty="0">
              <a:solidFill>
                <a:srgbClr val="FF0000"/>
              </a:solidFill>
            </a:endParaRPr>
          </a:p>
        </p:txBody>
      </p:sp>
    </p:spTree>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Schema bloc</a:t>
            </a:r>
            <a:endParaRPr lang="en-US" altLang="en-US" sz="2400" b="1">
              <a:latin typeface="Arial" charset="0"/>
              <a:cs typeface="Arial" charset="0"/>
            </a:endParaRPr>
          </a:p>
        </p:txBody>
      </p:sp>
      <p:sp>
        <p:nvSpPr>
          <p:cNvPr id="5123" name="Title 1"/>
          <p:cNvSpPr txBox="1">
            <a:spLocks/>
          </p:cNvSpPr>
          <p:nvPr/>
        </p:nvSpPr>
        <p:spPr bwMode="auto">
          <a:xfrm>
            <a:off x="304800" y="1524000"/>
            <a:ext cx="8534400" cy="4953000"/>
          </a:xfrm>
          <a:prstGeom prst="rect">
            <a:avLst/>
          </a:prstGeom>
          <a:noFill/>
          <a:ln w="9525">
            <a:noFill/>
            <a:miter lim="800000"/>
            <a:headEnd/>
            <a:tailEnd/>
          </a:ln>
        </p:spPr>
        <p:txBody>
          <a:bodyPr anchor="ctr"/>
          <a:lstStyle/>
          <a:p>
            <a:pPr>
              <a:buFont typeface="Arial" charset="0"/>
              <a:buChar char="•"/>
            </a:pPr>
            <a:endParaRPr lang="ro-RO" dirty="0" smtClean="0"/>
          </a:p>
          <a:p>
            <a:pPr>
              <a:buFont typeface="Arial" charset="0"/>
              <a:buChar char="•"/>
            </a:pPr>
            <a:endParaRPr lang="ro-RO" dirty="0"/>
          </a:p>
          <a:p>
            <a:pPr>
              <a:buFont typeface="Arial" charset="0"/>
              <a:buChar char="•"/>
            </a:pPr>
            <a:endParaRPr lang="ro-RO" dirty="0" smtClean="0"/>
          </a:p>
          <a:p>
            <a:pPr>
              <a:buFont typeface="Arial" charset="0"/>
              <a:buChar char="•"/>
            </a:pPr>
            <a:endParaRPr lang="ro-RO" dirty="0"/>
          </a:p>
          <a:p>
            <a:pPr>
              <a:buFont typeface="Arial" charset="0"/>
              <a:buChar char="•"/>
            </a:pPr>
            <a:endParaRPr lang="ro-RO" dirty="0" smtClean="0"/>
          </a:p>
          <a:p>
            <a:pPr>
              <a:buFont typeface="Arial" charset="0"/>
              <a:buChar char="•"/>
            </a:pPr>
            <a:endParaRPr lang="ro-RO" dirty="0"/>
          </a:p>
          <a:p>
            <a:pPr>
              <a:buFont typeface="Arial" charset="0"/>
              <a:buChar char="•"/>
            </a:pPr>
            <a:r>
              <a:rPr lang="ro-RO" dirty="0" smtClean="0"/>
              <a:t>Etajul </a:t>
            </a:r>
            <a:r>
              <a:rPr lang="ro-RO" dirty="0"/>
              <a:t>de intrare reprezintă un etaj diferențial cu o amplificare moderată. </a:t>
            </a:r>
            <a:r>
              <a:rPr lang="en-US" dirty="0"/>
              <a:t>Are </a:t>
            </a:r>
            <a:r>
              <a:rPr lang="ro-RO" dirty="0"/>
              <a:t>rolul de face diferența între tensiunea de intrare și semnalul adus pe borna inversoare, utilizând o rețea de reacție negativă.</a:t>
            </a:r>
            <a:endParaRPr lang="en-US" dirty="0"/>
          </a:p>
          <a:p>
            <a:pPr>
              <a:buFont typeface="Arial" charset="0"/>
              <a:buChar char="•"/>
            </a:pPr>
            <a:r>
              <a:rPr lang="en-US" dirty="0"/>
              <a:t>E</a:t>
            </a:r>
            <a:r>
              <a:rPr lang="ro-RO" dirty="0"/>
              <a:t>tajul de câștig</a:t>
            </a:r>
            <a:r>
              <a:rPr lang="en-US" dirty="0"/>
              <a:t> </a:t>
            </a:r>
            <a:r>
              <a:rPr lang="ro-RO" dirty="0"/>
              <a:t>are rolul de a oferi o amplificare mai precisă și mai stabilă a semnalului de intrare, de asemenea și de adaptare spre blocul de iesire.</a:t>
            </a:r>
            <a:endParaRPr lang="en-US" dirty="0"/>
          </a:p>
          <a:p>
            <a:pPr>
              <a:buFont typeface="Arial" charset="0"/>
              <a:buChar char="•"/>
            </a:pPr>
            <a:r>
              <a:rPr lang="en-US" dirty="0" err="1"/>
              <a:t>Etajul</a:t>
            </a:r>
            <a:r>
              <a:rPr lang="en-US" dirty="0"/>
              <a:t> de </a:t>
            </a:r>
            <a:r>
              <a:rPr lang="en-US" dirty="0" err="1"/>
              <a:t>ie</a:t>
            </a:r>
            <a:r>
              <a:rPr lang="ro-RO" dirty="0"/>
              <a:t>șire este responsabil pentru amplificarea semnalului provenit din etajele anterioare ale amplificatorului și pentru furnizarea unei puteri suficiente pentru a conduce sarcina conectată la ieșire.</a:t>
            </a:r>
            <a:endParaRPr lang="en-US" dirty="0"/>
          </a:p>
          <a:p>
            <a:pPr>
              <a:buFont typeface="Arial" charset="0"/>
              <a:buChar char="•"/>
            </a:pPr>
            <a:r>
              <a:rPr lang="ro-RO" dirty="0"/>
              <a:t>Rețeaua de reacție negativă are rolul de a prelua o parte din semnalul de ieșire și de a-l returna la intrarea negativă.</a:t>
            </a:r>
            <a:endParaRPr lang="en-US" altLang="ro-RO" dirty="0"/>
          </a:p>
        </p:txBody>
      </p:sp>
      <p:pic>
        <p:nvPicPr>
          <p:cNvPr id="3" name="Picture 2"/>
          <p:cNvPicPr>
            <a:picLocks noChangeAspect="1"/>
          </p:cNvPicPr>
          <p:nvPr/>
        </p:nvPicPr>
        <p:blipFill>
          <a:blip r:embed="rId2"/>
          <a:stretch>
            <a:fillRect/>
          </a:stretch>
        </p:blipFill>
        <p:spPr>
          <a:xfrm>
            <a:off x="2514600" y="228600"/>
            <a:ext cx="5334291" cy="3139958"/>
          </a:xfrm>
          <a:prstGeom prst="rect">
            <a:avLst/>
          </a:prstGeom>
        </p:spPr>
      </p:pic>
    </p:spTree>
  </p:cSld>
  <p:clrMapOvr>
    <a:masterClrMapping/>
  </p:clrMapOvr>
  <p:transition>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Schema electrică </a:t>
            </a:r>
            <a:endParaRPr lang="en-US" altLang="en-US" sz="2400" b="1">
              <a:latin typeface="Arial" charset="0"/>
              <a:cs typeface="Arial" charset="0"/>
            </a:endParaRPr>
          </a:p>
        </p:txBody>
      </p:sp>
      <p:sp>
        <p:nvSpPr>
          <p:cNvPr id="6147" name="Title 1"/>
          <p:cNvSpPr txBox="1">
            <a:spLocks/>
          </p:cNvSpPr>
          <p:nvPr/>
        </p:nvSpPr>
        <p:spPr bwMode="auto">
          <a:xfrm>
            <a:off x="23091" y="2209800"/>
            <a:ext cx="8991600" cy="4528127"/>
          </a:xfrm>
          <a:prstGeom prst="rect">
            <a:avLst/>
          </a:prstGeom>
          <a:noFill/>
          <a:ln w="9525">
            <a:noFill/>
            <a:miter lim="800000"/>
            <a:headEnd/>
            <a:tailEnd/>
          </a:ln>
        </p:spPr>
        <p:txBody>
          <a:bodyPr anchor="ctr"/>
          <a:lstStyle/>
          <a:p>
            <a:pPr>
              <a:buFont typeface="Arial" charset="0"/>
              <a:buChar char="•"/>
            </a:pPr>
            <a:endParaRPr lang="ro-RO" dirty="0"/>
          </a:p>
          <a:p>
            <a:pPr>
              <a:buFont typeface="Arial" charset="0"/>
              <a:buChar char="•"/>
            </a:pPr>
            <a:r>
              <a:rPr lang="ro-RO" dirty="0"/>
              <a:t>Etajul de intrare </a:t>
            </a:r>
            <a:r>
              <a:rPr lang="ro-RO" dirty="0" smtClean="0"/>
              <a:t>face </a:t>
            </a:r>
            <a:r>
              <a:rPr lang="ro-RO" dirty="0"/>
              <a:t>diferența între tensiunea de intrare și semnalul adus pe borna inversoare, utilizând o rețea de reacție negativă.</a:t>
            </a:r>
            <a:endParaRPr lang="en-US" dirty="0"/>
          </a:p>
          <a:p>
            <a:pPr>
              <a:buFont typeface="Arial" charset="0"/>
              <a:buChar char="•"/>
            </a:pPr>
            <a:r>
              <a:rPr lang="en-US" dirty="0"/>
              <a:t>E</a:t>
            </a:r>
            <a:r>
              <a:rPr lang="ro-RO" dirty="0"/>
              <a:t>tajul de câștig</a:t>
            </a:r>
            <a:r>
              <a:rPr lang="en-US" dirty="0"/>
              <a:t> </a:t>
            </a:r>
            <a:r>
              <a:rPr lang="ro-RO" dirty="0"/>
              <a:t>are rolul de a oferi o amplificare mai precisă și mai stabilă a semnalului de intrare, de asemenea și de adaptare spre blocul de iesire.</a:t>
            </a:r>
            <a:endParaRPr lang="en-US" dirty="0"/>
          </a:p>
          <a:p>
            <a:pPr>
              <a:buFont typeface="Arial" charset="0"/>
              <a:buChar char="•"/>
            </a:pPr>
            <a:r>
              <a:rPr lang="en-US" dirty="0" err="1"/>
              <a:t>Etajul</a:t>
            </a:r>
            <a:r>
              <a:rPr lang="en-US" dirty="0"/>
              <a:t> de </a:t>
            </a:r>
            <a:r>
              <a:rPr lang="en-US" dirty="0" err="1"/>
              <a:t>ie</a:t>
            </a:r>
            <a:r>
              <a:rPr lang="ro-RO" dirty="0" smtClean="0"/>
              <a:t>șire amplifică semnalul </a:t>
            </a:r>
            <a:r>
              <a:rPr lang="ro-RO" dirty="0"/>
              <a:t>provenit din etajele anterioare ale amplificatorului și </a:t>
            </a:r>
            <a:r>
              <a:rPr lang="ro-RO" dirty="0" smtClean="0"/>
              <a:t>furnizează o putere suficientă </a:t>
            </a:r>
            <a:r>
              <a:rPr lang="ro-RO" dirty="0"/>
              <a:t>pentru a conduce sarcina conectată la ieșire.</a:t>
            </a:r>
            <a:endParaRPr lang="en-US" dirty="0"/>
          </a:p>
          <a:p>
            <a:pPr>
              <a:buFont typeface="Arial" charset="0"/>
              <a:buChar char="•"/>
            </a:pPr>
            <a:r>
              <a:rPr lang="ro-RO" dirty="0"/>
              <a:t>Rețeaua de reacție negativă are rolul de a prelua o parte din semnalul de ieșire și de a-l returna la intrarea negativă</a:t>
            </a:r>
            <a:r>
              <a:rPr lang="ro-RO" dirty="0" smtClean="0"/>
              <a:t>.</a:t>
            </a:r>
          </a:p>
          <a:p>
            <a:pPr>
              <a:buFont typeface="Arial" charset="0"/>
              <a:buChar char="•"/>
            </a:pPr>
            <a:r>
              <a:rPr lang="ro-RO" dirty="0"/>
              <a:t>Sursa de curent îndeplinește </a:t>
            </a:r>
            <a:r>
              <a:rPr lang="ro-RO" dirty="0" smtClean="0"/>
              <a:t>rolul de </a:t>
            </a:r>
            <a:r>
              <a:rPr lang="ro-RO" dirty="0"/>
              <a:t>furnizor de curent pentru polarizarea corespunzătoare a </a:t>
            </a:r>
            <a:r>
              <a:rPr lang="ro-RO" dirty="0" smtClean="0"/>
              <a:t>tranzistoarelor</a:t>
            </a:r>
          </a:p>
          <a:p>
            <a:pPr>
              <a:buFont typeface="Arial" charset="0"/>
              <a:buChar char="•"/>
            </a:pPr>
            <a:r>
              <a:rPr lang="ro-RO" dirty="0"/>
              <a:t>Oglinda de curent se defineste ca un repetor de curent cu schimbarea punctului de referinta al sarcinii.</a:t>
            </a:r>
            <a:endParaRPr lang="ro-RO" dirty="0" smtClean="0"/>
          </a:p>
          <a:p>
            <a:pPr>
              <a:buFont typeface="Arial" charset="0"/>
              <a:buChar char="•"/>
            </a:pPr>
            <a:endParaRPr lang="en-US" altLang="ro-RO" dirty="0"/>
          </a:p>
        </p:txBody>
      </p:sp>
      <p:pic>
        <p:nvPicPr>
          <p:cNvPr id="4" name="Picture 3"/>
          <p:cNvPicPr>
            <a:picLocks noChangeAspect="1"/>
          </p:cNvPicPr>
          <p:nvPr/>
        </p:nvPicPr>
        <p:blipFill rotWithShape="1">
          <a:blip r:embed="rId2"/>
          <a:srcRect l="5488" t="6777" r="8896"/>
          <a:stretch/>
        </p:blipFill>
        <p:spPr>
          <a:xfrm>
            <a:off x="3276599" y="114352"/>
            <a:ext cx="4828309" cy="2745404"/>
          </a:xfrm>
          <a:prstGeom prst="rect">
            <a:avLst/>
          </a:prstGeom>
        </p:spPr>
      </p:pic>
    </p:spTree>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Simulări</a:t>
            </a:r>
            <a:endParaRPr lang="en-US" altLang="en-US" sz="2400" b="1">
              <a:latin typeface="Arial" charset="0"/>
              <a:cs typeface="Arial" charset="0"/>
            </a:endParaRPr>
          </a:p>
        </p:txBody>
      </p:sp>
      <p:sp>
        <p:nvSpPr>
          <p:cNvPr id="7171" name="Title 1"/>
          <p:cNvSpPr txBox="1">
            <a:spLocks/>
          </p:cNvSpPr>
          <p:nvPr/>
        </p:nvSpPr>
        <p:spPr bwMode="auto">
          <a:xfrm>
            <a:off x="228600" y="1524000"/>
            <a:ext cx="8534400" cy="4953000"/>
          </a:xfrm>
          <a:prstGeom prst="rect">
            <a:avLst/>
          </a:prstGeom>
          <a:noFill/>
          <a:ln w="9525">
            <a:noFill/>
            <a:miter lim="800000"/>
            <a:headEnd/>
            <a:tailEnd/>
          </a:ln>
        </p:spPr>
        <p:txBody>
          <a:bodyPr anchor="ctr"/>
          <a:lstStyle/>
          <a:p>
            <a:endParaRPr lang="en-US" altLang="ro-RO" dirty="0"/>
          </a:p>
        </p:txBody>
      </p:sp>
      <p:pic>
        <p:nvPicPr>
          <p:cNvPr id="2" name="Picture 1"/>
          <p:cNvPicPr>
            <a:picLocks noChangeAspect="1"/>
          </p:cNvPicPr>
          <p:nvPr/>
        </p:nvPicPr>
        <p:blipFill>
          <a:blip r:embed="rId2"/>
          <a:stretch>
            <a:fillRect/>
          </a:stretch>
        </p:blipFill>
        <p:spPr>
          <a:xfrm>
            <a:off x="153921" y="2057400"/>
            <a:ext cx="4224633" cy="3048000"/>
          </a:xfrm>
          <a:prstGeom prst="rect">
            <a:avLst/>
          </a:prstGeom>
        </p:spPr>
      </p:pic>
      <p:pic>
        <p:nvPicPr>
          <p:cNvPr id="3" name="Picture 2"/>
          <p:cNvPicPr>
            <a:picLocks noChangeAspect="1"/>
          </p:cNvPicPr>
          <p:nvPr/>
        </p:nvPicPr>
        <p:blipFill>
          <a:blip r:embed="rId3"/>
          <a:stretch>
            <a:fillRect/>
          </a:stretch>
        </p:blipFill>
        <p:spPr>
          <a:xfrm>
            <a:off x="4572000" y="2057400"/>
            <a:ext cx="4384446" cy="3128133"/>
          </a:xfrm>
          <a:prstGeom prst="rect">
            <a:avLst/>
          </a:prstGeom>
        </p:spPr>
      </p:pic>
      <p:sp>
        <p:nvSpPr>
          <p:cNvPr id="4" name="TextBox 3"/>
          <p:cNvSpPr txBox="1"/>
          <p:nvPr/>
        </p:nvSpPr>
        <p:spPr>
          <a:xfrm>
            <a:off x="228600" y="1828800"/>
            <a:ext cx="45719" cy="369332"/>
          </a:xfrm>
          <a:prstGeom prst="rect">
            <a:avLst/>
          </a:prstGeom>
          <a:noFill/>
        </p:spPr>
        <p:txBody>
          <a:bodyPr wrap="square" rtlCol="0">
            <a:spAutoFit/>
          </a:bodyPr>
          <a:lstStyle/>
          <a:p>
            <a:endParaRPr lang="ro-RO" dirty="0"/>
          </a:p>
        </p:txBody>
      </p:sp>
      <p:sp>
        <p:nvSpPr>
          <p:cNvPr id="5" name="TextBox 4"/>
          <p:cNvSpPr txBox="1"/>
          <p:nvPr/>
        </p:nvSpPr>
        <p:spPr>
          <a:xfrm>
            <a:off x="1219200" y="1606034"/>
            <a:ext cx="1371600" cy="369332"/>
          </a:xfrm>
          <a:prstGeom prst="rect">
            <a:avLst/>
          </a:prstGeom>
          <a:noFill/>
        </p:spPr>
        <p:txBody>
          <a:bodyPr wrap="square" rtlCol="0">
            <a:spAutoFit/>
          </a:bodyPr>
          <a:lstStyle/>
          <a:p>
            <a:r>
              <a:rPr lang="ro-RO" b="1" dirty="0" smtClean="0"/>
              <a:t>CURENT</a:t>
            </a:r>
            <a:endParaRPr lang="ro-RO" b="1" dirty="0"/>
          </a:p>
        </p:txBody>
      </p:sp>
      <p:sp>
        <p:nvSpPr>
          <p:cNvPr id="6" name="TextBox 5"/>
          <p:cNvSpPr txBox="1"/>
          <p:nvPr/>
        </p:nvSpPr>
        <p:spPr>
          <a:xfrm>
            <a:off x="5865063" y="1615735"/>
            <a:ext cx="1798319" cy="369332"/>
          </a:xfrm>
          <a:prstGeom prst="rect">
            <a:avLst/>
          </a:prstGeom>
          <a:noFill/>
        </p:spPr>
        <p:txBody>
          <a:bodyPr wrap="square" rtlCol="0">
            <a:spAutoFit/>
          </a:bodyPr>
          <a:lstStyle/>
          <a:p>
            <a:r>
              <a:rPr lang="ro-RO" b="1" dirty="0" smtClean="0"/>
              <a:t>TENSIUNE</a:t>
            </a:r>
            <a:endParaRPr lang="ro-RO" b="1" dirty="0"/>
          </a:p>
        </p:txBody>
      </p:sp>
    </p:spTree>
  </p:cSld>
  <p:clrMapOvr>
    <a:masterClrMapping/>
  </p:clrMapOvr>
  <p:transition>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81000" y="1447800"/>
            <a:ext cx="7772400" cy="457200"/>
          </a:xfrm>
        </p:spPr>
        <p:txBody>
          <a:bodyPr/>
          <a:lstStyle/>
          <a:p>
            <a:pPr algn="l"/>
            <a:r>
              <a:rPr lang="ro-RO" altLang="en-US" sz="2400" b="1" dirty="0">
                <a:latin typeface="Arial" charset="0"/>
                <a:cs typeface="Arial" charset="0"/>
              </a:rPr>
              <a:t>Simulări</a:t>
            </a:r>
            <a:endParaRPr lang="en-US" altLang="en-US" sz="2400" b="1" dirty="0">
              <a:latin typeface="Arial" charset="0"/>
              <a:cs typeface="Arial" charset="0"/>
            </a:endParaRPr>
          </a:p>
        </p:txBody>
      </p:sp>
      <p:sp>
        <p:nvSpPr>
          <p:cNvPr id="7171" name="Title 1"/>
          <p:cNvSpPr txBox="1">
            <a:spLocks/>
          </p:cNvSpPr>
          <p:nvPr/>
        </p:nvSpPr>
        <p:spPr bwMode="auto">
          <a:xfrm>
            <a:off x="304800" y="1219200"/>
            <a:ext cx="8534400" cy="4953000"/>
          </a:xfrm>
          <a:prstGeom prst="rect">
            <a:avLst/>
          </a:prstGeom>
          <a:noFill/>
          <a:ln w="9525">
            <a:noFill/>
            <a:miter lim="800000"/>
            <a:headEnd/>
            <a:tailEnd/>
          </a:ln>
        </p:spPr>
        <p:txBody>
          <a:bodyPr anchor="ctr"/>
          <a:lstStyle/>
          <a:p>
            <a:pPr marL="177800" indent="-177800">
              <a:buFont typeface="Arial" charset="0"/>
              <a:buChar char="•"/>
            </a:pPr>
            <a:endParaRPr lang="en-US" altLang="ro-RO" dirty="0"/>
          </a:p>
        </p:txBody>
      </p:sp>
      <p:pic>
        <p:nvPicPr>
          <p:cNvPr id="2" name="Picture 1"/>
          <p:cNvPicPr>
            <a:picLocks noChangeAspect="1"/>
          </p:cNvPicPr>
          <p:nvPr/>
        </p:nvPicPr>
        <p:blipFill>
          <a:blip r:embed="rId2"/>
          <a:stretch>
            <a:fillRect/>
          </a:stretch>
        </p:blipFill>
        <p:spPr>
          <a:xfrm>
            <a:off x="1905001" y="694095"/>
            <a:ext cx="6148088" cy="2755806"/>
          </a:xfrm>
          <a:prstGeom prst="rect">
            <a:avLst/>
          </a:prstGeom>
        </p:spPr>
      </p:pic>
      <p:pic>
        <p:nvPicPr>
          <p:cNvPr id="3" name="Picture 2"/>
          <p:cNvPicPr>
            <a:picLocks noChangeAspect="1"/>
          </p:cNvPicPr>
          <p:nvPr/>
        </p:nvPicPr>
        <p:blipFill>
          <a:blip r:embed="rId3"/>
          <a:stretch>
            <a:fillRect/>
          </a:stretch>
        </p:blipFill>
        <p:spPr>
          <a:xfrm>
            <a:off x="1905001" y="3991017"/>
            <a:ext cx="6313990" cy="2746413"/>
          </a:xfrm>
          <a:prstGeom prst="rect">
            <a:avLst/>
          </a:prstGeom>
        </p:spPr>
      </p:pic>
      <p:sp>
        <p:nvSpPr>
          <p:cNvPr id="4" name="TextBox 3"/>
          <p:cNvSpPr txBox="1"/>
          <p:nvPr/>
        </p:nvSpPr>
        <p:spPr>
          <a:xfrm>
            <a:off x="4079885" y="316997"/>
            <a:ext cx="1798319" cy="369332"/>
          </a:xfrm>
          <a:prstGeom prst="rect">
            <a:avLst/>
          </a:prstGeom>
          <a:noFill/>
        </p:spPr>
        <p:txBody>
          <a:bodyPr wrap="square" rtlCol="0">
            <a:spAutoFit/>
          </a:bodyPr>
          <a:lstStyle/>
          <a:p>
            <a:r>
              <a:rPr lang="ro-RO" b="1" dirty="0" smtClean="0"/>
              <a:t>TRANSIENT</a:t>
            </a:r>
            <a:endParaRPr lang="ro-RO" b="1" dirty="0"/>
          </a:p>
        </p:txBody>
      </p:sp>
      <p:sp>
        <p:nvSpPr>
          <p:cNvPr id="5" name="TextBox 4"/>
          <p:cNvSpPr txBox="1"/>
          <p:nvPr/>
        </p:nvSpPr>
        <p:spPr>
          <a:xfrm>
            <a:off x="3886200" y="3543799"/>
            <a:ext cx="3124200" cy="369332"/>
          </a:xfrm>
          <a:prstGeom prst="rect">
            <a:avLst/>
          </a:prstGeom>
          <a:noFill/>
        </p:spPr>
        <p:txBody>
          <a:bodyPr wrap="square" rtlCol="0">
            <a:spAutoFit/>
          </a:bodyPr>
          <a:lstStyle/>
          <a:p>
            <a:r>
              <a:rPr lang="ro-RO" b="1" dirty="0" smtClean="0"/>
              <a:t>REPREZENTARE BODE</a:t>
            </a:r>
            <a:endParaRPr lang="ro-RO" b="1" dirty="0"/>
          </a:p>
        </p:txBody>
      </p:sp>
    </p:spTree>
    <p:extLst>
      <p:ext uri="{BB962C8B-B14F-4D97-AF65-F5344CB8AC3E}">
        <p14:creationId xmlns:p14="http://schemas.microsoft.com/office/powerpoint/2010/main" val="2223143637"/>
      </p:ext>
    </p:extLst>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Layout</a:t>
            </a:r>
            <a:endParaRPr lang="en-US" altLang="en-US" sz="2400" b="1">
              <a:latin typeface="Arial" charset="0"/>
              <a:cs typeface="Arial" charset="0"/>
            </a:endParaRPr>
          </a:p>
        </p:txBody>
      </p:sp>
      <p:sp>
        <p:nvSpPr>
          <p:cNvPr id="6" name="Title 1"/>
          <p:cNvSpPr txBox="1">
            <a:spLocks/>
          </p:cNvSpPr>
          <p:nvPr/>
        </p:nvSpPr>
        <p:spPr bwMode="auto">
          <a:xfrm>
            <a:off x="228600" y="1447800"/>
            <a:ext cx="8534400" cy="4953000"/>
          </a:xfrm>
          <a:prstGeom prst="rect">
            <a:avLst/>
          </a:prstGeom>
          <a:noFill/>
          <a:ln w="9525">
            <a:noFill/>
            <a:miter lim="800000"/>
            <a:headEnd/>
            <a:tailEnd/>
          </a:ln>
        </p:spPr>
        <p:txBody>
          <a:bodyPr anchor="ctr"/>
          <a:lstStyle/>
          <a:p>
            <a:pPr>
              <a:buFont typeface="Arial" pitchFamily="34" charset="0"/>
              <a:buChar char="•"/>
              <a:defRPr/>
            </a:pPr>
            <a:endParaRPr lang="ro-RO" dirty="0" smtClean="0"/>
          </a:p>
          <a:p>
            <a:pPr>
              <a:buFont typeface="Arial" pitchFamily="34" charset="0"/>
              <a:buChar char="•"/>
              <a:defRPr/>
            </a:pPr>
            <a:endParaRPr lang="ro-RO" dirty="0"/>
          </a:p>
          <a:p>
            <a:pPr>
              <a:buFont typeface="Arial" pitchFamily="34" charset="0"/>
              <a:buChar char="•"/>
              <a:defRPr/>
            </a:pPr>
            <a:endParaRPr lang="ro-RO" dirty="0" smtClean="0"/>
          </a:p>
          <a:p>
            <a:pPr>
              <a:buFont typeface="Arial" pitchFamily="34" charset="0"/>
              <a:buChar char="•"/>
              <a:defRPr/>
            </a:pPr>
            <a:endParaRPr lang="ro-RO" dirty="0"/>
          </a:p>
          <a:p>
            <a:pPr>
              <a:buFont typeface="Arial" pitchFamily="34" charset="0"/>
              <a:buChar char="•"/>
              <a:defRPr/>
            </a:pPr>
            <a:endParaRPr lang="ro-RO" dirty="0" smtClean="0"/>
          </a:p>
          <a:p>
            <a:pPr>
              <a:buFont typeface="Arial" pitchFamily="34" charset="0"/>
              <a:buChar char="•"/>
              <a:defRPr/>
            </a:pPr>
            <a:endParaRPr lang="ro-RO" dirty="0"/>
          </a:p>
          <a:p>
            <a:pPr>
              <a:buFont typeface="Arial" pitchFamily="34" charset="0"/>
              <a:buChar char="•"/>
              <a:defRPr/>
            </a:pPr>
            <a:endParaRPr lang="ro-RO" dirty="0" smtClean="0"/>
          </a:p>
          <a:p>
            <a:pPr>
              <a:buFont typeface="Arial" pitchFamily="34" charset="0"/>
              <a:buChar char="•"/>
              <a:defRPr/>
            </a:pPr>
            <a:endParaRPr lang="ro-RO" dirty="0"/>
          </a:p>
          <a:p>
            <a:pPr>
              <a:buFont typeface="Arial" pitchFamily="34" charset="0"/>
              <a:buChar char="•"/>
              <a:defRPr/>
            </a:pPr>
            <a:endParaRPr lang="ro-RO" dirty="0" smtClean="0"/>
          </a:p>
          <a:p>
            <a:pPr>
              <a:buFont typeface="Arial" pitchFamily="34" charset="0"/>
              <a:buChar char="•"/>
              <a:defRPr/>
            </a:pPr>
            <a:endParaRPr lang="ro-RO" dirty="0"/>
          </a:p>
          <a:p>
            <a:pPr>
              <a:buFont typeface="Arial" pitchFamily="34" charset="0"/>
              <a:buChar char="•"/>
              <a:defRPr/>
            </a:pPr>
            <a:r>
              <a:rPr lang="ro-RO" dirty="0" smtClean="0"/>
              <a:t>Am </a:t>
            </a:r>
            <a:r>
              <a:rPr lang="ro-RO" dirty="0"/>
              <a:t>încercat să realizez conexiunele cât mai apropiate de schema electrică și să am cât mai puține conexiuni pe BOTTOM. De asemenea, am adăugat un plan de masă GND pentru a elimina conexiunile la masă</a:t>
            </a:r>
            <a:r>
              <a:rPr lang="ro-RO" dirty="0" smtClean="0"/>
              <a:t>. </a:t>
            </a:r>
          </a:p>
          <a:p>
            <a:pPr>
              <a:buFont typeface="Arial" pitchFamily="34" charset="0"/>
              <a:buChar char="•"/>
              <a:defRPr/>
            </a:pPr>
            <a:r>
              <a:rPr lang="ro-RO" dirty="0" smtClean="0">
                <a:ea typeface="+mj-ea"/>
              </a:rPr>
              <a:t>Lățimea aleasă traseelor semnalului este de 16 mils pentru că circulă curenți mici, iar lățimea pentru traseul de masă este de 20 mils pentru că se adună tot curentul în acel punct.</a:t>
            </a:r>
            <a:endParaRPr lang="en-US" dirty="0">
              <a:ea typeface="+mj-ea"/>
            </a:endParaRPr>
          </a:p>
        </p:txBody>
      </p:sp>
      <p:pic>
        <p:nvPicPr>
          <p:cNvPr id="2" name="Picture 1"/>
          <p:cNvPicPr>
            <a:picLocks noChangeAspect="1"/>
          </p:cNvPicPr>
          <p:nvPr/>
        </p:nvPicPr>
        <p:blipFill>
          <a:blip r:embed="rId2"/>
          <a:stretch>
            <a:fillRect/>
          </a:stretch>
        </p:blipFill>
        <p:spPr>
          <a:xfrm>
            <a:off x="1597306" y="1066800"/>
            <a:ext cx="3528366" cy="3368332"/>
          </a:xfrm>
          <a:prstGeom prst="rect">
            <a:avLst/>
          </a:prstGeom>
        </p:spPr>
      </p:pic>
      <p:pic>
        <p:nvPicPr>
          <p:cNvPr id="3" name="Picture 2"/>
          <p:cNvPicPr>
            <a:picLocks noChangeAspect="1"/>
          </p:cNvPicPr>
          <p:nvPr/>
        </p:nvPicPr>
        <p:blipFill>
          <a:blip r:embed="rId3"/>
          <a:stretch>
            <a:fillRect/>
          </a:stretch>
        </p:blipFill>
        <p:spPr>
          <a:xfrm>
            <a:off x="5203015" y="1066800"/>
            <a:ext cx="3482642" cy="3360711"/>
          </a:xfrm>
          <a:prstGeom prst="rect">
            <a:avLst/>
          </a:prstGeom>
        </p:spPr>
      </p:pic>
      <p:sp>
        <p:nvSpPr>
          <p:cNvPr id="4" name="TextBox 3"/>
          <p:cNvSpPr txBox="1"/>
          <p:nvPr/>
        </p:nvSpPr>
        <p:spPr>
          <a:xfrm>
            <a:off x="2362200" y="609600"/>
            <a:ext cx="1493519" cy="369332"/>
          </a:xfrm>
          <a:prstGeom prst="rect">
            <a:avLst/>
          </a:prstGeom>
          <a:noFill/>
        </p:spPr>
        <p:txBody>
          <a:bodyPr wrap="square" rtlCol="0">
            <a:spAutoFit/>
          </a:bodyPr>
          <a:lstStyle/>
          <a:p>
            <a:r>
              <a:rPr lang="ro-RO" b="1" dirty="0" smtClean="0"/>
              <a:t>LAYER TOP</a:t>
            </a:r>
            <a:endParaRPr lang="ro-RO" b="1" dirty="0"/>
          </a:p>
        </p:txBody>
      </p:sp>
      <p:sp>
        <p:nvSpPr>
          <p:cNvPr id="5" name="TextBox 4"/>
          <p:cNvSpPr txBox="1"/>
          <p:nvPr/>
        </p:nvSpPr>
        <p:spPr>
          <a:xfrm>
            <a:off x="5943600" y="609600"/>
            <a:ext cx="2133600" cy="369332"/>
          </a:xfrm>
          <a:prstGeom prst="rect">
            <a:avLst/>
          </a:prstGeom>
          <a:noFill/>
        </p:spPr>
        <p:txBody>
          <a:bodyPr wrap="square" rtlCol="0">
            <a:spAutoFit/>
          </a:bodyPr>
          <a:lstStyle/>
          <a:p>
            <a:r>
              <a:rPr lang="ro-RO" b="1" dirty="0" smtClean="0"/>
              <a:t>LAYER BOTTOM</a:t>
            </a:r>
            <a:endParaRPr lang="ro-RO" b="1" dirty="0"/>
          </a:p>
        </p:txBody>
      </p:sp>
    </p:spTree>
  </p:cSld>
  <p:clrMapOvr>
    <a:masterClrMapping/>
  </p:clrMapOvr>
  <p:transition>
    <p:pull dir="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2605</TotalTime>
  <Words>468</Words>
  <Application>Microsoft Office PowerPoint</Application>
  <PresentationFormat>On-screen Show (4:3)</PresentationFormat>
  <Paragraphs>54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Proiect 1 – Dispozitive și circuite electronice (DCE) </vt:lpstr>
      <vt:lpstr>Date de proiectare</vt:lpstr>
      <vt:lpstr>Schema bloc</vt:lpstr>
      <vt:lpstr>Schema electrică </vt:lpstr>
      <vt:lpstr>Simulări</vt:lpstr>
      <vt:lpstr>Simulări</vt:lpstr>
      <vt:lpstr>Layout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dc:creator>
  <cp:lastModifiedBy>Microsoft account</cp:lastModifiedBy>
  <cp:revision>246</cp:revision>
  <dcterms:created xsi:type="dcterms:W3CDTF">2014-01-15T22:07:17Z</dcterms:created>
  <dcterms:modified xsi:type="dcterms:W3CDTF">2024-03-25T15:46:38Z</dcterms:modified>
</cp:coreProperties>
</file>