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6" r:id="rId8"/>
    <p:sldId id="267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09/ICASSP.2013.66389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1DD24-A323-D8B5-025E-BAA9B48796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SPEECH RECOGNITION WITH DEEP RECURRENT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B5B7F-88FB-9523-787A-5B6B05F9F6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>
                    <a:lumMod val="85000"/>
                  </a:schemeClr>
                </a:solidFill>
              </a:rPr>
              <a:t>BY-700757079</a:t>
            </a:r>
          </a:p>
        </p:txBody>
      </p:sp>
    </p:spTree>
    <p:extLst>
      <p:ext uri="{BB962C8B-B14F-4D97-AF65-F5344CB8AC3E}">
        <p14:creationId xmlns:p14="http://schemas.microsoft.com/office/powerpoint/2010/main" val="4134957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A78F-67EC-E4A3-3309-E93888665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53EE-6A6B-621D-6F81-2E7DAE3A0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Graves, A., Mohamed, A., &amp; Hinton, G. (2013). Speech recognition with deep recurrent neural networks. In Proceedings of the 2013 IEEE International Conference on Acoustics, Speech and Signal Processing (pp. 6645-6649). IEEE. </a:t>
            </a:r>
            <a:r>
              <a:rPr lang="en-US" dirty="0">
                <a:hlinkClick r:id="rId2"/>
              </a:rPr>
              <a:t>https://doi.org/10.1109/ICASSP.2013.6638947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169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7972F-492F-87FD-E17F-9B550DF3E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8EAF6-E962-C835-AC18-ED379831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growing importance and applications of speech recognition technology.</a:t>
            </a:r>
          </a:p>
          <a:p>
            <a:r>
              <a:rPr lang="en-US" dirty="0"/>
              <a:t>The potential of Recurrent Neural Networks (RNNs) for sequential data. Previous successes of RNNs in other fields like handwriting recognition.</a:t>
            </a:r>
          </a:p>
          <a:p>
            <a:r>
              <a:rPr lang="en-US" dirty="0"/>
              <a:t>The need to enhance RNN performance in speech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9445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FC22-04CF-60CA-3D6C-126732C95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29E3E-1739-ACC9-E82B-A3D51AD40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Limitations of existing models such as Hidden Markov Models (HMM) and deep feedforward networks in speech recognition.</a:t>
            </a:r>
          </a:p>
          <a:p>
            <a:r>
              <a:rPr lang="en-US" dirty="0"/>
              <a:t>The challenge of RNNs not performing as well as deep feedforward networks in speech recognition.</a:t>
            </a:r>
          </a:p>
          <a:p>
            <a:r>
              <a:rPr lang="en-US" dirty="0"/>
              <a:t>The need for models that can better handle sequential data and utilize long-range context.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7369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9ED5-6117-6E14-2752-6DBEF1C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4961D-716B-D49B-081D-9A483AABB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explore the effectiveness of deep Recurrent Neural Networks (RNNs) in speech recognition.</a:t>
            </a:r>
          </a:p>
          <a:p>
            <a:r>
              <a:rPr lang="en-US" dirty="0"/>
              <a:t>To investigate end-to-end training methods for RNNs.</a:t>
            </a:r>
          </a:p>
          <a:p>
            <a:r>
              <a:rPr lang="en-US" dirty="0"/>
              <a:t>To achieve state-of-the-art results on speech recognition benchmarks.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240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7F0-C327-6CCA-57E4-588B3D9DA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FD543-92BD-6737-ED74-2CA52C19A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of deep Long Short-term Memory (LSTM) RNN architecture.</a:t>
            </a:r>
          </a:p>
          <a:p>
            <a:r>
              <a:rPr lang="en-US" dirty="0"/>
              <a:t>Combining the multiple levels of representation in deep networks with the flexible use of long-range context in RNNs. </a:t>
            </a:r>
          </a:p>
          <a:p>
            <a:r>
              <a:rPr lang="en-US" dirty="0"/>
              <a:t>Achieving a test set error of 17.7% on the TIMIT phoneme recognition benchmark.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7858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AEC54-1F17-1335-9EFE-A77898F7F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4143"/>
            <a:ext cx="9905998" cy="1478570"/>
          </a:xfrm>
        </p:spPr>
        <p:txBody>
          <a:bodyPr/>
          <a:lstStyle/>
          <a:p>
            <a:r>
              <a:rPr lang="en-IN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8CB2-09DC-7093-7E85-5BB5ADF89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650" y="1603169"/>
            <a:ext cx="10580914" cy="43938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Dataset &amp; Setup: Used the TIMIT corpus with 462 speakers for training, 50 for development, and 24 for testing. Input vectors had 123 features and were normalized.</a:t>
            </a:r>
          </a:p>
          <a:p>
            <a:r>
              <a:rPr lang="en-US" sz="2000" dirty="0"/>
              <a:t>Network Variants: Evaluated nine RNNs varying in training methods (CTC, Transducer, pretrained Transducer), hidden levels (1-5), and LSTM cells.</a:t>
            </a:r>
          </a:p>
          <a:p>
            <a:r>
              <a:rPr lang="en-US" sz="2000" dirty="0"/>
              <a:t>Performance Improvements: Increasing hidden levels in CTC networks reduced phoneme error rate (PER) from 23.9% to 18.4%.</a:t>
            </a:r>
          </a:p>
          <a:p>
            <a:r>
              <a:rPr lang="en-US" sz="2000" dirty="0"/>
              <a:t>LSTM Superiority: LSTM cells performed significantly better than tanh units, with bidirectional LSTMs slightly outperforming unidirectional ones.</a:t>
            </a:r>
          </a:p>
        </p:txBody>
      </p:sp>
    </p:spTree>
    <p:extLst>
      <p:ext uri="{BB962C8B-B14F-4D97-AF65-F5344CB8AC3E}">
        <p14:creationId xmlns:p14="http://schemas.microsoft.com/office/powerpoint/2010/main" val="4048325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cell&#10;&#10;Description automatically generated">
            <a:extLst>
              <a:ext uri="{FF2B5EF4-FFF2-40B4-BE49-F238E27FC236}">
                <a16:creationId xmlns:a16="http://schemas.microsoft.com/office/drawing/2014/main" id="{3F125292-5A51-AD30-0F8F-B2F797A520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061" y="1509167"/>
            <a:ext cx="4689234" cy="342314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7" name="Content Placeholder 6" descr="A diagram of a flowchart&#10;&#10;Description automatically generated">
            <a:extLst>
              <a:ext uri="{FF2B5EF4-FFF2-40B4-BE49-F238E27FC236}">
                <a16:creationId xmlns:a16="http://schemas.microsoft.com/office/drawing/2014/main" id="{E4814261-2A3E-DB68-AA54-39A315FBC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094412" y="1470865"/>
            <a:ext cx="5373116" cy="335485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96A1F0-230F-3709-66CB-6F275D981AEE}"/>
              </a:ext>
            </a:extLst>
          </p:cNvPr>
          <p:cNvSpPr txBox="1"/>
          <p:nvPr/>
        </p:nvSpPr>
        <p:spPr>
          <a:xfrm>
            <a:off x="1687675" y="5073157"/>
            <a:ext cx="2886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Long Short-term Memory Cell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1A5C74-272C-999C-1C61-E3971D9065D0}"/>
              </a:ext>
            </a:extLst>
          </p:cNvPr>
          <p:cNvSpPr txBox="1"/>
          <p:nvPr/>
        </p:nvSpPr>
        <p:spPr>
          <a:xfrm>
            <a:off x="7878319" y="5073157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Bidirectional RNN</a:t>
            </a:r>
          </a:p>
        </p:txBody>
      </p:sp>
    </p:spTree>
    <p:extLst>
      <p:ext uri="{BB962C8B-B14F-4D97-AF65-F5344CB8AC3E}">
        <p14:creationId xmlns:p14="http://schemas.microsoft.com/office/powerpoint/2010/main" val="30301959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9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0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1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2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3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7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8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9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0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1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2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7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8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2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3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4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5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pic>
        <p:nvPicPr>
          <p:cNvPr id="55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605BC028-7807-2579-BD3F-25F908BAD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61" y="1630758"/>
            <a:ext cx="6614785" cy="3792142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C5974BC-8E95-F25E-6650-1D478FB51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3759" y="806451"/>
            <a:ext cx="3859900" cy="5789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FFFF"/>
                </a:solidFill>
              </a:rPr>
              <a:t>Sensitivity of a Deep CTC RNN</a:t>
            </a:r>
            <a:r>
              <a:rPr lang="en-US" sz="2000" b="1" dirty="0">
                <a:solidFill>
                  <a:srgbClr val="FFFFFF"/>
                </a:solidFill>
              </a:rPr>
              <a:t>: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Top Heatmap: Shows how the 'ah' and 'p' sounds respond to input changes.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Bottom: Input sounds used by the model.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Middle: Actual sound segments from the TIMIT dataset.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Observation: The model's sensitivity spreads to nearby sounds because it tries to learn language patterns directly from the sounds.</a:t>
            </a:r>
          </a:p>
        </p:txBody>
      </p:sp>
    </p:spTree>
    <p:extLst>
      <p:ext uri="{BB962C8B-B14F-4D97-AF65-F5344CB8AC3E}">
        <p14:creationId xmlns:p14="http://schemas.microsoft.com/office/powerpoint/2010/main" val="1728319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EC3EE-7E92-BAD6-55C8-00C3BB4C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BD6C6-6E91-DD65-C659-1311CD24F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Strengths of the deep LSTM RNN approach.</a:t>
            </a:r>
          </a:p>
          <a:p>
            <a:r>
              <a:rPr lang="en-US" dirty="0"/>
              <a:t>Limitations and potential areas for improvement.</a:t>
            </a:r>
          </a:p>
          <a:p>
            <a:r>
              <a:rPr lang="en-US" dirty="0"/>
              <a:t>Future directions for research in RNN-based speech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1057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325</TotalTime>
  <Words>443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SPEECH RECOGNITION WITH DEEP RECURRENT NEURAL NETWORKS</vt:lpstr>
      <vt:lpstr>Motivation</vt:lpstr>
      <vt:lpstr>Problem Statement</vt:lpstr>
      <vt:lpstr>Objectives</vt:lpstr>
      <vt:lpstr>Contributions</vt:lpstr>
      <vt:lpstr>Results</vt:lpstr>
      <vt:lpstr>PowerPoint Presentation</vt:lpstr>
      <vt:lpstr>PowerPoint Presentation</vt:lpstr>
      <vt:lpstr>Critical Analysis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MOHITH NAGA ADITHYA</dc:creator>
  <cp:lastModifiedBy>V MOHITH NAGA ADITHYA</cp:lastModifiedBy>
  <cp:revision>2</cp:revision>
  <dcterms:created xsi:type="dcterms:W3CDTF">2024-07-23T19:20:55Z</dcterms:created>
  <dcterms:modified xsi:type="dcterms:W3CDTF">2024-07-24T04:43:16Z</dcterms:modified>
</cp:coreProperties>
</file>