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66b6710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66b6710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66b671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66b671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66b67102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66b67102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66b67102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66b67102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66b67102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66b6710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66b67102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66b67102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66b67102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66b67102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66b67102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66b67102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66b67102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66b67102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kabar24.bisnis.com/read/20170925/16/692948/demi-masyarakat-melek-hukum-asosiasi-regtech-legaltech-diluncurk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600"/>
              </a:spcAft>
              <a:buNone/>
            </a:pPr>
            <a:r>
              <a:rPr b="1" lang="id" sz="1700">
                <a:latin typeface="Times New Roman"/>
                <a:ea typeface="Times New Roman"/>
                <a:cs typeface="Times New Roman"/>
                <a:sym typeface="Times New Roman"/>
              </a:rPr>
              <a:t>Sistem Temu Kembali Informasi untuk Pasal-Pasal KUHP pada Hukum Indonesia</a:t>
            </a:r>
            <a:endParaRPr sz="41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772625" y="727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Referensi</a:t>
            </a:r>
            <a:endParaRPr/>
          </a:p>
        </p:txBody>
      </p:sp>
      <p:sp>
        <p:nvSpPr>
          <p:cNvPr id="182" name="Google Shape;182;p22"/>
          <p:cNvSpPr txBox="1"/>
          <p:nvPr>
            <p:ph idx="1" type="body"/>
          </p:nvPr>
        </p:nvSpPr>
        <p:spPr>
          <a:xfrm>
            <a:off x="726125" y="1604200"/>
            <a:ext cx="7598700" cy="2834400"/>
          </a:xfrm>
          <a:prstGeom prst="rect">
            <a:avLst/>
          </a:prstGeom>
        </p:spPr>
        <p:txBody>
          <a:bodyPr anchorCtr="0" anchor="t" bIns="91425" lIns="91425" spcFirstLastPara="1" rIns="91425" wrap="square" tIns="91425">
            <a:normAutofit fontScale="70000" lnSpcReduction="10000"/>
          </a:bodyPr>
          <a:lstStyle/>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Agiyanto, Ucuk (2013). “Ekplorasi Konsep Keadilan Berdimensi Ketuhanan”.  </a:t>
            </a:r>
            <a:endParaRPr sz="1200">
              <a:solidFill>
                <a:srgbClr val="000000"/>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     Universitas Muhammadiyah Ponorgo</a:t>
            </a:r>
            <a:endParaRPr sz="1200">
              <a:solidFill>
                <a:srgbClr val="000000"/>
              </a:solidFill>
              <a:latin typeface="Times New Roman"/>
              <a:ea typeface="Times New Roman"/>
              <a:cs typeface="Times New Roman"/>
              <a:sym typeface="Times New Roman"/>
            </a:endParaRPr>
          </a:p>
          <a:p>
            <a:pPr indent="266700" lvl="0" marL="63500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Ardiansyah (2018). “Penegakan Hukum di Indonesia: Polemik dan Tantangan </a:t>
            </a:r>
            <a:endParaRPr sz="1200">
              <a:solidFill>
                <a:srgbClr val="000000"/>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  Progresif dalam Sistem Hukum Indonesia”. </a:t>
            </a:r>
            <a:r>
              <a:rPr i="1" lang="id" sz="1200">
                <a:solidFill>
                  <a:srgbClr val="000000"/>
                </a:solidFill>
                <a:latin typeface="Times New Roman"/>
                <a:ea typeface="Times New Roman"/>
                <a:cs typeface="Times New Roman"/>
                <a:sym typeface="Times New Roman"/>
              </a:rPr>
              <a:t>Jurnal de June.</a:t>
            </a:r>
            <a:endParaRPr i="1" sz="1200">
              <a:solidFill>
                <a:srgbClr val="000000"/>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Lubis,  M. &amp; Syahran, W. (25 September 2017). “Demi Masyarakat Melek Hukum, </a:t>
            </a:r>
            <a:endParaRPr sz="1200">
              <a:solidFill>
                <a:srgbClr val="000000"/>
              </a:solidFill>
              <a:latin typeface="Times New Roman"/>
              <a:ea typeface="Times New Roman"/>
              <a:cs typeface="Times New Roman"/>
              <a:sym typeface="Times New Roman"/>
            </a:endParaRPr>
          </a:p>
          <a:p>
            <a:pPr indent="0" lvl="0" marL="54000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Asosiasi Regtech dan Legaltech Diluncurkan”. Bisnis.com. </a:t>
            </a:r>
            <a:r>
              <a:rPr lang="id"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https://kabar24.bisnis.com/read/20170925/16/692948/demi-masyarakat-melek-hukum-asosiasi-regtech-legaltech-diluncurkan</a:t>
            </a:r>
            <a:endParaRPr sz="1200" u="sng">
              <a:solidFill>
                <a:srgbClr val="1155CC"/>
              </a:solidFill>
              <a:latin typeface="Times New Roman"/>
              <a:ea typeface="Times New Roman"/>
              <a:cs typeface="Times New Roman"/>
              <a:sym typeface="Times New Roman"/>
            </a:endParaRPr>
          </a:p>
          <a:p>
            <a:pPr indent="0" lvl="0" marL="540000" rtl="0" algn="l">
              <a:lnSpc>
                <a:spcPct val="150000"/>
              </a:lnSpc>
              <a:spcBef>
                <a:spcPts val="0"/>
              </a:spcBef>
              <a:spcAft>
                <a:spcPts val="0"/>
              </a:spcAft>
              <a:buNone/>
            </a:pPr>
            <a:r>
              <a:t/>
            </a:r>
            <a:endParaRPr sz="1200" u="sng">
              <a:solidFill>
                <a:srgbClr val="1155CC"/>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Manning, Cristopher D. (2009). “An Introduction to Information Retrieval” Online </a:t>
            </a:r>
            <a:endParaRPr sz="1200">
              <a:solidFill>
                <a:srgbClr val="000000"/>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Edition. Cambridge UP.</a:t>
            </a:r>
            <a:endParaRPr sz="1200">
              <a:solidFill>
                <a:srgbClr val="000000"/>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Sansone, C. &amp; Sperli, G. (2021). Legal Information Retrieval systems: State-of-the-art and open issues. Elsevier.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Nama Anggota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400">
                <a:solidFill>
                  <a:srgbClr val="000000"/>
                </a:solidFill>
                <a:latin typeface="Arial"/>
                <a:ea typeface="Arial"/>
                <a:cs typeface="Arial"/>
                <a:sym typeface="Arial"/>
              </a:rPr>
              <a:t>Ferdiansyah Dwi Nurcahyo		(20/459265/PA/19926)</a:t>
            </a:r>
            <a:br>
              <a:rPr b="1" lang="id" sz="1400">
                <a:solidFill>
                  <a:srgbClr val="000000"/>
                </a:solidFill>
                <a:latin typeface="Arial"/>
                <a:ea typeface="Arial"/>
                <a:cs typeface="Arial"/>
                <a:sym typeface="Arial"/>
              </a:rPr>
            </a:br>
            <a:r>
              <a:rPr b="1" lang="id" sz="1400">
                <a:solidFill>
                  <a:srgbClr val="000000"/>
                </a:solidFill>
                <a:latin typeface="Arial"/>
                <a:ea typeface="Arial"/>
                <a:cs typeface="Arial"/>
                <a:sym typeface="Arial"/>
              </a:rPr>
              <a:t>Muny Safitri				(22/506376/NUGM/01039)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id" sz="1400">
                <a:solidFill>
                  <a:srgbClr val="000000"/>
                </a:solidFill>
                <a:latin typeface="Arial"/>
                <a:ea typeface="Arial"/>
                <a:cs typeface="Arial"/>
                <a:sym typeface="Arial"/>
              </a:rPr>
              <a:t>Raden Mas Garda			(20/459275/PA/19996)</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id" sz="1700">
                <a:solidFill>
                  <a:srgbClr val="000000"/>
                </a:solidFill>
                <a:latin typeface="Times New Roman"/>
                <a:ea typeface="Times New Roman"/>
                <a:cs typeface="Times New Roman"/>
                <a:sym typeface="Times New Roman"/>
              </a:rPr>
              <a:t>Latar Belakang Masalah</a:t>
            </a:r>
            <a:r>
              <a:rPr lang="id" sz="1700">
                <a:solidFill>
                  <a:srgbClr val="000000"/>
                </a:solidFill>
                <a:latin typeface="Times New Roman"/>
                <a:ea typeface="Times New Roman"/>
                <a:cs typeface="Times New Roman"/>
                <a:sym typeface="Times New Roman"/>
              </a:rPr>
              <a:t> </a:t>
            </a:r>
            <a:endParaRPr sz="35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79400" lvl="0" marL="177800" rtl="0" algn="just">
              <a:lnSpc>
                <a:spcPct val="150000"/>
              </a:lnSpc>
              <a:spcBef>
                <a:spcPts val="1200"/>
              </a:spcBef>
              <a:spcAft>
                <a:spcPts val="0"/>
              </a:spcAft>
              <a:buNone/>
            </a:pPr>
            <a:r>
              <a:rPr lang="id" sz="1200">
                <a:solidFill>
                  <a:srgbClr val="000000"/>
                </a:solidFill>
                <a:latin typeface="Times New Roman"/>
                <a:ea typeface="Times New Roman"/>
                <a:cs typeface="Times New Roman"/>
                <a:sym typeface="Times New Roman"/>
              </a:rPr>
              <a:t>Munculnya Hukum dimaksudkan untuk menimbulkan dampak jera kepada orang-orang yang melakukan tindakan kejahatan. Hal ini bertujuan untuk mencegah timbulnya suatu kejahatan dalam kehidupan bermasyarakat. Untuk melindungi masyarakat dari kejahatan maka diperlukan sanksi berupa pidana. Adanya hukum yang diterapkan tidak hanya melindungi masyarakat yang dirugikan atau korban, melainkan hukum juga harus melindungi hak-hak tersangka dan memberikan rasa keadilan bagi masyarakat.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228600" lvl="0" marL="228600" rtl="0" algn="l">
              <a:lnSpc>
                <a:spcPct val="150000"/>
              </a:lnSpc>
              <a:spcBef>
                <a:spcPts val="0"/>
              </a:spcBef>
              <a:spcAft>
                <a:spcPts val="0"/>
              </a:spcAft>
              <a:buNone/>
            </a:pPr>
            <a:r>
              <a:rPr b="1" lang="id" sz="1900">
                <a:solidFill>
                  <a:srgbClr val="000000"/>
                </a:solidFill>
                <a:latin typeface="Times New Roman"/>
                <a:ea typeface="Times New Roman"/>
                <a:cs typeface="Times New Roman"/>
                <a:sym typeface="Times New Roman"/>
              </a:rPr>
              <a:t>Perumusan Masalah</a:t>
            </a:r>
            <a:endParaRPr sz="3700"/>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1.   Bagaimana membuat sistem agar hukum bukan lagi menjadi suatu yang kompleks dan dihindari melainkan menjadi sesuatu yang ingin dipahami dan dicari tahu masyarakat.</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2.   Apa solusi yang akan diwujudkan agar pengguna awam dapat melakukan pencarian atau mendapatkan informasi dengan tampilan </a:t>
            </a:r>
            <a:r>
              <a:rPr i="1" lang="id" sz="1200">
                <a:solidFill>
                  <a:srgbClr val="000000"/>
                </a:solidFill>
                <a:latin typeface="Times New Roman"/>
                <a:ea typeface="Times New Roman"/>
                <a:cs typeface="Times New Roman"/>
                <a:sym typeface="Times New Roman"/>
              </a:rPr>
              <a:t>user friendly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b="1" lang="id" sz="2000">
                <a:solidFill>
                  <a:srgbClr val="000000"/>
                </a:solidFill>
                <a:latin typeface="Times New Roman"/>
                <a:ea typeface="Times New Roman"/>
                <a:cs typeface="Times New Roman"/>
                <a:sym typeface="Times New Roman"/>
              </a:rPr>
              <a:t>Tujuan</a:t>
            </a:r>
            <a:endParaRPr sz="3800"/>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1.     Aplikasi ini diharapkan menjadi media informasi supaya memberikan kemudahan dan memberikan manfaat   khususnya pengguna yang ingin mencari informasi mengenai pasal undang-undang hukum pidana</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2.      Menciptakan media informasi pasal undang-undang hukum pidana berbasis web.</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id" sz="1700">
                <a:solidFill>
                  <a:srgbClr val="000000"/>
                </a:solidFill>
                <a:latin typeface="Times New Roman"/>
                <a:ea typeface="Times New Roman"/>
                <a:cs typeface="Times New Roman"/>
                <a:sym typeface="Times New Roman"/>
              </a:rPr>
              <a:t>Manfaat</a:t>
            </a:r>
            <a:endParaRPr sz="3500"/>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9999" lvl="0" marL="809999"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1.      Memberikan informasi mengenai informasi berdasarkan kata yang diinginkan dan diurutkan berdasarkan bobot tertinggi.</a:t>
            </a:r>
            <a:endParaRPr sz="1200">
              <a:solidFill>
                <a:srgbClr val="000000"/>
              </a:solidFill>
              <a:latin typeface="Times New Roman"/>
              <a:ea typeface="Times New Roman"/>
              <a:cs typeface="Times New Roman"/>
              <a:sym typeface="Times New Roman"/>
            </a:endParaRPr>
          </a:p>
          <a:p>
            <a:pPr indent="-451699" lvl="0" marL="901700" rtl="0" algn="l">
              <a:lnSpc>
                <a:spcPct val="150000"/>
              </a:lnSpc>
              <a:spcBef>
                <a:spcPts val="0"/>
              </a:spcBef>
              <a:spcAft>
                <a:spcPts val="0"/>
              </a:spcAft>
              <a:buNone/>
            </a:pPr>
            <a:r>
              <a:rPr lang="id" sz="1200">
                <a:solidFill>
                  <a:srgbClr val="000000"/>
                </a:solidFill>
                <a:latin typeface="Times New Roman"/>
                <a:ea typeface="Times New Roman"/>
                <a:cs typeface="Times New Roman"/>
                <a:sym typeface="Times New Roman"/>
              </a:rPr>
              <a:t>2.      Aplikasi ini juga diharapkan dapat meningkatkan pemahaman dan mendapatkan rasa ingin tahu yang tinggi kepada masyarakat mengenai hukum.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b="1" lang="id" sz="1500">
                <a:solidFill>
                  <a:srgbClr val="000000"/>
                </a:solidFill>
                <a:latin typeface="Times New Roman"/>
                <a:ea typeface="Times New Roman"/>
                <a:cs typeface="Times New Roman"/>
                <a:sym typeface="Times New Roman"/>
              </a:rPr>
              <a:t> TINJAUAN PUSTAKA</a:t>
            </a:r>
            <a:endParaRPr sz="3400"/>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457200" lvl="0" marL="0" rtl="0" algn="just">
              <a:lnSpc>
                <a:spcPct val="150000"/>
              </a:lnSpc>
              <a:spcBef>
                <a:spcPts val="1200"/>
              </a:spcBef>
              <a:spcAft>
                <a:spcPts val="1200"/>
              </a:spcAft>
              <a:buNone/>
            </a:pPr>
            <a:r>
              <a:rPr lang="id" sz="1200">
                <a:solidFill>
                  <a:srgbClr val="000000"/>
                </a:solidFill>
                <a:latin typeface="Times New Roman"/>
                <a:ea typeface="Times New Roman"/>
                <a:cs typeface="Times New Roman"/>
                <a:sym typeface="Times New Roman"/>
              </a:rPr>
              <a:t>Sistem temu kembali informasi terhadap produk produk perundang-undangan dan hukum telah menjadi salah satu pokok bahasan dalam pengembangan sistem temu kembali informasi (TKI). Volume produk perundang-undangan yang terus berkembang, struktur dan hierarki antarpasal yang bertingkat, serta referensi suatu pasal terhadap pasal lain dianggap mirip dengan corpus dalam sistem temu kembali informasi konvensional yang mengurusi dokumen-dokumen yang lebih umum. Produk-produk perundang-undangan yang sudah terdigitalisasi ini juga menambah kebergunaan sistem TKI yang akan dibuat. Perbedaannya dari dokumen yang lebih umum pada sistem dokumen-dokumen pada produk perundang-undangan dan hukum juga terdiri dari data yang cenderung semi-terstruktur. Data produk perundang-undangan dan hukum memiliki standar formal ketat dalam penulisannya sehingga dapat dibedakan antara bagiannya.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id" sz="1800">
                <a:solidFill>
                  <a:srgbClr val="000000"/>
                </a:solidFill>
                <a:latin typeface="Times New Roman"/>
                <a:ea typeface="Times New Roman"/>
                <a:cs typeface="Times New Roman"/>
                <a:sym typeface="Times New Roman"/>
              </a:rPr>
              <a:t>SPESIFIKASI</a:t>
            </a:r>
            <a:endParaRPr sz="3500"/>
          </a:p>
        </p:txBody>
      </p:sp>
      <p:sp>
        <p:nvSpPr>
          <p:cNvPr id="171" name="Google Shape;171;p20"/>
          <p:cNvSpPr txBox="1"/>
          <p:nvPr>
            <p:ph idx="1" type="body"/>
          </p:nvPr>
        </p:nvSpPr>
        <p:spPr>
          <a:xfrm>
            <a:off x="776775" y="1494450"/>
            <a:ext cx="7548000" cy="29442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id" sz="1200">
                <a:solidFill>
                  <a:srgbClr val="000000"/>
                </a:solidFill>
                <a:latin typeface="Times New Roman"/>
                <a:ea typeface="Times New Roman"/>
                <a:cs typeface="Times New Roman"/>
                <a:sym typeface="Times New Roman"/>
              </a:rPr>
              <a:t>Functional</a:t>
            </a:r>
            <a:endParaRPr b="1"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Mencari semua pasal yang tersedia berdasarkan input yang diberikan.</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Sort untuk dapat mengurutkan hasil pencarian dari yang paling lama ataupun yang paling baru.</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Berdasarkan input yang diberikan, juga dapat mencari pasal yang berhubungan walaupun tidak ada di keyword inputnya.</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History search tidak akan disimpan dan akan langsung hilang setelah keluar dari site.</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Dapat langsung melihat semua pasal yang tersimpan di database.</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Sistem menyediakan tampilan yang tepat untuk user yang membaca dokumen.</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Sistem harus dapat menemukembalikan dokumen yang bersesuaian ketika suatu kata yang bersinonim di-query-kan</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Sistem harus dapat menemukembalikan dokumen yang bersesuaian ketika suatu kata yang tidak lengkap di-query-kan</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Sistem harus dapat menemukembalikan dokumen yang bersesuaian ketika suatu kata yang salah eja di-query-kan</a:t>
            </a:r>
            <a:endParaRPr sz="1200">
              <a:solidFill>
                <a:srgbClr val="000000"/>
              </a:solidFill>
              <a:latin typeface="Times New Roman"/>
              <a:ea typeface="Times New Roman"/>
              <a:cs typeface="Times New Roman"/>
              <a:sym typeface="Times New Roman"/>
            </a:endParaRPr>
          </a:p>
          <a:p>
            <a:pPr indent="-299085" lvl="0" marL="457200" rtl="0" algn="l">
              <a:lnSpc>
                <a:spcPct val="150000"/>
              </a:lnSpc>
              <a:spcBef>
                <a:spcPts val="0"/>
              </a:spcBef>
              <a:spcAft>
                <a:spcPts val="0"/>
              </a:spcAft>
              <a:buClr>
                <a:srgbClr val="000000"/>
              </a:buClr>
              <a:buSzPct val="100000"/>
              <a:buFont typeface="Times New Roman"/>
              <a:buAutoNum type="arabicPeriod"/>
            </a:pPr>
            <a:r>
              <a:rPr lang="id" sz="1200">
                <a:solidFill>
                  <a:srgbClr val="000000"/>
                </a:solidFill>
                <a:latin typeface="Times New Roman"/>
                <a:ea typeface="Times New Roman"/>
                <a:cs typeface="Times New Roman"/>
                <a:sym typeface="Times New Roman"/>
              </a:rPr>
              <a:t>Sistem harus dapat me-</a:t>
            </a:r>
            <a:r>
              <a:rPr i="1" lang="id" sz="1200">
                <a:solidFill>
                  <a:srgbClr val="000000"/>
                </a:solidFill>
                <a:latin typeface="Times New Roman"/>
                <a:ea typeface="Times New Roman"/>
                <a:cs typeface="Times New Roman"/>
                <a:sym typeface="Times New Roman"/>
              </a:rPr>
              <a:t>ranking</a:t>
            </a:r>
            <a:r>
              <a:rPr lang="id" sz="1200">
                <a:solidFill>
                  <a:srgbClr val="000000"/>
                </a:solidFill>
                <a:latin typeface="Times New Roman"/>
                <a:ea typeface="Times New Roman"/>
                <a:cs typeface="Times New Roman"/>
                <a:sym typeface="Times New Roman"/>
              </a:rPr>
              <a:t> dokumen yang ditemukembalikan berdasarkan tahun terbaru</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819150" y="980700"/>
            <a:ext cx="7505700" cy="3593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id" sz="1200">
                <a:solidFill>
                  <a:srgbClr val="000000"/>
                </a:solidFill>
                <a:latin typeface="Times New Roman"/>
                <a:ea typeface="Times New Roman"/>
                <a:cs typeface="Times New Roman"/>
                <a:sym typeface="Times New Roman"/>
              </a:rPr>
              <a:t> Non Functional</a:t>
            </a:r>
            <a:endParaRPr b="1"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Menggunakan database yang akan terus di update apabila ada hukum yang baru diresmikan.</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Search engine akan mudah dipahami oleh orang yang tidak memiliki pengetahuan mendalam tentang hukum dan IT.</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Software ini akan dibuat seringan mungkin untuk mengoptimasi penggunaan software ini.</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Sistem dapat menemukembalikan dokumen yang sesuai query pengguna dalam waktu 5 detik atau kurang</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