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311" r:id="rId34"/>
    <p:sldId id="292" r:id="rId35"/>
    <p:sldId id="303" r:id="rId36"/>
    <p:sldId id="304" r:id="rId37"/>
    <p:sldId id="305" r:id="rId38"/>
    <p:sldId id="293" r:id="rId39"/>
    <p:sldId id="306" r:id="rId40"/>
    <p:sldId id="307" r:id="rId41"/>
    <p:sldId id="308" r:id="rId42"/>
    <p:sldId id="309" r:id="rId43"/>
    <p:sldId id="294" r:id="rId44"/>
    <p:sldId id="295" r:id="rId45"/>
    <p:sldId id="296" r:id="rId46"/>
    <p:sldId id="312" r:id="rId47"/>
    <p:sldId id="313" r:id="rId48"/>
    <p:sldId id="314" r:id="rId49"/>
    <p:sldId id="315" r:id="rId50"/>
    <p:sldId id="316" r:id="rId51"/>
    <p:sldId id="317" r:id="rId52"/>
    <p:sldId id="319" r:id="rId53"/>
    <p:sldId id="321" r:id="rId54"/>
    <p:sldId id="322" r:id="rId55"/>
    <p:sldId id="323" r:id="rId56"/>
    <p:sldId id="324" r:id="rId57"/>
    <p:sldId id="325" r:id="rId58"/>
    <p:sldId id="327" r:id="rId59"/>
    <p:sldId id="328" r:id="rId60"/>
    <p:sldId id="329" r:id="rId61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667" autoAdjust="0"/>
  </p:normalViewPr>
  <p:slideViewPr>
    <p:cSldViewPr>
      <p:cViewPr varScale="1">
        <p:scale>
          <a:sx n="74" d="100"/>
          <a:sy n="74" d="100"/>
        </p:scale>
        <p:origin x="7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B30A61B1-7DC2-4510-A16A-DCA60B4B994A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1A1674A-B40B-4EAE-B870-5B005FE76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1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craig108/JavaClass_2013_Summer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up Java so that it can be run from the command line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java to your path</a:t>
            </a:r>
          </a:p>
          <a:p>
            <a:pPr lvl="2"/>
            <a:r>
              <a:rPr lang="en-US" dirty="0"/>
              <a:t>Open Windows Explorer</a:t>
            </a:r>
          </a:p>
          <a:p>
            <a:pPr lvl="3"/>
            <a:r>
              <a:rPr lang="en-US" dirty="0"/>
              <a:t>Go to </a:t>
            </a:r>
            <a:endParaRPr lang="en-US" dirty="0" smtClean="0"/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</a:t>
            </a:r>
            <a:r>
              <a:rPr lang="en-US" dirty="0" smtClean="0"/>
              <a:t>Files\Java\jdk1.7.0_21\bin, or</a:t>
            </a:r>
          </a:p>
          <a:p>
            <a:pPr lvl="4"/>
            <a:r>
              <a:rPr lang="en-US" dirty="0" smtClean="0"/>
              <a:t>C</a:t>
            </a:r>
            <a:r>
              <a:rPr lang="en-US" dirty="0"/>
              <a:t>:\Program Files(x86)Java\jdk1.7.0_21\bin</a:t>
            </a:r>
          </a:p>
          <a:p>
            <a:pPr lvl="3"/>
            <a:r>
              <a:rPr lang="en-US" dirty="0" smtClean="0"/>
              <a:t>Right-Click on “Computer” -&gt; Select Properties</a:t>
            </a:r>
          </a:p>
          <a:p>
            <a:pPr lvl="3"/>
            <a:r>
              <a:rPr lang="en-US" dirty="0" smtClean="0"/>
              <a:t>Click Advanced System Settings</a:t>
            </a:r>
          </a:p>
          <a:p>
            <a:pPr lvl="4"/>
            <a:r>
              <a:rPr lang="en-US" dirty="0" smtClean="0"/>
              <a:t>Click Environment Variables</a:t>
            </a:r>
          </a:p>
          <a:p>
            <a:pPr lvl="5"/>
            <a:r>
              <a:rPr lang="en-US" dirty="0" smtClean="0"/>
              <a:t>Under User Variables, Click New…</a:t>
            </a:r>
          </a:p>
          <a:p>
            <a:pPr lvl="6"/>
            <a:r>
              <a:rPr lang="en-US" dirty="0" smtClean="0"/>
              <a:t>Variable Name: PATH</a:t>
            </a:r>
          </a:p>
          <a:p>
            <a:pPr lvl="6"/>
            <a:r>
              <a:rPr lang="en-US" dirty="0" smtClean="0"/>
              <a:t>Variable Value: </a:t>
            </a:r>
            <a:r>
              <a:rPr lang="en-US" dirty="0"/>
              <a:t>C:\Program </a:t>
            </a:r>
            <a:r>
              <a:rPr lang="en-US" dirty="0" smtClean="0"/>
              <a:t>Files\Java\jdk1.7.0_21\bin;%PATH%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Java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command tool: </a:t>
            </a:r>
          </a:p>
          <a:p>
            <a:pPr lvl="1"/>
            <a:r>
              <a:rPr lang="en-US" dirty="0"/>
              <a:t>Windows 7: Start &gt; Run… &gt; Type “</a:t>
            </a:r>
            <a:r>
              <a:rPr lang="en-US" dirty="0" err="1" smtClean="0"/>
              <a:t>cmd</a:t>
            </a:r>
            <a:r>
              <a:rPr lang="en-US" dirty="0" smtClean="0"/>
              <a:t>”</a:t>
            </a:r>
            <a:endParaRPr lang="en-US" dirty="0"/>
          </a:p>
          <a:p>
            <a:pPr lvl="1"/>
            <a:r>
              <a:rPr lang="en-US" dirty="0"/>
              <a:t>Windows 8: Start Screen &gt; All Apps &gt; Windows System &gt; Command Prompt</a:t>
            </a:r>
          </a:p>
          <a:p>
            <a:r>
              <a:rPr lang="en-US" dirty="0"/>
              <a:t>Type: </a:t>
            </a:r>
            <a:endParaRPr lang="en-US" dirty="0" smtClean="0"/>
          </a:p>
          <a:p>
            <a:pPr lvl="1"/>
            <a:r>
              <a:rPr lang="en-US" dirty="0" smtClean="0"/>
              <a:t>cd </a:t>
            </a:r>
            <a:r>
              <a:rPr lang="en-US" dirty="0"/>
              <a:t>c:\</a:t>
            </a:r>
            <a:r>
              <a:rPr lang="en-US" dirty="0" smtClean="0"/>
              <a:t>Users\XXX\Documents\NetBeansProjects\Examples\build\classes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HelloWorld</a:t>
            </a:r>
            <a:endParaRPr lang="en-US" dirty="0"/>
          </a:p>
          <a:p>
            <a:r>
              <a:rPr lang="en-US" dirty="0"/>
              <a:t>This is what </a:t>
            </a:r>
            <a:r>
              <a:rPr lang="en-US" dirty="0" err="1"/>
              <a:t>Netbeans</a:t>
            </a:r>
            <a:r>
              <a:rPr lang="en-US" dirty="0"/>
              <a:t> is doing when we hit </a:t>
            </a:r>
            <a:r>
              <a:rPr lang="en-US" dirty="0" smtClean="0"/>
              <a:t>run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dirty="0"/>
              <a:t>We can add arguments</a:t>
            </a:r>
          </a:p>
          <a:p>
            <a:pPr lvl="1"/>
            <a:r>
              <a:rPr lang="en-US" dirty="0"/>
              <a:t>java </a:t>
            </a:r>
            <a:r>
              <a:rPr lang="en-US" dirty="0" err="1"/>
              <a:t>TextDisplayer</a:t>
            </a:r>
            <a:r>
              <a:rPr lang="en-US" dirty="0"/>
              <a:t> readme.txt /p “Page Title”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Java From the Command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800600" y="1447800"/>
            <a:ext cx="3810000" cy="685800"/>
          </a:xfrm>
          <a:prstGeom prst="wedgeRectCallout">
            <a:avLst>
              <a:gd name="adj1" fmla="val -89624"/>
              <a:gd name="adj2" fmla="val 547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extends – inheritance – gets properties of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800600" y="2271866"/>
            <a:ext cx="3810000" cy="342900"/>
          </a:xfrm>
          <a:prstGeom prst="wedgeRectCallout">
            <a:avLst>
              <a:gd name="adj1" fmla="val -120592"/>
              <a:gd name="adj2" fmla="val 31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Member of class Root Applet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00600" y="2743200"/>
            <a:ext cx="3810000" cy="562897"/>
          </a:xfrm>
          <a:prstGeom prst="wedgeRectCallout">
            <a:avLst>
              <a:gd name="adj1" fmla="val -105883"/>
              <a:gd name="adj2" fmla="val -242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always calls this on startup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32987" y="3429000"/>
            <a:ext cx="2743200" cy="1157750"/>
          </a:xfrm>
          <a:prstGeom prst="wedgeRectCallout">
            <a:avLst>
              <a:gd name="adj1" fmla="val -123237"/>
              <a:gd name="adj2" fmla="val -266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paint() – inherited from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err="1" smtClean="0">
                <a:solidFill>
                  <a:schemeClr val="tx1"/>
                </a:solidFill>
              </a:rPr>
              <a:t>JApplet</a:t>
            </a:r>
            <a:r>
              <a:rPr lang="en-US" dirty="0" smtClean="0">
                <a:solidFill>
                  <a:schemeClr val="tx1"/>
                </a:solidFill>
              </a:rPr>
              <a:t> calls this every time the screen is painted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2034"/>
            <a:ext cx="8229600" cy="463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762000" y="1600200"/>
            <a:ext cx="3810000" cy="685800"/>
          </a:xfrm>
          <a:prstGeom prst="wedgeRectCallout">
            <a:avLst>
              <a:gd name="adj1" fmla="val 15279"/>
              <a:gd name="adj2" fmla="val 2526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Graphics screen – tells paint where to draw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63729" y="1600200"/>
            <a:ext cx="3810000" cy="685800"/>
          </a:xfrm>
          <a:prstGeom prst="wedgeRectCallout">
            <a:avLst>
              <a:gd name="adj1" fmla="val -43173"/>
              <a:gd name="adj2" fmla="val 2999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drawString</a:t>
            </a:r>
            <a:r>
              <a:rPr lang="en-US" dirty="0" smtClean="0">
                <a:solidFill>
                  <a:schemeClr val="tx1"/>
                </a:solidFill>
              </a:rPr>
              <a:t> – draws a sting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57252" y="4419600"/>
            <a:ext cx="1233948" cy="342900"/>
          </a:xfrm>
          <a:prstGeom prst="wedgeRectCallout">
            <a:avLst>
              <a:gd name="adj1" fmla="val -163476"/>
              <a:gd name="adj2" fmla="val -592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X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57252" y="4876800"/>
            <a:ext cx="1219200" cy="342900"/>
          </a:xfrm>
          <a:prstGeom prst="wedgeRectCallout">
            <a:avLst>
              <a:gd name="adj1" fmla="val -163464"/>
              <a:gd name="adj2" fmla="val -145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</a:p>
          <a:p>
            <a:r>
              <a:rPr lang="en-US" dirty="0" smtClean="0"/>
              <a:t>Gives humans a way to tell a computer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619" y="1624012"/>
            <a:ext cx="6100763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76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6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76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76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76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52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752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52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52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52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52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28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28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28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828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828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5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05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905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05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905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05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5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905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05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905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981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81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81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981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981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81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981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981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981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981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57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057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057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057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057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057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057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57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057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133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133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133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133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33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133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133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133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133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133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09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209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209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209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209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209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9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09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09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2209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6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86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286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286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286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2286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286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2286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2286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286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362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362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362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2362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362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362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362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362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2362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2362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2438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2438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2438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438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2438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438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438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438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438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438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514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14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514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514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14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514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514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514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514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514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590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590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590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2590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90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2590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590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90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590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2590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667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2667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2667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67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667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667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667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667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67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2667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2743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2743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2743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2743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743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2743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743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743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743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743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2819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819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2819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2819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819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2819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819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2819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2819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2819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895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2895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2895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2895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2895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2895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2895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2895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2895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2895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971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2971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2971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2971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2971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2971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971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2971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2971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2971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048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3048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3048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3048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048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3048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48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3048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3048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48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124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124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124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3124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3124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3124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3124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124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124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124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200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200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200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3200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200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200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200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3200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200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200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3276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3276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3276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3276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3276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3276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3276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3276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3276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3276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3352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3352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3352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3352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3352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352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3352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352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352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3352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3429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429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3429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3429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429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429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429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429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429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429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505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505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505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05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05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05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505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505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505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505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581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581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581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581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3581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3581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3581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581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581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581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657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657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657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657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657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657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657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657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57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57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338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338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338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7338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7338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7338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37338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37338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7338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7338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8100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38100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8100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38100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38100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8100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38100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8100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38100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8100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8862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38862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38862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8862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38862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38862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38862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38862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38862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38862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39624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39624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39624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39624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39624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39624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9624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39624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39624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39624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4038600" y="2438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4038600" y="2514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4038600" y="2590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4038600" y="2667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4038600" y="2743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4038600" y="28194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4038600" y="28956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038600" y="29718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4038600" y="30480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4038600" y="3124200"/>
            <a:ext cx="76200" cy="7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1100" y="2438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V="1">
            <a:off x="1193679" y="3200400"/>
            <a:ext cx="495300" cy="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/>
          <p:cNvCxnSpPr/>
          <p:nvPr/>
        </p:nvCxnSpPr>
        <p:spPr>
          <a:xfrm>
            <a:off x="1676400" y="1524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/>
          <p:cNvCxnSpPr/>
          <p:nvPr/>
        </p:nvCxnSpPr>
        <p:spPr>
          <a:xfrm>
            <a:off x="1752600" y="1524000"/>
            <a:ext cx="0" cy="91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1389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770142" y="12616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32" name="TextBox 731"/>
          <p:cNvSpPr txBox="1"/>
          <p:nvPr/>
        </p:nvSpPr>
        <p:spPr>
          <a:xfrm>
            <a:off x="1066800" y="20998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3" name="TextBox 732"/>
          <p:cNvSpPr txBox="1"/>
          <p:nvPr/>
        </p:nvSpPr>
        <p:spPr>
          <a:xfrm>
            <a:off x="981750" y="32004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50</a:t>
            </a:r>
            <a:endParaRPr lang="en-US" sz="1600" dirty="0"/>
          </a:p>
        </p:txBody>
      </p:sp>
      <p:sp>
        <p:nvSpPr>
          <p:cNvPr id="734" name="TextBox 733"/>
          <p:cNvSpPr txBox="1"/>
          <p:nvPr/>
        </p:nvSpPr>
        <p:spPr>
          <a:xfrm>
            <a:off x="2336124" y="1126123"/>
            <a:ext cx="105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X Position</a:t>
            </a:r>
            <a:endParaRPr lang="en-US" sz="1600" dirty="0"/>
          </a:p>
        </p:txBody>
      </p:sp>
      <p:sp>
        <p:nvSpPr>
          <p:cNvPr id="735" name="TextBox 734"/>
          <p:cNvSpPr txBox="1"/>
          <p:nvPr/>
        </p:nvSpPr>
        <p:spPr>
          <a:xfrm rot="5400000">
            <a:off x="186510" y="2667356"/>
            <a:ext cx="10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dirty="0" smtClean="0"/>
              <a:t> Position</a:t>
            </a:r>
            <a:endParaRPr lang="en-US" sz="1600" dirty="0"/>
          </a:p>
        </p:txBody>
      </p:sp>
      <p:cxnSp>
        <p:nvCxnSpPr>
          <p:cNvPr id="2059" name="Straight Arrow Connector 2058"/>
          <p:cNvCxnSpPr/>
          <p:nvPr/>
        </p:nvCxnSpPr>
        <p:spPr>
          <a:xfrm>
            <a:off x="2247900" y="1464677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/>
          <p:nvPr/>
        </p:nvCxnSpPr>
        <p:spPr>
          <a:xfrm>
            <a:off x="849304" y="2269123"/>
            <a:ext cx="0" cy="11005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Hint: Changing a String to an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can’t to math on a String</a:t>
            </a:r>
          </a:p>
          <a:p>
            <a:r>
              <a:rPr lang="en-US" dirty="0" smtClean="0"/>
              <a:t>You need to change the String to an </a:t>
            </a:r>
            <a:r>
              <a:rPr lang="en-US" dirty="0" err="1" smtClean="0"/>
              <a:t>int</a:t>
            </a:r>
            <a:endParaRPr lang="en-US" dirty="0"/>
          </a:p>
          <a:p>
            <a:pPr lvl="1"/>
            <a:r>
              <a:rPr lang="en-US" dirty="0" err="1" smtClean="0"/>
              <a:t>Integer.decode</a:t>
            </a:r>
            <a:r>
              <a:rPr lang="en-US" dirty="0" smtClean="0"/>
              <a:t>() will do the trick</a:t>
            </a:r>
          </a:p>
          <a:p>
            <a:pPr lvl="1"/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6" y="2728106"/>
            <a:ext cx="668416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 smtClean="0"/>
              <a:t>Go to </a:t>
            </a:r>
            <a:r>
              <a:rPr lang="en-US" sz="1800" dirty="0" smtClean="0">
                <a:hlinkClick r:id="rId2"/>
              </a:rPr>
              <a:t>http://github.com</a:t>
            </a:r>
            <a:endParaRPr lang="en-US" sz="1800" dirty="0" smtClean="0"/>
          </a:p>
          <a:p>
            <a:pPr lvl="1"/>
            <a:r>
              <a:rPr lang="en-US" sz="1800" dirty="0" smtClean="0"/>
              <a:t>Create an account (free)</a:t>
            </a:r>
          </a:p>
          <a:p>
            <a:pPr lvl="2"/>
            <a:r>
              <a:rPr lang="en-US" sz="1600" dirty="0" smtClean="0"/>
              <a:t>Create a user name</a:t>
            </a:r>
          </a:p>
          <a:p>
            <a:pPr lvl="2"/>
            <a:r>
              <a:rPr lang="en-US" sz="1600" dirty="0" smtClean="0"/>
              <a:t>Enter your email (ask if you can use your parents)</a:t>
            </a:r>
          </a:p>
          <a:p>
            <a:pPr lvl="2"/>
            <a:r>
              <a:rPr lang="en-US" sz="1600" dirty="0" smtClean="0"/>
              <a:t>Create a password you can remember</a:t>
            </a:r>
          </a:p>
          <a:p>
            <a:pPr lvl="2"/>
            <a:r>
              <a:rPr lang="en-US" sz="1600" dirty="0" smtClean="0"/>
              <a:t>Click “Sign up for free”</a:t>
            </a:r>
          </a:p>
          <a:p>
            <a:pPr lvl="1"/>
            <a:r>
              <a:rPr lang="en-US" sz="1800" dirty="0" smtClean="0"/>
              <a:t>Setup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pPr lvl="2"/>
            <a:r>
              <a:rPr lang="en-US" sz="1600" dirty="0" smtClean="0"/>
              <a:t>Click on “Set Up </a:t>
            </a:r>
            <a:r>
              <a:rPr lang="en-US" sz="1600" dirty="0" err="1" smtClean="0"/>
              <a:t>Git</a:t>
            </a:r>
            <a:r>
              <a:rPr lang="en-US" sz="1600" dirty="0" smtClean="0"/>
              <a:t>”</a:t>
            </a:r>
          </a:p>
          <a:p>
            <a:pPr lvl="2"/>
            <a:r>
              <a:rPr lang="en-US" sz="1600" dirty="0" smtClean="0"/>
              <a:t>Click on “Download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for Windows”</a:t>
            </a:r>
          </a:p>
          <a:p>
            <a:pPr lvl="2"/>
            <a:r>
              <a:rPr lang="en-US" sz="1600" dirty="0" smtClean="0"/>
              <a:t>In the download popup, click “Run” </a:t>
            </a:r>
          </a:p>
          <a:p>
            <a:pPr lvl="2"/>
            <a:r>
              <a:rPr lang="en-US" sz="1600" dirty="0" smtClean="0"/>
              <a:t>In the security warning popup, click “Install” and wait for the download to complete</a:t>
            </a:r>
          </a:p>
          <a:p>
            <a:pPr lvl="2"/>
            <a:r>
              <a:rPr lang="en-US" sz="1600" dirty="0" err="1" smtClean="0"/>
              <a:t>GitHub</a:t>
            </a:r>
            <a:r>
              <a:rPr lang="en-US" sz="1600" dirty="0" smtClean="0"/>
              <a:t> tool launches automatically</a:t>
            </a:r>
          </a:p>
          <a:p>
            <a:r>
              <a:rPr lang="en-US" sz="1800" dirty="0" smtClean="0"/>
              <a:t>Run the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windows tool</a:t>
            </a:r>
          </a:p>
          <a:p>
            <a:pPr lvl="1"/>
            <a:r>
              <a:rPr lang="en-US" sz="1800" dirty="0" smtClean="0"/>
              <a:t>Sign in using your new username and password</a:t>
            </a:r>
          </a:p>
          <a:p>
            <a:pPr lvl="1"/>
            <a:r>
              <a:rPr lang="en-US" sz="1800" dirty="0" smtClean="0"/>
              <a:t>On the configure page, enter your first and last name and email address</a:t>
            </a:r>
          </a:p>
          <a:p>
            <a:endParaRPr lang="en-US" sz="1800" dirty="0" smtClean="0"/>
          </a:p>
          <a:p>
            <a:r>
              <a:rPr lang="en-US" sz="1800" dirty="0" smtClean="0"/>
              <a:t>In Internet Explorer, </a:t>
            </a:r>
            <a:r>
              <a:rPr lang="en-US" sz="1800" dirty="0"/>
              <a:t>g</a:t>
            </a:r>
            <a:r>
              <a:rPr lang="en-US" sz="1800" dirty="0" smtClean="0"/>
              <a:t>o to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github.com/bcraig108/JavaClass_2013_Summer</a:t>
            </a:r>
            <a:endParaRPr lang="en-US" sz="1800" dirty="0" smtClean="0"/>
          </a:p>
          <a:p>
            <a:pPr lvl="1"/>
            <a:r>
              <a:rPr lang="en-US" sz="1900" dirty="0" smtClean="0"/>
              <a:t>Click Fork</a:t>
            </a:r>
          </a:p>
          <a:p>
            <a:pPr lvl="1"/>
            <a:r>
              <a:rPr lang="en-US" sz="1900" dirty="0" smtClean="0"/>
              <a:t>Click Clone in Windows</a:t>
            </a:r>
          </a:p>
          <a:p>
            <a:pPr lvl="2"/>
            <a:r>
              <a:rPr lang="en-US" sz="1600" dirty="0" smtClean="0"/>
              <a:t>You can view these slides, and examples</a:t>
            </a:r>
          </a:p>
          <a:p>
            <a:pPr lvl="2"/>
            <a:r>
              <a:rPr lang="en-US" sz="1600" dirty="0" smtClean="0"/>
              <a:t>You can upload your homework</a:t>
            </a:r>
          </a:p>
          <a:p>
            <a:pPr lvl="2"/>
            <a:r>
              <a:rPr lang="en-US" sz="1600" dirty="0" smtClean="0"/>
              <a:t>I will post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1254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Java Application</a:t>
            </a:r>
            <a:r>
              <a:rPr lang="en-US" dirty="0"/>
              <a:t> </a:t>
            </a:r>
            <a:r>
              <a:rPr lang="en-US" dirty="0" smtClean="0"/>
              <a:t>that computes square roots</a:t>
            </a:r>
          </a:p>
          <a:p>
            <a:r>
              <a:rPr lang="en-US" dirty="0" smtClean="0"/>
              <a:t>Created Java Application that uses arguments</a:t>
            </a:r>
          </a:p>
          <a:p>
            <a:r>
              <a:rPr lang="en-US" dirty="0" smtClean="0"/>
              <a:t>Created </a:t>
            </a:r>
            <a:r>
              <a:rPr lang="en-US" smtClean="0"/>
              <a:t>Java Applet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Project: “</a:t>
            </a:r>
            <a:r>
              <a:rPr lang="en-US" dirty="0" err="1" smtClean="0"/>
              <a:t>Homework_yourname</a:t>
            </a:r>
            <a:r>
              <a:rPr lang="en-US" dirty="0" smtClean="0"/>
              <a:t>” </a:t>
            </a:r>
            <a:r>
              <a:rPr lang="en-US" dirty="0"/>
              <a:t>in C:\</a:t>
            </a:r>
            <a:r>
              <a:rPr lang="en-US" dirty="0" smtClean="0"/>
              <a:t>Users\&lt;UserName&gt;\Documents\GitHub\JavaClass_2013_Summer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Homework_yourname</a:t>
            </a:r>
            <a:r>
              <a:rPr lang="en-US" dirty="0"/>
              <a:t> </a:t>
            </a:r>
            <a:r>
              <a:rPr lang="en-US" dirty="0" smtClean="0"/>
              <a:t>project, using the Root application as a guide, create a </a:t>
            </a:r>
            <a:r>
              <a:rPr lang="en-US" dirty="0" err="1" smtClean="0"/>
              <a:t>NewRoot</a:t>
            </a:r>
            <a:r>
              <a:rPr lang="en-US" dirty="0" smtClean="0"/>
              <a:t> application that can display the square root of 625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Homework_yourname</a:t>
            </a:r>
            <a:r>
              <a:rPr lang="en-US" dirty="0"/>
              <a:t> project, using the </a:t>
            </a:r>
            <a:r>
              <a:rPr lang="en-US" dirty="0" smtClean="0"/>
              <a:t>Root application as a guide, create an </a:t>
            </a:r>
            <a:r>
              <a:rPr lang="en-US" dirty="0" err="1" smtClean="0"/>
              <a:t>ArgRoot</a:t>
            </a:r>
            <a:r>
              <a:rPr lang="en-US" dirty="0" smtClean="0"/>
              <a:t> application that can display the square root of the number provided as an argument</a:t>
            </a:r>
          </a:p>
          <a:p>
            <a:pPr lvl="1"/>
            <a:r>
              <a:rPr lang="en-US" dirty="0" smtClean="0"/>
              <a:t>Upload the new project to </a:t>
            </a:r>
            <a:r>
              <a:rPr lang="en-US" dirty="0" err="1" smtClean="0"/>
              <a:t>GitHub</a:t>
            </a:r>
            <a:r>
              <a:rPr lang="en-US" dirty="0" smtClean="0"/>
              <a:t> (sync)</a:t>
            </a:r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Storing and Changing Information in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java programs?</a:t>
            </a:r>
          </a:p>
          <a:p>
            <a:pPr lvl="1"/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Applets</a:t>
            </a:r>
          </a:p>
          <a:p>
            <a:r>
              <a:rPr lang="en-US" dirty="0" smtClean="0"/>
              <a:t>How do you run java applications?</a:t>
            </a:r>
          </a:p>
          <a:p>
            <a:pPr lvl="1"/>
            <a:r>
              <a:rPr lang="en-US" dirty="0" smtClean="0"/>
              <a:t>Command line: java </a:t>
            </a:r>
            <a:r>
              <a:rPr lang="en-US" dirty="0" err="1" smtClean="0"/>
              <a:t>ClassName</a:t>
            </a:r>
            <a:r>
              <a:rPr lang="en-US" dirty="0" smtClean="0"/>
              <a:t> </a:t>
            </a:r>
            <a:r>
              <a:rPr lang="en-US" dirty="0" err="1" smtClean="0"/>
              <a:t>arga</a:t>
            </a:r>
            <a:r>
              <a:rPr lang="en-US" dirty="0" smtClean="0"/>
              <a:t> </a:t>
            </a:r>
            <a:r>
              <a:rPr lang="en-US" dirty="0" err="1" smtClean="0"/>
              <a:t>argb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endParaRPr lang="en-US" dirty="0" smtClean="0"/>
          </a:p>
          <a:p>
            <a:pPr lvl="1"/>
            <a:r>
              <a:rPr lang="en-US" dirty="0" err="1" smtClean="0"/>
              <a:t>Netbeans</a:t>
            </a:r>
            <a:r>
              <a:rPr lang="en-US" dirty="0" smtClean="0"/>
              <a:t>: Run File</a:t>
            </a:r>
          </a:p>
          <a:p>
            <a:r>
              <a:rPr lang="en-US" dirty="0" smtClean="0"/>
              <a:t>How do you run java applets?</a:t>
            </a:r>
          </a:p>
          <a:p>
            <a:pPr lvl="1"/>
            <a:r>
              <a:rPr lang="en-US" dirty="0" smtClean="0"/>
              <a:t>Web Browser</a:t>
            </a:r>
          </a:p>
          <a:p>
            <a:pPr lvl="1"/>
            <a:r>
              <a:rPr lang="en-US" dirty="0" smtClean="0"/>
              <a:t>Applet viewer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import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Graphics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Graphics.drawString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Integer.decode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1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Programs are sets of instructions telling a computer what to do</a:t>
            </a:r>
          </a:p>
          <a:p>
            <a:r>
              <a:rPr lang="en-US" dirty="0" smtClean="0"/>
              <a:t>Each instruction is called a </a:t>
            </a:r>
            <a:r>
              <a:rPr lang="en-US" i="1" dirty="0" smtClean="0"/>
              <a:t>statement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Curly braces group statements together into </a:t>
            </a:r>
            <a:r>
              <a:rPr lang="en-US" i="1" dirty="0" smtClean="0"/>
              <a:t>blocks</a:t>
            </a:r>
            <a:r>
              <a:rPr lang="en-US" dirty="0" smtClean="0"/>
              <a:t> or </a:t>
            </a:r>
            <a:r>
              <a:rPr lang="en-US" i="1" dirty="0" smtClean="0"/>
              <a:t>block statements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Statements with mathematical calculations are called </a:t>
            </a:r>
            <a:r>
              <a:rPr lang="en-US" i="1" dirty="0" smtClean="0"/>
              <a:t>expressions</a:t>
            </a:r>
            <a:endParaRPr lang="en-US" dirty="0" smtClean="0"/>
          </a:p>
          <a:p>
            <a:pPr lvl="1"/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6" y="2657475"/>
            <a:ext cx="1790700" cy="23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6" y="3810000"/>
            <a:ext cx="3286125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6" y="5810250"/>
            <a:ext cx="11906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Variables are the way a program remembers something</a:t>
            </a:r>
          </a:p>
          <a:p>
            <a:r>
              <a:rPr lang="en-US" dirty="0" smtClean="0"/>
              <a:t>Variable statements contain</a:t>
            </a:r>
          </a:p>
          <a:p>
            <a:pPr lvl="1"/>
            <a:r>
              <a:rPr lang="en-US" dirty="0" smtClean="0"/>
              <a:t>The type of the variable: </a:t>
            </a:r>
            <a:r>
              <a:rPr lang="en-US" dirty="0" err="1" smtClean="0"/>
              <a:t>int</a:t>
            </a:r>
            <a:r>
              <a:rPr lang="en-US" dirty="0" smtClean="0"/>
              <a:t>, float, String (required)</a:t>
            </a:r>
          </a:p>
          <a:p>
            <a:pPr lvl="1"/>
            <a:r>
              <a:rPr lang="en-US" dirty="0" smtClean="0"/>
              <a:t>The name of the variable (required)</a:t>
            </a:r>
          </a:p>
          <a:p>
            <a:pPr lvl="1"/>
            <a:r>
              <a:rPr lang="en-US" dirty="0" smtClean="0"/>
              <a:t>The value of the information (optional)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4037009"/>
            <a:ext cx="1828800" cy="1028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366767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39437" y="51419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1830" y="3667677"/>
            <a:ext cx="68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3441686" y="3852343"/>
            <a:ext cx="1282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3689963" y="5062080"/>
            <a:ext cx="290860" cy="26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4467713" y="3852343"/>
            <a:ext cx="4741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Integer and Floating-Point </a:t>
            </a:r>
            <a:r>
              <a:rPr lang="en-US" dirty="0" smtClean="0"/>
              <a:t>Numbers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any integer from -2.14 billion to +2.14 billion</a:t>
            </a:r>
          </a:p>
          <a:p>
            <a:pPr lvl="1"/>
            <a:r>
              <a:rPr lang="en-US" dirty="0" smtClean="0"/>
              <a:t>float: any decimal number up to 38 digits (1 followed by 37 0’s)</a:t>
            </a:r>
          </a:p>
          <a:p>
            <a:r>
              <a:rPr lang="en-US" dirty="0" smtClean="0"/>
              <a:t>Characters and Strings</a:t>
            </a:r>
          </a:p>
          <a:p>
            <a:pPr lvl="1"/>
            <a:r>
              <a:rPr lang="en-US" dirty="0" smtClean="0"/>
              <a:t>char: a single letter, number for other character – anything you can type</a:t>
            </a:r>
          </a:p>
          <a:p>
            <a:pPr lvl="2"/>
            <a:r>
              <a:rPr lang="en-US" dirty="0" smtClean="0"/>
              <a:t>Enclosed in single quotes</a:t>
            </a:r>
          </a:p>
          <a:p>
            <a:pPr lvl="1"/>
            <a:r>
              <a:rPr lang="en-US" dirty="0" smtClean="0"/>
              <a:t>String: a group or string of characters (String is always capitalized because it is really a class)</a:t>
            </a:r>
          </a:p>
          <a:p>
            <a:pPr lvl="2"/>
            <a:r>
              <a:rPr lang="en-US" dirty="0" smtClean="0"/>
              <a:t>Enclosed in double quotes</a:t>
            </a:r>
          </a:p>
        </p:txBody>
      </p:sp>
    </p:spTree>
    <p:extLst>
      <p:ext uri="{BB962C8B-B14F-4D97-AF65-F5344CB8AC3E}">
        <p14:creationId xmlns:p14="http://schemas.microsoft.com/office/powerpoint/2010/main" val="23025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Variable 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byte</a:t>
            </a:r>
            <a:r>
              <a:rPr lang="en-US" dirty="0"/>
              <a:t>: integers from -</a:t>
            </a:r>
            <a:r>
              <a:rPr lang="en-US" dirty="0" smtClean="0"/>
              <a:t>128 </a:t>
            </a:r>
            <a:r>
              <a:rPr lang="en-US" dirty="0"/>
              <a:t>to </a:t>
            </a:r>
            <a:r>
              <a:rPr lang="en-US" dirty="0" smtClean="0"/>
              <a:t>127</a:t>
            </a:r>
          </a:p>
          <a:p>
            <a:r>
              <a:rPr lang="en-US" dirty="0" smtClean="0"/>
              <a:t>short: integers from -32768 to 32767</a:t>
            </a:r>
            <a:endParaRPr lang="en-US" dirty="0"/>
          </a:p>
          <a:p>
            <a:r>
              <a:rPr lang="en-US" dirty="0" smtClean="0"/>
              <a:t>long: integers from -9.22 quintillion to 9.22 quintillion</a:t>
            </a:r>
          </a:p>
          <a:p>
            <a:pPr lvl="1"/>
            <a:r>
              <a:rPr lang="en-US" dirty="0" smtClean="0"/>
              <a:t>Can use underscores in numbers for readability</a:t>
            </a:r>
          </a:p>
          <a:p>
            <a:pPr lvl="1"/>
            <a:endParaRPr lang="en-US" dirty="0"/>
          </a:p>
          <a:p>
            <a:r>
              <a:rPr lang="en-US" dirty="0" smtClean="0"/>
              <a:t>double: </a:t>
            </a:r>
            <a:r>
              <a:rPr lang="en-US" dirty="0"/>
              <a:t>any decimal number up to </a:t>
            </a:r>
            <a:r>
              <a:rPr lang="en-US" dirty="0" smtClean="0"/>
              <a:t>300 digits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: true or false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 b="-13333"/>
          <a:stretch/>
        </p:blipFill>
        <p:spPr>
          <a:xfrm>
            <a:off x="2653240" y="3195637"/>
            <a:ext cx="31432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40" y="4576286"/>
            <a:ext cx="3157538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Your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Variable names can begin with a letter, underscore (_) or dollar sign ($)</a:t>
            </a:r>
          </a:p>
          <a:p>
            <a:r>
              <a:rPr lang="en-US" dirty="0" smtClean="0"/>
              <a:t>The rest of the name can contain any letters or numbers</a:t>
            </a:r>
          </a:p>
          <a:p>
            <a:r>
              <a:rPr lang="en-US" dirty="0" smtClean="0"/>
              <a:t>Variable names are case-sensitive: </a:t>
            </a:r>
          </a:p>
          <a:p>
            <a:pPr lvl="1"/>
            <a:r>
              <a:rPr lang="en-US" dirty="0" smtClean="0"/>
              <a:t>GAMEOVER, </a:t>
            </a:r>
            <a:r>
              <a:rPr lang="en-US" dirty="0" err="1" smtClean="0"/>
              <a:t>GameOver</a:t>
            </a:r>
            <a:r>
              <a:rPr lang="en-US" dirty="0" smtClean="0"/>
              <a:t>, and </a:t>
            </a:r>
            <a:r>
              <a:rPr lang="en-US" dirty="0" err="1" smtClean="0"/>
              <a:t>gameOver</a:t>
            </a:r>
            <a:r>
              <a:rPr lang="en-US" dirty="0" smtClean="0"/>
              <a:t> are not the same</a:t>
            </a:r>
          </a:p>
          <a:p>
            <a:r>
              <a:rPr lang="en-US" dirty="0" smtClean="0"/>
              <a:t>No spaces in the name</a:t>
            </a:r>
          </a:p>
          <a:p>
            <a:r>
              <a:rPr lang="en-US" dirty="0" smtClean="0"/>
              <a:t>Usually start with a lower-case letter</a:t>
            </a:r>
          </a:p>
          <a:p>
            <a:r>
              <a:rPr lang="en-US" dirty="0" smtClean="0"/>
              <a:t>Usually use </a:t>
            </a:r>
            <a:r>
              <a:rPr lang="en-US" dirty="0" err="1" smtClean="0"/>
              <a:t>camelCase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8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You can store a value in a variable when you create it</a:t>
            </a:r>
          </a:p>
          <a:p>
            <a:endParaRPr lang="en-US" dirty="0" smtClean="0"/>
          </a:p>
          <a:p>
            <a:r>
              <a:rPr lang="en-US" dirty="0" smtClean="0"/>
              <a:t>You can set one variable to the value of another of the same type</a:t>
            </a:r>
          </a:p>
          <a:p>
            <a:endParaRPr lang="en-US" dirty="0"/>
          </a:p>
          <a:p>
            <a:r>
              <a:rPr lang="en-US" dirty="0" smtClean="0"/>
              <a:t>Some variables are </a:t>
            </a:r>
            <a:r>
              <a:rPr lang="en-US" i="1" dirty="0" smtClean="0"/>
              <a:t>constants</a:t>
            </a:r>
            <a:r>
              <a:rPr lang="en-US" dirty="0" smtClean="0"/>
              <a:t>, meaning their values cannot change</a:t>
            </a:r>
          </a:p>
          <a:p>
            <a:pPr lvl="1"/>
            <a:r>
              <a:rPr lang="en-US" dirty="0" smtClean="0"/>
              <a:t>Constants are usually all capitals to make them easier to see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3" y="1676400"/>
            <a:ext cx="2271713" cy="542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47486"/>
            <a:ext cx="3486150" cy="728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6" y="4800600"/>
            <a:ext cx="3057525" cy="5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Addition</a:t>
            </a:r>
          </a:p>
          <a:p>
            <a:endParaRPr lang="en-US" dirty="0" smtClean="0"/>
          </a:p>
          <a:p>
            <a:r>
              <a:rPr lang="en-US" dirty="0" smtClean="0"/>
              <a:t>Subtraction</a:t>
            </a:r>
          </a:p>
          <a:p>
            <a:endParaRPr lang="en-US" dirty="0"/>
          </a:p>
          <a:p>
            <a:r>
              <a:rPr lang="en-US" dirty="0" smtClean="0"/>
              <a:t>Division</a:t>
            </a:r>
          </a:p>
          <a:p>
            <a:endParaRPr lang="en-US" dirty="0"/>
          </a:p>
          <a:p>
            <a:r>
              <a:rPr lang="en-US" dirty="0" smtClean="0"/>
              <a:t>Modulus (Remainder)</a:t>
            </a:r>
          </a:p>
          <a:p>
            <a:endParaRPr lang="en-US" dirty="0"/>
          </a:p>
          <a:p>
            <a:r>
              <a:rPr lang="en-US" dirty="0" smtClean="0"/>
              <a:t>Multiplication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1319212"/>
            <a:ext cx="2586038" cy="585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2209800"/>
            <a:ext cx="2628900" cy="414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3196999"/>
            <a:ext cx="2671763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150610"/>
            <a:ext cx="30003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225" y="5071564"/>
            <a:ext cx="2614613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Increment (add 1)</a:t>
            </a:r>
          </a:p>
          <a:p>
            <a:endParaRPr lang="en-US" dirty="0" smtClean="0"/>
          </a:p>
          <a:p>
            <a:r>
              <a:rPr lang="en-US" dirty="0" smtClean="0"/>
              <a:t>Decrement (subtract 1)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24429"/>
            <a:ext cx="1200150" cy="3857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5037"/>
            <a:ext cx="112871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Order of operations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Incrementing and decrementing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Multiplication, division, and modulus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Addition and subtraction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Comparisons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Assignments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06" y="3810000"/>
            <a:ext cx="4243388" cy="68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3800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3886200" y="4343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07824" y="4572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260224" y="434340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2688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515508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5856" y="45484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4218" y="4340180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256" y="4568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13618" y="4360503"/>
            <a:ext cx="83176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We learned about variables and expressions</a:t>
            </a:r>
          </a:p>
          <a:p>
            <a:r>
              <a:rPr lang="en-US" dirty="0" smtClean="0"/>
              <a:t>Variables include</a:t>
            </a:r>
          </a:p>
          <a:p>
            <a:pPr lvl="1"/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smtClean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9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dirty="0" smtClean="0"/>
              <a:t>Write a class called </a:t>
            </a:r>
            <a:r>
              <a:rPr lang="en-US" dirty="0" err="1" smtClean="0"/>
              <a:t>PlanetWeight</a:t>
            </a:r>
            <a:r>
              <a:rPr lang="en-US" dirty="0" smtClean="0"/>
              <a:t> that works as follows:</a:t>
            </a:r>
          </a:p>
          <a:p>
            <a:pPr lvl="1"/>
            <a:r>
              <a:rPr lang="en-US" dirty="0" smtClean="0"/>
              <a:t>When you type: “java </a:t>
            </a:r>
            <a:r>
              <a:rPr lang="en-US" dirty="0" err="1" smtClean="0"/>
              <a:t>PlanetWeight</a:t>
            </a:r>
            <a:r>
              <a:rPr lang="en-US" dirty="0" smtClean="0"/>
              <a:t> 100”</a:t>
            </a:r>
          </a:p>
          <a:p>
            <a:pPr lvl="1"/>
            <a:r>
              <a:rPr lang="en-US" dirty="0" smtClean="0"/>
              <a:t>Your program will print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Mercury is </a:t>
            </a:r>
            <a:r>
              <a:rPr lang="en-US" dirty="0" smtClean="0"/>
              <a:t>0.378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the Moon is </a:t>
            </a:r>
            <a:r>
              <a:rPr lang="en-US" dirty="0" smtClean="0"/>
              <a:t>0.166 times your weight on earth</a:t>
            </a:r>
          </a:p>
          <a:p>
            <a:pPr lvl="1"/>
            <a:r>
              <a:rPr lang="en-US" dirty="0" smtClean="0"/>
              <a:t>Your weight </a:t>
            </a:r>
            <a:r>
              <a:rPr lang="en-US" dirty="0"/>
              <a:t>on Jupiter is </a:t>
            </a:r>
            <a:r>
              <a:rPr lang="en-US" dirty="0" smtClean="0"/>
              <a:t>2.364 times your weight on earth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-4184" b="3791"/>
          <a:stretch/>
        </p:blipFill>
        <p:spPr>
          <a:xfrm>
            <a:off x="1971675" y="2514600"/>
            <a:ext cx="451485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1123</TotalTime>
  <Words>1946</Words>
  <Application>Microsoft Office PowerPoint</Application>
  <PresentationFormat>On-screen Show (4:3)</PresentationFormat>
  <Paragraphs>447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Setting up Java Path</vt:lpstr>
      <vt:lpstr>Run Java From the Command Line</vt:lpstr>
      <vt:lpstr>Sending Arguments to Applications</vt:lpstr>
      <vt:lpstr>Sending Arguments to Applications</vt:lpstr>
      <vt:lpstr>Sending Arguments to Applications</vt:lpstr>
      <vt:lpstr>Creating an Applet</vt:lpstr>
      <vt:lpstr>Creating an Applet</vt:lpstr>
      <vt:lpstr>Creating an Applet</vt:lpstr>
      <vt:lpstr>Hint: Changing a String to an int</vt:lpstr>
      <vt:lpstr>GitHub</vt:lpstr>
      <vt:lpstr>Summary</vt:lpstr>
      <vt:lpstr>Questions</vt:lpstr>
      <vt:lpstr>Homework</vt:lpstr>
      <vt:lpstr>Hour 5</vt:lpstr>
      <vt:lpstr>Review</vt:lpstr>
      <vt:lpstr>Review</vt:lpstr>
      <vt:lpstr>Statements and Expressions</vt:lpstr>
      <vt:lpstr>Assigning Variable Types</vt:lpstr>
      <vt:lpstr>Variable Types</vt:lpstr>
      <vt:lpstr>Other Variable Types</vt:lpstr>
      <vt:lpstr>Naming Your Variables</vt:lpstr>
      <vt:lpstr>Storing Information in Variables</vt:lpstr>
      <vt:lpstr>Operators</vt:lpstr>
      <vt:lpstr>Operators</vt:lpstr>
      <vt:lpstr>Operator Precedence</vt:lpstr>
      <vt:lpstr>Summary</vt:lpstr>
      <vt:lpstr>Questions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Craig</cp:lastModifiedBy>
  <cp:revision>78</cp:revision>
  <cp:lastPrinted>2013-06-04T01:21:59Z</cp:lastPrinted>
  <dcterms:created xsi:type="dcterms:W3CDTF">2013-05-22T01:53:13Z</dcterms:created>
  <dcterms:modified xsi:type="dcterms:W3CDTF">2013-06-07T03:38:51Z</dcterms:modified>
</cp:coreProperties>
</file>