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86" r:id="rId18"/>
    <p:sldId id="276" r:id="rId19"/>
    <p:sldId id="287" r:id="rId20"/>
    <p:sldId id="278" r:id="rId21"/>
    <p:sldId id="279" r:id="rId22"/>
    <p:sldId id="282" r:id="rId23"/>
    <p:sldId id="283" r:id="rId24"/>
    <p:sldId id="284" r:id="rId25"/>
    <p:sldId id="289" r:id="rId26"/>
    <p:sldId id="290" r:id="rId27"/>
    <p:sldId id="291" r:id="rId28"/>
    <p:sldId id="301" r:id="rId29"/>
    <p:sldId id="297" r:id="rId30"/>
    <p:sldId id="298" r:id="rId31"/>
    <p:sldId id="299" r:id="rId32"/>
    <p:sldId id="300" r:id="rId33"/>
    <p:sldId id="292" r:id="rId34"/>
    <p:sldId id="303" r:id="rId35"/>
    <p:sldId id="304" r:id="rId36"/>
    <p:sldId id="305" r:id="rId37"/>
    <p:sldId id="293" r:id="rId38"/>
    <p:sldId id="306" r:id="rId39"/>
    <p:sldId id="307" r:id="rId40"/>
    <p:sldId id="308" r:id="rId41"/>
    <p:sldId id="309" r:id="rId42"/>
    <p:sldId id="294" r:id="rId43"/>
    <p:sldId id="295" r:id="rId44"/>
    <p:sldId id="29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7" autoAdjust="0"/>
  </p:normalViewPr>
  <p:slideViewPr>
    <p:cSldViewPr>
      <p:cViewPr varScale="1">
        <p:scale>
          <a:sx n="65" d="100"/>
          <a:sy n="65" d="100"/>
        </p:scale>
        <p:origin x="-13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A61B1-7DC2-4510-A16A-DCA60B4B994A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1674A-B40B-4EAE-B870-5B005FE7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7F615-55C3-4F4F-83D6-4B35940FA14F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7F615-55C3-4F4F-83D6-4B35940FA14F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7F615-55C3-4F4F-83D6-4B35940FA14F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raig108/JavaClass_2013_Summer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lormen.com/applesof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Java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Craig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6813"/>
            <a:ext cx="3000375" cy="3000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9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Java Programming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Development Kit (JDK)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NetBeans</a:t>
            </a:r>
            <a:r>
              <a:rPr lang="en-US" dirty="0" smtClean="0"/>
              <a:t> Integrated Development Environment (IDE)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 Java Development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the provided CD</a:t>
            </a:r>
          </a:p>
          <a:p>
            <a:endParaRPr lang="en-US" dirty="0" smtClean="0"/>
          </a:p>
          <a:p>
            <a:r>
              <a:rPr lang="en-US" dirty="0" smtClean="0"/>
              <a:t>Install JDK on your PC</a:t>
            </a:r>
          </a:p>
          <a:p>
            <a:pPr lvl="1"/>
            <a:r>
              <a:rPr lang="en-US" dirty="0" smtClean="0"/>
              <a:t>Try 64-bit version first</a:t>
            </a:r>
          </a:p>
          <a:p>
            <a:pPr lvl="1"/>
            <a:r>
              <a:rPr lang="en-US" dirty="0" smtClean="0"/>
              <a:t>If it does not work, use x86 version</a:t>
            </a:r>
          </a:p>
          <a:p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 smtClean="0"/>
              <a:t>Netbeans</a:t>
            </a:r>
            <a:r>
              <a:rPr lang="en-US" dirty="0" smtClean="0"/>
              <a:t> on you 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 of Programming – Giving instructions</a:t>
            </a:r>
          </a:p>
          <a:p>
            <a:endParaRPr lang="en-US" dirty="0"/>
          </a:p>
          <a:p>
            <a:r>
              <a:rPr lang="en-US" dirty="0" smtClean="0"/>
              <a:t>Installed JDK and </a:t>
            </a:r>
            <a:r>
              <a:rPr lang="en-US" dirty="0" err="1" smtClean="0"/>
              <a:t>Netbeans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Your First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Write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Source code (Text) editor</a:t>
            </a:r>
          </a:p>
          <a:p>
            <a:r>
              <a:rPr lang="en-US" dirty="0" smtClean="0"/>
              <a:t>Simple text files – can open in Notepad</a:t>
            </a:r>
          </a:p>
          <a:p>
            <a:r>
              <a:rPr lang="en-US" dirty="0" smtClean="0"/>
              <a:t>Color highlights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Project for This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to create a project for this class</a:t>
            </a:r>
          </a:p>
          <a:p>
            <a:r>
              <a:rPr lang="en-US" dirty="0" smtClean="0"/>
              <a:t>All our programs will go into this project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Select File &gt; New Project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Category: Java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Project: Java Application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Project Name: Java24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Deselect “Create Main Class”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Finish</a:t>
            </a:r>
          </a:p>
          <a:p>
            <a:pPr marL="106299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the “Hello World”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first program will simply print “Hello World” on the screen</a:t>
            </a:r>
          </a:p>
          <a:p>
            <a:r>
              <a:rPr lang="en-US" dirty="0" smtClean="0"/>
              <a:t>Add a new program to the Java24 Project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File &gt; New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Project: Java24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Categories: Java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File Types: Empty Java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Name and Location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Name: </a:t>
            </a:r>
            <a:r>
              <a:rPr lang="en-US" dirty="0" err="1" smtClean="0"/>
              <a:t>HelloWorld</a:t>
            </a:r>
            <a:endParaRPr lang="en-US" dirty="0" smtClean="0"/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Package: &lt;blank&gt;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Note created file name (HelloWorld.java)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Finish</a:t>
            </a:r>
          </a:p>
        </p:txBody>
      </p:sp>
    </p:spTree>
    <p:extLst>
      <p:ext uri="{BB962C8B-B14F-4D97-AF65-F5344CB8AC3E}">
        <p14:creationId xmlns:p14="http://schemas.microsoft.com/office/powerpoint/2010/main" val="36311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1334" b="32000"/>
          <a:stretch/>
        </p:blipFill>
        <p:spPr bwMode="auto">
          <a:xfrm>
            <a:off x="457200" y="1814081"/>
            <a:ext cx="8229600" cy="374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Statement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4141"/>
              <a:gd name="adj2" fmla="val 931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Gives your class (program) a name: </a:t>
            </a:r>
            <a:r>
              <a:rPr lang="en-US" dirty="0" err="1">
                <a:solidFill>
                  <a:schemeClr val="tx1"/>
                </a:solidFill>
              </a:rPr>
              <a:t>HelloWorld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867400" y="2438400"/>
            <a:ext cx="2362200" cy="914400"/>
          </a:xfrm>
          <a:prstGeom prst="wedgeRectCallout">
            <a:avLst>
              <a:gd name="adj1" fmla="val -186285"/>
              <a:gd name="adj2" fmla="val -1100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Java class name always matches the file name</a:t>
            </a:r>
          </a:p>
        </p:txBody>
      </p:sp>
    </p:spTree>
    <p:extLst>
      <p:ext uri="{BB962C8B-B14F-4D97-AF65-F5344CB8AC3E}">
        <p14:creationId xmlns:p14="http://schemas.microsoft.com/office/powerpoint/2010/main" val="16423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main Statement Does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25369"/>
              <a:gd name="adj2" fmla="val 1141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main part of the program begins here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505200" y="2438400"/>
            <a:ext cx="2362200" cy="914400"/>
          </a:xfrm>
          <a:prstGeom prst="wedgeRectCallout">
            <a:avLst>
              <a:gd name="adj1" fmla="val -76399"/>
              <a:gd name="adj2" fmla="val 11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Programs always start with main</a:t>
            </a:r>
          </a:p>
        </p:txBody>
      </p:sp>
    </p:spTree>
    <p:extLst>
      <p:ext uri="{BB962C8B-B14F-4D97-AF65-F5344CB8AC3E}">
        <p14:creationId xmlns:p14="http://schemas.microsoft.com/office/powerpoint/2010/main" val="11908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Those Squiggly Bracket Marks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5943600" y="2286000"/>
            <a:ext cx="2362200" cy="304800"/>
          </a:xfrm>
          <a:prstGeom prst="wedgeRectCallout">
            <a:avLst>
              <a:gd name="adj1" fmla="val -181291"/>
              <a:gd name="adj2" fmla="val 4383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{ and } enclose blocks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958348" y="2984090"/>
            <a:ext cx="2362200" cy="304800"/>
          </a:xfrm>
          <a:prstGeom prst="wedgeRectCallout">
            <a:avLst>
              <a:gd name="adj1" fmla="val -180665"/>
              <a:gd name="adj2" fmla="val 2286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Class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58348" y="3535362"/>
            <a:ext cx="2362200" cy="304800"/>
          </a:xfrm>
          <a:prstGeom prst="wedgeRectCallout">
            <a:avLst>
              <a:gd name="adj1" fmla="val -97002"/>
              <a:gd name="adj2" fmla="val 1076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Main Function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958348" y="4114800"/>
            <a:ext cx="2362200" cy="609600"/>
          </a:xfrm>
          <a:prstGeom prst="wedgeRectCallout">
            <a:avLst>
              <a:gd name="adj1" fmla="val -96378"/>
              <a:gd name="adj2" fmla="val -616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Blocks inside of blocks - Nesting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/>
              <a:t>Sams</a:t>
            </a:r>
            <a:r>
              <a:rPr lang="en-US" dirty="0" smtClean="0"/>
              <a:t> Teach Yourself Java in 24 Hours</a:t>
            </a:r>
          </a:p>
          <a:p>
            <a:pPr lvl="1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Rogers </a:t>
            </a:r>
            <a:r>
              <a:rPr lang="en-US" dirty="0" err="1" smtClean="0"/>
              <a:t>Cadenhead</a:t>
            </a:r>
            <a:endParaRPr lang="en-US" dirty="0"/>
          </a:p>
        </p:txBody>
      </p:sp>
      <p:pic>
        <p:nvPicPr>
          <p:cNvPr id="1026" name="Picture 2" descr="http://images.pearsoned-ema.com/jpeg/large/9780672335754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6230"/>
            <a:ext cx="4041775" cy="49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 in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000"/>
          <a:stretch/>
        </p:blipFill>
        <p:spPr bwMode="auto">
          <a:xfrm>
            <a:off x="457200" y="1803342"/>
            <a:ext cx="8229600" cy="376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43600" y="2418734"/>
            <a:ext cx="2362200" cy="1696066"/>
          </a:xfrm>
          <a:prstGeom prst="wedgeRectCallout">
            <a:avLst>
              <a:gd name="adj1" fmla="val -196899"/>
              <a:gd name="adj2" fmla="val 493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Variable: storage place in computer memory: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Numbers, characters, text, true/false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 change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990600" y="4683840"/>
            <a:ext cx="2362200" cy="543234"/>
          </a:xfrm>
          <a:prstGeom prst="wedgeRectCallout">
            <a:avLst>
              <a:gd name="adj1" fmla="val -17086"/>
              <a:gd name="adj2" fmla="val -1258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429000" y="4671551"/>
            <a:ext cx="2362200" cy="543234"/>
          </a:xfrm>
          <a:prstGeom prst="wedgeRectCallout">
            <a:avLst>
              <a:gd name="adj1" fmla="val -46431"/>
              <a:gd name="adj2" fmla="val -1203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Content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Hello 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0718"/>
              <a:gd name="adj2" fmla="val -1366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Statement ends with 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the Contents of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0889" b="31778"/>
          <a:stretch/>
        </p:blipFill>
        <p:spPr bwMode="auto">
          <a:xfrm>
            <a:off x="457200" y="1788635"/>
            <a:ext cx="8229600" cy="379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6961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 the greeting to the console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943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Save the file: File &gt;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Fixing Errors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445"/>
          <a:stretch/>
        </p:blipFill>
        <p:spPr bwMode="auto">
          <a:xfrm>
            <a:off x="457200" y="1818083"/>
            <a:ext cx="8229600" cy="373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269948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Error due to missing semicolon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a Java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&gt; Run Project, or</a:t>
            </a:r>
          </a:p>
          <a:p>
            <a:r>
              <a:rPr lang="en-US" dirty="0" smtClean="0"/>
              <a:t>Run button (green arrow), or</a:t>
            </a:r>
          </a:p>
          <a:p>
            <a:r>
              <a:rPr lang="en-US" dirty="0" smtClean="0"/>
              <a:t>F6</a:t>
            </a:r>
          </a:p>
          <a:p>
            <a:endParaRPr lang="en-US" dirty="0"/>
          </a:p>
          <a:p>
            <a:r>
              <a:rPr lang="en-US" dirty="0" smtClean="0"/>
              <a:t>Output displays in Output pane</a:t>
            </a:r>
          </a:p>
        </p:txBody>
      </p:sp>
    </p:spTree>
    <p:extLst>
      <p:ext uri="{BB962C8B-B14F-4D97-AF65-F5344CB8AC3E}">
        <p14:creationId xmlns:p14="http://schemas.microsoft.com/office/powerpoint/2010/main" val="17574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Wrote our first program</a:t>
            </a:r>
          </a:p>
          <a:p>
            <a:r>
              <a:rPr lang="en-US" dirty="0" smtClean="0"/>
              <a:t>Compile program</a:t>
            </a:r>
          </a:p>
          <a:p>
            <a:r>
              <a:rPr lang="en-US" dirty="0" smtClean="0"/>
              <a:t>Run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Chapter 3</a:t>
            </a:r>
          </a:p>
          <a:p>
            <a:pPr lvl="1"/>
            <a:r>
              <a:rPr lang="en-US" dirty="0" smtClean="0"/>
              <a:t>Visit the websites mentioned in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How Java Programs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two types of programming languages?</a:t>
            </a:r>
          </a:p>
          <a:p>
            <a:pPr lvl="1"/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Compiled</a:t>
            </a:r>
          </a:p>
          <a:p>
            <a:r>
              <a:rPr lang="en-US" dirty="0" smtClean="0"/>
              <a:t>When you compile a Java program, what are you doing?</a:t>
            </a:r>
          </a:p>
          <a:p>
            <a:pPr lvl="1"/>
            <a:r>
              <a:rPr lang="en-US" dirty="0" smtClean="0"/>
              <a:t>Converting it into a form the computer can understand</a:t>
            </a:r>
          </a:p>
          <a:p>
            <a:r>
              <a:rPr lang="en-US" dirty="0" smtClean="0"/>
              <a:t>What is a variable?</a:t>
            </a:r>
          </a:p>
          <a:p>
            <a:pPr lvl="1"/>
            <a:r>
              <a:rPr lang="en-US" dirty="0" smtClean="0"/>
              <a:t>A place to store information in a program</a:t>
            </a:r>
          </a:p>
          <a:p>
            <a:r>
              <a:rPr lang="en-US" dirty="0" smtClean="0"/>
              <a:t>What is the process of fixing errors called?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00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6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Java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Programs that run on your computer</a:t>
            </a:r>
          </a:p>
          <a:p>
            <a:r>
              <a:rPr lang="en-US" dirty="0" smtClean="0"/>
              <a:t>Applets</a:t>
            </a:r>
          </a:p>
          <a:p>
            <a:pPr lvl="1"/>
            <a:r>
              <a:rPr lang="en-US" dirty="0" smtClean="0"/>
              <a:t>Programs that run on a web page</a:t>
            </a:r>
          </a:p>
        </p:txBody>
      </p:sp>
    </p:spTree>
    <p:extLst>
      <p:ext uri="{BB962C8B-B14F-4D97-AF65-F5344CB8AC3E}">
        <p14:creationId xmlns:p14="http://schemas.microsoft.com/office/powerpoint/2010/main" val="7342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Becoming a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HelloWorld</a:t>
            </a:r>
            <a:r>
              <a:rPr lang="en-US" dirty="0" smtClean="0"/>
              <a:t> was our first application</a:t>
            </a:r>
          </a:p>
          <a:p>
            <a:r>
              <a:rPr lang="en-US" dirty="0" smtClean="0"/>
              <a:t>New application: Root </a:t>
            </a:r>
          </a:p>
          <a:p>
            <a:pPr lvl="1"/>
            <a:r>
              <a:rPr lang="en-US" dirty="0" smtClean="0"/>
              <a:t>Will compute the square root of a number</a:t>
            </a:r>
          </a:p>
          <a:p>
            <a:pPr lvl="1"/>
            <a:r>
              <a:rPr lang="en-US" dirty="0" smtClean="0"/>
              <a:t>File &gt; New File…</a:t>
            </a:r>
          </a:p>
          <a:p>
            <a:pPr lvl="1"/>
            <a:r>
              <a:rPr lang="en-US" dirty="0" smtClean="0"/>
              <a:t>Category: Java</a:t>
            </a:r>
          </a:p>
          <a:p>
            <a:pPr lvl="1"/>
            <a:r>
              <a:rPr lang="en-US" dirty="0" smtClean="0"/>
              <a:t>Type: Empty Java File</a:t>
            </a:r>
          </a:p>
          <a:p>
            <a:pPr lvl="1"/>
            <a:r>
              <a:rPr lang="en-US" dirty="0" smtClean="0"/>
              <a:t>Next</a:t>
            </a:r>
          </a:p>
          <a:p>
            <a:pPr lvl="1"/>
            <a:r>
              <a:rPr lang="en-US" dirty="0" smtClean="0"/>
              <a:t>Class Name: Root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8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762000" y="4401162"/>
            <a:ext cx="2667000" cy="543234"/>
          </a:xfrm>
          <a:prstGeom prst="wedgeRectCallout">
            <a:avLst>
              <a:gd name="adj1" fmla="val -18591"/>
              <a:gd name="adj2" fmla="val -3441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(integer) = whole numbers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581400" y="4401162"/>
            <a:ext cx="2667000" cy="543234"/>
          </a:xfrm>
          <a:prstGeom prst="wedgeRectCallout">
            <a:avLst>
              <a:gd name="adj1" fmla="val -106591"/>
              <a:gd name="adj2" fmla="val -3413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715000" y="3657600"/>
            <a:ext cx="2667000" cy="543234"/>
          </a:xfrm>
          <a:prstGeom prst="wedgeRectCallout">
            <a:avLst>
              <a:gd name="adj1" fmla="val -159734"/>
              <a:gd name="adj2" fmla="val -2179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Initialized to 225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5638800" y="2133600"/>
            <a:ext cx="2667000" cy="543234"/>
          </a:xfrm>
          <a:prstGeom prst="wedgeRectCallout">
            <a:avLst>
              <a:gd name="adj1" fmla="val -175589"/>
              <a:gd name="adj2" fmla="val 766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Normal print command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638800" y="2880848"/>
            <a:ext cx="2667000" cy="543234"/>
          </a:xfrm>
          <a:prstGeom prst="wedgeRectCallout">
            <a:avLst>
              <a:gd name="adj1" fmla="val -80600"/>
              <a:gd name="adj2" fmla="val -427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Concatenation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638800" y="3581400"/>
            <a:ext cx="2667000" cy="543234"/>
          </a:xfrm>
          <a:prstGeom prst="wedgeRectCallout">
            <a:avLst>
              <a:gd name="adj1" fmla="val -129319"/>
              <a:gd name="adj2" fmla="val -1419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Prints contents of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3276600" y="4277034"/>
            <a:ext cx="5029200" cy="543234"/>
          </a:xfrm>
          <a:prstGeom prst="wedgeRectCallout">
            <a:avLst>
              <a:gd name="adj1" fmla="val -40674"/>
              <a:gd name="adj2" fmla="val -1907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Compute square root of number AND print 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Demonstrate running java from the command line</a:t>
            </a:r>
          </a:p>
          <a:p>
            <a:pPr lvl="1"/>
            <a:r>
              <a:rPr lang="en-US" dirty="0" smtClean="0"/>
              <a:t>This is what </a:t>
            </a:r>
            <a:r>
              <a:rPr lang="en-US" dirty="0" err="1" smtClean="0"/>
              <a:t>Netbeans</a:t>
            </a:r>
            <a:r>
              <a:rPr lang="en-US" dirty="0" smtClean="0"/>
              <a:t> is doing when we hit run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Need to add java path to “PATH”</a:t>
            </a:r>
          </a:p>
          <a:p>
            <a:r>
              <a:rPr lang="en-US" dirty="0" smtClean="0"/>
              <a:t>We can add arguments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TextDisplayer</a:t>
            </a:r>
            <a:r>
              <a:rPr lang="en-US" dirty="0" smtClean="0"/>
              <a:t> readme.txt /p “Page Title”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257" y="1931243"/>
            <a:ext cx="5805487" cy="294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5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New application: </a:t>
            </a:r>
            <a:r>
              <a:rPr lang="en-US" dirty="0" err="1" smtClean="0"/>
              <a:t>BlankFiller</a:t>
            </a:r>
            <a:endParaRPr lang="en-US" dirty="0"/>
          </a:p>
          <a:p>
            <a:pPr lvl="1"/>
            <a:r>
              <a:rPr lang="en-US" dirty="0"/>
              <a:t>Will </a:t>
            </a:r>
            <a:r>
              <a:rPr lang="en-US" dirty="0" smtClean="0"/>
              <a:t>use command line arguments to fill in the blanks in a sentence</a:t>
            </a:r>
            <a:endParaRPr lang="en-US" dirty="0"/>
          </a:p>
          <a:p>
            <a:pPr lvl="1"/>
            <a:r>
              <a:rPr lang="en-US" dirty="0"/>
              <a:t>File &gt; New File…</a:t>
            </a:r>
          </a:p>
          <a:p>
            <a:pPr lvl="1"/>
            <a:r>
              <a:rPr lang="en-US" dirty="0"/>
              <a:t>Category: Java</a:t>
            </a:r>
          </a:p>
          <a:p>
            <a:pPr lvl="1"/>
            <a:r>
              <a:rPr lang="en-US" dirty="0"/>
              <a:t>Type: Empty Java File</a:t>
            </a:r>
          </a:p>
          <a:p>
            <a:pPr lvl="1"/>
            <a:r>
              <a:rPr lang="en-US" dirty="0"/>
              <a:t>Next</a:t>
            </a:r>
          </a:p>
          <a:p>
            <a:pPr lvl="1"/>
            <a:r>
              <a:rPr lang="en-US" dirty="0"/>
              <a:t>Class Name: </a:t>
            </a:r>
            <a:r>
              <a:rPr lang="en-US" dirty="0" err="1" smtClean="0"/>
              <a:t>BlankFiller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85900"/>
            <a:ext cx="8496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800600" y="1600200"/>
            <a:ext cx="3810000" cy="543234"/>
          </a:xfrm>
          <a:prstGeom prst="wedgeRectCallout">
            <a:avLst>
              <a:gd name="adj1" fmla="val -82269"/>
              <a:gd name="adj2" fmla="val 847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Array: 0 to N of the same type of thing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62000" y="3427772"/>
            <a:ext cx="3048000" cy="543234"/>
          </a:xfrm>
          <a:prstGeom prst="wedgeRectCallout">
            <a:avLst>
              <a:gd name="adj1" fmla="val 70441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Arrays always start from 0 – i.e. 0 is the first item in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334000" y="3406881"/>
            <a:ext cx="3048000" cy="543234"/>
          </a:xfrm>
          <a:prstGeom prst="wedgeRectCallout">
            <a:avLst>
              <a:gd name="adj1" fmla="val -29720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590800" y="4022888"/>
            <a:ext cx="3048000" cy="543234"/>
          </a:xfrm>
          <a:prstGeom prst="wedgeRectCallout">
            <a:avLst>
              <a:gd name="adj1" fmla="val 38506"/>
              <a:gd name="adj2" fmla="val -2328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 </a:t>
            </a:r>
            <a:r>
              <a:rPr lang="en-US" dirty="0" err="1" smtClean="0"/>
              <a:t>BlankFiller</a:t>
            </a:r>
            <a:r>
              <a:rPr lang="en-US" dirty="0" smtClean="0"/>
              <a:t> from command line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cd to path, java </a:t>
            </a:r>
            <a:r>
              <a:rPr lang="en-US" dirty="0" err="1" smtClean="0"/>
              <a:t>BlankFiller</a:t>
            </a:r>
            <a:r>
              <a:rPr lang="en-US" dirty="0" smtClean="0"/>
              <a:t> crazy red happy</a:t>
            </a:r>
          </a:p>
          <a:p>
            <a:r>
              <a:rPr lang="en-US" dirty="0" smtClean="0"/>
              <a:t>Run from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smtClean="0"/>
              <a:t>Run &gt; Set Project Configuration &gt; Customize…</a:t>
            </a:r>
          </a:p>
          <a:p>
            <a:pPr lvl="1"/>
            <a:r>
              <a:rPr lang="en-US" dirty="0" smtClean="0"/>
              <a:t>Main Class: </a:t>
            </a:r>
            <a:r>
              <a:rPr lang="en-US" dirty="0" err="1" smtClean="0"/>
              <a:t>BlankFiller</a:t>
            </a:r>
            <a:r>
              <a:rPr lang="en-US" dirty="0" smtClean="0"/>
              <a:t>,  Arguments: quick brown lazy (choose 3 adjectives) OK</a:t>
            </a:r>
          </a:p>
          <a:p>
            <a:pPr lvl="1"/>
            <a:r>
              <a:rPr lang="en-US" dirty="0" smtClean="0"/>
              <a:t>Run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623060"/>
            <a:ext cx="5829300" cy="294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0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2034"/>
            <a:ext cx="8229600" cy="46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800600" y="1447800"/>
            <a:ext cx="3810000" cy="685800"/>
          </a:xfrm>
          <a:prstGeom prst="wedgeRectCallout">
            <a:avLst>
              <a:gd name="adj1" fmla="val -89624"/>
              <a:gd name="adj2" fmla="val 547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extends – inheritance – gets properties of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800600" y="2271866"/>
            <a:ext cx="3810000" cy="342900"/>
          </a:xfrm>
          <a:prstGeom prst="wedgeRectCallout">
            <a:avLst>
              <a:gd name="adj1" fmla="val -120592"/>
              <a:gd name="adj2" fmla="val 311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Member of class Root Applet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800600" y="2743200"/>
            <a:ext cx="3810000" cy="562897"/>
          </a:xfrm>
          <a:prstGeom prst="wedgeRectCallout">
            <a:avLst>
              <a:gd name="adj1" fmla="val -105883"/>
              <a:gd name="adj2" fmla="val -242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() – inherited from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always calls this on startup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832987" y="3429000"/>
            <a:ext cx="2743200" cy="1157750"/>
          </a:xfrm>
          <a:prstGeom prst="wedgeRectCallout">
            <a:avLst>
              <a:gd name="adj1" fmla="val -123237"/>
              <a:gd name="adj2" fmla="val -266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paint() – inherited from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calls this every time the screen is painted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2034"/>
            <a:ext cx="8229600" cy="46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762000" y="1600200"/>
            <a:ext cx="3810000" cy="685800"/>
          </a:xfrm>
          <a:prstGeom prst="wedgeRectCallout">
            <a:avLst>
              <a:gd name="adj1" fmla="val 15279"/>
              <a:gd name="adj2" fmla="val 2526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Graphics screen – tells paint where to draw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763729" y="1600200"/>
            <a:ext cx="3810000" cy="685800"/>
          </a:xfrm>
          <a:prstGeom prst="wedgeRectCallout">
            <a:avLst>
              <a:gd name="adj1" fmla="val -43173"/>
              <a:gd name="adj2" fmla="val 2999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drawString</a:t>
            </a:r>
            <a:r>
              <a:rPr lang="en-US" dirty="0" smtClean="0">
                <a:solidFill>
                  <a:schemeClr val="tx1"/>
                </a:solidFill>
              </a:rPr>
              <a:t> – draws a sting on the 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557252" y="4419600"/>
            <a:ext cx="1233948" cy="342900"/>
          </a:xfrm>
          <a:prstGeom prst="wedgeRectCallout">
            <a:avLst>
              <a:gd name="adj1" fmla="val -163476"/>
              <a:gd name="adj2" fmla="val -592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X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557252" y="4876800"/>
            <a:ext cx="1219200" cy="342900"/>
          </a:xfrm>
          <a:prstGeom prst="wedgeRectCallout">
            <a:avLst>
              <a:gd name="adj1" fmla="val -163464"/>
              <a:gd name="adj2" fmla="val -14522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position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6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619" y="1624012"/>
            <a:ext cx="6100763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76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6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76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76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76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76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76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76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76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52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52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52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52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752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52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52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52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52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52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28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28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28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28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28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828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28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28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828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828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05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05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905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05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905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905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05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905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905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905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981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1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81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81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981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81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981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981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981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981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57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57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57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57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57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057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057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057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57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133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133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133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133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133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133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133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133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133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133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209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209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209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209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209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209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209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209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209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209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286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286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286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286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286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286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286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286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286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286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362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362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362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362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362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362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362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362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362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362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438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438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438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438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438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438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438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438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438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438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514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514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514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514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514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514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514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514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514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514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590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590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590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590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590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590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590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590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590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590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667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667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667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667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667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667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667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667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667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667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743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743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743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743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743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743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743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743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743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743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2819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2819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2819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2819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2819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2819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2819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2819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2819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2819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2895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2895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2895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2895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2895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2895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895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2895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2895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2895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2971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971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2971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2971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2971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2971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2971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2971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2971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2971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048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048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048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3048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048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048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048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048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3048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048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3124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3124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3124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3124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3124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3124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3124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3124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3124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3124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3200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3200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3200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3200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3200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3200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3200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3200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3200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3200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3276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3276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3276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3276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3276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3276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3276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3276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3276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3276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3352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3352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3352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3352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3352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3352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3352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3352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3352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3352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429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3429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3429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429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429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429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429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3429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3429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3429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3505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3505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505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3505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505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505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505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3505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3505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3505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3581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3581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3581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3581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3581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3581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3581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3581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3581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3581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3657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3657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3657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3657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657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657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3657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657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3657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3657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733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733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3733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3733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3733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733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3733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3733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733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733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3810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3810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3810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3810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3810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3810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3810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3810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3810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3810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3886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3886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3886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3886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3886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3886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3886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3886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3886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3886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3962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3962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3962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3962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3962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3962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3962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3962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3962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3962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4038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4038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4038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4038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4038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4038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4038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4038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4038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4038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81100" y="2438400"/>
            <a:ext cx="4953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V="1">
            <a:off x="1193679" y="3200400"/>
            <a:ext cx="4953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/>
          <p:cNvCxnSpPr/>
          <p:nvPr/>
        </p:nvCxnSpPr>
        <p:spPr>
          <a:xfrm>
            <a:off x="1676400" y="15240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>
            <a:off x="1752600" y="1524000"/>
            <a:ext cx="0" cy="91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>
          <a:xfrm>
            <a:off x="1389142" y="1261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1" name="TextBox 730"/>
          <p:cNvSpPr txBox="1"/>
          <p:nvPr/>
        </p:nvSpPr>
        <p:spPr>
          <a:xfrm>
            <a:off x="1770142" y="1261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732" name="TextBox 731"/>
          <p:cNvSpPr txBox="1"/>
          <p:nvPr/>
        </p:nvSpPr>
        <p:spPr>
          <a:xfrm>
            <a:off x="1066800" y="2099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3" name="TextBox 732"/>
          <p:cNvSpPr txBox="1"/>
          <p:nvPr/>
        </p:nvSpPr>
        <p:spPr>
          <a:xfrm>
            <a:off x="981750" y="3200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734" name="TextBox 733"/>
          <p:cNvSpPr txBox="1"/>
          <p:nvPr/>
        </p:nvSpPr>
        <p:spPr>
          <a:xfrm>
            <a:off x="2336124" y="1126123"/>
            <a:ext cx="105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 Position</a:t>
            </a:r>
            <a:endParaRPr lang="en-US" sz="1600" dirty="0"/>
          </a:p>
        </p:txBody>
      </p:sp>
      <p:sp>
        <p:nvSpPr>
          <p:cNvPr id="735" name="TextBox 734"/>
          <p:cNvSpPr txBox="1"/>
          <p:nvPr/>
        </p:nvSpPr>
        <p:spPr>
          <a:xfrm rot="5400000">
            <a:off x="186510" y="2667356"/>
            <a:ext cx="103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dirty="0" smtClean="0"/>
              <a:t> Position</a:t>
            </a:r>
            <a:endParaRPr lang="en-US" sz="1600" dirty="0"/>
          </a:p>
        </p:txBody>
      </p:sp>
      <p:cxnSp>
        <p:nvCxnSpPr>
          <p:cNvPr id="2059" name="Straight Arrow Connector 2058"/>
          <p:cNvCxnSpPr/>
          <p:nvPr/>
        </p:nvCxnSpPr>
        <p:spPr>
          <a:xfrm>
            <a:off x="2247900" y="1464677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/>
          <p:cNvCxnSpPr/>
          <p:nvPr/>
        </p:nvCxnSpPr>
        <p:spPr>
          <a:xfrm>
            <a:off x="849304" y="2269123"/>
            <a:ext cx="0" cy="1100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Programming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Programming languages work like spoken language </a:t>
            </a:r>
          </a:p>
          <a:p>
            <a:r>
              <a:rPr lang="en-US" dirty="0" smtClean="0"/>
              <a:t>Gives humans a way to tell a computer what to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Hint: Changing a String to an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can’t to math on a String</a:t>
            </a:r>
          </a:p>
          <a:p>
            <a:r>
              <a:rPr lang="en-US" dirty="0" smtClean="0"/>
              <a:t>You need to change the String to an </a:t>
            </a:r>
            <a:r>
              <a:rPr lang="en-US" dirty="0" err="1" smtClean="0"/>
              <a:t>int</a:t>
            </a:r>
            <a:endParaRPr lang="en-US" dirty="0"/>
          </a:p>
          <a:p>
            <a:pPr lvl="1"/>
            <a:r>
              <a:rPr lang="en-US" dirty="0" err="1" smtClean="0"/>
              <a:t>Integer.decode</a:t>
            </a:r>
            <a:r>
              <a:rPr lang="en-US" dirty="0" smtClean="0"/>
              <a:t>() will do the trick</a:t>
            </a:r>
          </a:p>
          <a:p>
            <a:pPr lvl="1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16" y="2728106"/>
            <a:ext cx="6684169" cy="95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8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http://github.com</a:t>
            </a:r>
            <a:endParaRPr lang="en-US" dirty="0" smtClean="0"/>
          </a:p>
          <a:p>
            <a:pPr lvl="1"/>
            <a:r>
              <a:rPr lang="en-US" dirty="0" smtClean="0"/>
              <a:t>Create an account (free)</a:t>
            </a:r>
            <a:endParaRPr lang="en-US" dirty="0" smtClean="0"/>
          </a:p>
          <a:p>
            <a:pPr lvl="1"/>
            <a:r>
              <a:rPr lang="en-US" dirty="0" smtClean="0"/>
              <a:t>Need an email (can use your parents)</a:t>
            </a:r>
          </a:p>
          <a:p>
            <a:pPr lvl="1"/>
            <a:r>
              <a:rPr lang="en-US" dirty="0" smtClean="0"/>
              <a:t>Go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github.com/bcraig108/JavaClass_2013_Summer</a:t>
            </a:r>
            <a:endParaRPr lang="en-US" dirty="0" smtClean="0"/>
          </a:p>
          <a:p>
            <a:pPr lvl="2"/>
            <a:r>
              <a:rPr lang="en-US" dirty="0" smtClean="0"/>
              <a:t>Click Clone in Windows</a:t>
            </a:r>
          </a:p>
          <a:p>
            <a:pPr lvl="2"/>
            <a:r>
              <a:rPr lang="en-US" dirty="0" smtClean="0"/>
              <a:t>Download the Windows </a:t>
            </a:r>
            <a:r>
              <a:rPr lang="en-US" dirty="0" err="1" smtClean="0"/>
              <a:t>GitHub</a:t>
            </a:r>
            <a:r>
              <a:rPr lang="en-US" dirty="0" smtClean="0"/>
              <a:t> tool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54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Java Application</a:t>
            </a:r>
            <a:r>
              <a:rPr lang="en-US" dirty="0"/>
              <a:t> </a:t>
            </a:r>
            <a:r>
              <a:rPr lang="en-US" dirty="0" smtClean="0"/>
              <a:t>that computes square roots</a:t>
            </a:r>
          </a:p>
          <a:p>
            <a:r>
              <a:rPr lang="en-US" dirty="0" smtClean="0"/>
              <a:t>Created Java Application that uses arguments</a:t>
            </a:r>
          </a:p>
          <a:p>
            <a:r>
              <a:rPr lang="en-US" dirty="0" smtClean="0"/>
              <a:t>Created </a:t>
            </a:r>
            <a:r>
              <a:rPr lang="en-US" smtClean="0"/>
              <a:t>Java Applet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5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03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Root application as a guide, create a </a:t>
            </a:r>
            <a:r>
              <a:rPr lang="en-US" dirty="0" err="1" smtClean="0"/>
              <a:t>NewRoot</a:t>
            </a:r>
            <a:r>
              <a:rPr lang="en-US" dirty="0" smtClean="0"/>
              <a:t> application that can display the square root of 625</a:t>
            </a:r>
          </a:p>
          <a:p>
            <a:endParaRPr lang="en-US" dirty="0" smtClean="0"/>
          </a:p>
          <a:p>
            <a:r>
              <a:rPr lang="en-US" dirty="0" smtClean="0"/>
              <a:t>Using the Root application as a guide, create an </a:t>
            </a:r>
            <a:r>
              <a:rPr lang="en-US" dirty="0" err="1" smtClean="0"/>
              <a:t>ArgRoot</a:t>
            </a:r>
            <a:r>
              <a:rPr lang="en-US" dirty="0" smtClean="0"/>
              <a:t> application that can display the square root of the number provided as an argument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64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/>
          <a:lstStyle/>
          <a:p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BASIC</a:t>
            </a:r>
          </a:p>
          <a:p>
            <a:pPr lvl="1"/>
            <a:r>
              <a:rPr lang="en-US" dirty="0" smtClean="0"/>
              <a:t>Visual Basic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100’s of others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Java?</a:t>
            </a:r>
          </a:p>
          <a:p>
            <a:pPr lvl="1"/>
            <a:r>
              <a:rPr lang="en-US" dirty="0" smtClean="0"/>
              <a:t>Used on internet &amp; mobile phones</a:t>
            </a:r>
          </a:p>
          <a:p>
            <a:pPr lvl="1"/>
            <a:r>
              <a:rPr lang="en-US" dirty="0" smtClean="0"/>
              <a:t>Organized language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nvented by James Gosling</a:t>
            </a:r>
          </a:p>
          <a:p>
            <a:pPr lvl="2"/>
            <a:r>
              <a:rPr lang="en-US" dirty="0" smtClean="0"/>
              <a:t>Didn’t like C++</a:t>
            </a:r>
          </a:p>
          <a:p>
            <a:pPr lvl="1"/>
            <a:r>
              <a:rPr lang="en-US" dirty="0" smtClean="0"/>
              <a:t>3 billion devices run Java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5808681"/>
            <a:ext cx="8229600" cy="446276"/>
          </a:xfrm>
          <a:prstGeom prst="rect">
            <a:avLst/>
          </a:prstGeom>
        </p:spPr>
        <p:txBody>
          <a:bodyPr vert="horz" numCol="1">
            <a:normAutofit fontScale="92500" lnSpcReduction="100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/>
              <a:t>Learning one language makes it easy to learn others</a:t>
            </a:r>
          </a:p>
        </p:txBody>
      </p:sp>
    </p:spTree>
    <p:extLst>
      <p:ext uri="{BB962C8B-B14F-4D97-AF65-F5344CB8AC3E}">
        <p14:creationId xmlns:p14="http://schemas.microsoft.com/office/powerpoint/2010/main" val="1780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Program = Software</a:t>
            </a:r>
          </a:p>
          <a:p>
            <a:pPr lvl="1"/>
            <a:r>
              <a:rPr lang="en-US" dirty="0" smtClean="0"/>
              <a:t>Everything a computer does is done by software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Windows 8, </a:t>
            </a:r>
            <a:r>
              <a:rPr lang="en-US" dirty="0" err="1" smtClean="0"/>
              <a:t>Minecraft</a:t>
            </a:r>
            <a:r>
              <a:rPr lang="en-US" dirty="0" smtClean="0"/>
              <a:t>, Internet Explorer, iTunes, viruses</a:t>
            </a:r>
          </a:p>
          <a:p>
            <a:pPr lvl="1"/>
            <a:r>
              <a:rPr lang="en-US" dirty="0" smtClean="0"/>
              <a:t>Programs made up of list of commands to be performed in a specific order</a:t>
            </a:r>
          </a:p>
          <a:p>
            <a:r>
              <a:rPr lang="en-US" dirty="0" smtClean="0"/>
              <a:t>Command = </a:t>
            </a:r>
            <a:r>
              <a:rPr lang="en-US" dirty="0"/>
              <a:t>S</a:t>
            </a:r>
            <a:r>
              <a:rPr lang="en-US" dirty="0" smtClean="0"/>
              <a:t>tatement</a:t>
            </a:r>
          </a:p>
          <a:p>
            <a:pPr lvl="1"/>
            <a:r>
              <a:rPr lang="en-US" dirty="0" smtClean="0"/>
              <a:t>Example: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Clean your room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Mow the lawn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Play videogames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Go to bed</a:t>
            </a:r>
          </a:p>
        </p:txBody>
      </p:sp>
    </p:spTree>
    <p:extLst>
      <p:ext uri="{BB962C8B-B14F-4D97-AF65-F5344CB8AC3E}">
        <p14:creationId xmlns:p14="http://schemas.microsoft.com/office/powerpoint/2010/main" val="33138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to: </a:t>
            </a:r>
            <a:r>
              <a:rPr lang="en-US" dirty="0" smtClean="0">
                <a:hlinkClick r:id="rId2"/>
              </a:rPr>
              <a:t>www.calormen.com/applesoft</a:t>
            </a:r>
            <a:endParaRPr lang="en-US" dirty="0" smtClean="0"/>
          </a:p>
          <a:p>
            <a:pPr lvl="1"/>
            <a:r>
              <a:rPr lang="en-US" dirty="0" smtClean="0"/>
              <a:t>Enter the following commands:</a:t>
            </a:r>
          </a:p>
          <a:p>
            <a:pPr marL="594360" lvl="2" indent="0">
              <a:buNone/>
            </a:pPr>
            <a:r>
              <a:rPr lang="en-US" dirty="0" smtClean="0"/>
              <a:t>10 PRINT “Shall we play a game?”</a:t>
            </a:r>
          </a:p>
          <a:p>
            <a:pPr marL="594360" lvl="2" indent="0">
              <a:buNone/>
            </a:pPr>
            <a:r>
              <a:rPr lang="en-US" dirty="0" smtClean="0"/>
              <a:t>20 INPUT A$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0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Programs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Interpreted Languages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Compiled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Programs Don’t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 Errors</a:t>
            </a:r>
          </a:p>
          <a:p>
            <a:pPr lvl="1"/>
            <a:r>
              <a:rPr lang="en-US" dirty="0" smtClean="0"/>
              <a:t>Broke the rules of the language</a:t>
            </a:r>
          </a:p>
          <a:p>
            <a:pPr lvl="1"/>
            <a:r>
              <a:rPr lang="en-US" dirty="0" smtClean="0"/>
              <a:t>Computer doesn’t understand</a:t>
            </a:r>
          </a:p>
          <a:p>
            <a:pPr lvl="1"/>
            <a:r>
              <a:rPr lang="en-US" dirty="0" smtClean="0"/>
              <a:t>Compile-time error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 Errors</a:t>
            </a:r>
          </a:p>
          <a:p>
            <a:pPr lvl="1"/>
            <a:r>
              <a:rPr lang="en-US" dirty="0" smtClean="0"/>
              <a:t>Obeys the rules of the language</a:t>
            </a:r>
          </a:p>
          <a:p>
            <a:pPr lvl="1"/>
            <a:r>
              <a:rPr lang="en-US" dirty="0" smtClean="0"/>
              <a:t>Computer doesn’t do what you want or expect</a:t>
            </a:r>
          </a:p>
          <a:p>
            <a:pPr lvl="1"/>
            <a:r>
              <a:rPr lang="en-US" dirty="0" smtClean="0"/>
              <a:t>Run-time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757</TotalTime>
  <Words>1180</Words>
  <Application>Microsoft Office PowerPoint</Application>
  <PresentationFormat>On-screen Show (4:3)</PresentationFormat>
  <Paragraphs>298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Origin</vt:lpstr>
      <vt:lpstr>Introduction to Java Programming</vt:lpstr>
      <vt:lpstr>Text</vt:lpstr>
      <vt:lpstr>Hour 1</vt:lpstr>
      <vt:lpstr>What is a Programming Language</vt:lpstr>
      <vt:lpstr>Choosing a Language</vt:lpstr>
      <vt:lpstr>Telling the Computer What to Do</vt:lpstr>
      <vt:lpstr>Telling the Computer What to Do</vt:lpstr>
      <vt:lpstr>How Programs Work</vt:lpstr>
      <vt:lpstr>When Programs Don’t Work</vt:lpstr>
      <vt:lpstr>Choosing a Java Programming Tool</vt:lpstr>
      <vt:lpstr>Installing a Java Development Tool</vt:lpstr>
      <vt:lpstr>Summary</vt:lpstr>
      <vt:lpstr>Hour 2</vt:lpstr>
      <vt:lpstr>What You Need To Write Programs</vt:lpstr>
      <vt:lpstr>Creating a Project for This Class</vt:lpstr>
      <vt:lpstr>Beginning the “Hello World” Program</vt:lpstr>
      <vt:lpstr>The class Statement</vt:lpstr>
      <vt:lpstr>What the main Statement Does</vt:lpstr>
      <vt:lpstr>Those Squiggly Bracket Marks</vt:lpstr>
      <vt:lpstr>Storing Information in a Variable</vt:lpstr>
      <vt:lpstr>Displaying the Contents of a Variable</vt:lpstr>
      <vt:lpstr>Fixing Errors</vt:lpstr>
      <vt:lpstr>Running a Java Program</vt:lpstr>
      <vt:lpstr>Summary</vt:lpstr>
      <vt:lpstr>Homework</vt:lpstr>
      <vt:lpstr>Hour 4</vt:lpstr>
      <vt:lpstr>Review</vt:lpstr>
      <vt:lpstr>Review</vt:lpstr>
      <vt:lpstr>Two Types of Java Programs</vt:lpstr>
      <vt:lpstr>Creating an Application</vt:lpstr>
      <vt:lpstr>Creating an Application</vt:lpstr>
      <vt:lpstr>Creating an Application</vt:lpstr>
      <vt:lpstr>Sending Arguments to Applications</vt:lpstr>
      <vt:lpstr>Sending Arguments to Applications</vt:lpstr>
      <vt:lpstr>Sending Arguments to Applications</vt:lpstr>
      <vt:lpstr>Sending Arguments to Applications</vt:lpstr>
      <vt:lpstr>Creating an Applet</vt:lpstr>
      <vt:lpstr>Creating an Applet</vt:lpstr>
      <vt:lpstr>Creating an Applet</vt:lpstr>
      <vt:lpstr>Hint: Changing a String to an int</vt:lpstr>
      <vt:lpstr>GitHub</vt:lpstr>
      <vt:lpstr>Summary</vt:lpstr>
      <vt:lpstr>Questions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Brian &amp; Denise</dc:creator>
  <cp:lastModifiedBy>Brian &amp; Denise</cp:lastModifiedBy>
  <cp:revision>41</cp:revision>
  <cp:lastPrinted>2013-06-03T03:37:02Z</cp:lastPrinted>
  <dcterms:created xsi:type="dcterms:W3CDTF">2013-05-22T01:53:13Z</dcterms:created>
  <dcterms:modified xsi:type="dcterms:W3CDTF">2013-06-03T03:42:14Z</dcterms:modified>
</cp:coreProperties>
</file>