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6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1" r:id="rId54"/>
    <p:sldId id="322" r:id="rId55"/>
    <p:sldId id="323" r:id="rId56"/>
    <p:sldId id="324" r:id="rId57"/>
    <p:sldId id="325" r:id="rId58"/>
    <p:sldId id="327" r:id="rId59"/>
    <p:sldId id="328" r:id="rId60"/>
    <p:sldId id="329" r:id="rId61"/>
    <p:sldId id="330" r:id="rId62"/>
    <p:sldId id="331" r:id="rId63"/>
    <p:sldId id="333" r:id="rId64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667" autoAdjust="0"/>
  </p:normalViewPr>
  <p:slideViewPr>
    <p:cSldViewPr>
      <p:cViewPr varScale="1">
        <p:scale>
          <a:sx n="74" d="100"/>
          <a:sy n="74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http://github.com</a:t>
            </a:r>
            <a:endParaRPr lang="en-US" sz="1800" dirty="0" smtClean="0"/>
          </a:p>
          <a:p>
            <a:pPr lvl="1"/>
            <a:r>
              <a:rPr lang="en-US" sz="1800" dirty="0" smtClean="0"/>
              <a:t>Create an account (free)</a:t>
            </a:r>
          </a:p>
          <a:p>
            <a:pPr lvl="2"/>
            <a:r>
              <a:rPr lang="en-US" sz="1600" dirty="0" smtClean="0"/>
              <a:t>Create a user name</a:t>
            </a:r>
          </a:p>
          <a:p>
            <a:pPr lvl="2"/>
            <a:r>
              <a:rPr lang="en-US" sz="1600" dirty="0" smtClean="0"/>
              <a:t>Enter your email (ask if you can use your parents)</a:t>
            </a:r>
          </a:p>
          <a:p>
            <a:pPr lvl="2"/>
            <a:r>
              <a:rPr lang="en-US" sz="1600" dirty="0" smtClean="0"/>
              <a:t>Create a password you can remember</a:t>
            </a:r>
          </a:p>
          <a:p>
            <a:pPr lvl="2"/>
            <a:r>
              <a:rPr lang="en-US" sz="1600" dirty="0" smtClean="0"/>
              <a:t>Click “Sign up for free”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2"/>
            <a:r>
              <a:rPr lang="en-US" sz="1600" dirty="0" smtClean="0"/>
              <a:t>Click on “Set Up </a:t>
            </a:r>
            <a:r>
              <a:rPr lang="en-US" sz="1600" dirty="0" err="1" smtClean="0"/>
              <a:t>Git</a:t>
            </a:r>
            <a:r>
              <a:rPr lang="en-US" sz="1600" dirty="0" smtClean="0"/>
              <a:t>”</a:t>
            </a:r>
          </a:p>
          <a:p>
            <a:pPr lvl="2"/>
            <a:r>
              <a:rPr lang="en-US" sz="1600" dirty="0" smtClean="0"/>
              <a:t>Click on “Download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for Windows”</a:t>
            </a:r>
          </a:p>
          <a:p>
            <a:pPr lvl="2"/>
            <a:r>
              <a:rPr lang="en-US" sz="1600" dirty="0" smtClean="0"/>
              <a:t>In the download popup, click “Run” </a:t>
            </a:r>
          </a:p>
          <a:p>
            <a:pPr lvl="2"/>
            <a:r>
              <a:rPr lang="en-US" sz="1600" dirty="0" smtClean="0"/>
              <a:t>In the security warning popup, click “Install” and wait for the download to complete</a:t>
            </a:r>
          </a:p>
          <a:p>
            <a:pPr lvl="2"/>
            <a:r>
              <a:rPr lang="en-US" sz="1600" dirty="0" err="1" smtClean="0"/>
              <a:t>GitHub</a:t>
            </a:r>
            <a:r>
              <a:rPr lang="en-US" sz="1600" dirty="0" smtClean="0"/>
              <a:t> tool launches automatically</a:t>
            </a:r>
          </a:p>
          <a:p>
            <a:r>
              <a:rPr lang="en-US" sz="1800" dirty="0" smtClean="0"/>
              <a:t>Run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windows tool</a:t>
            </a:r>
          </a:p>
          <a:p>
            <a:pPr lvl="1"/>
            <a:r>
              <a:rPr lang="en-US" sz="1800" dirty="0" smtClean="0"/>
              <a:t>Sign in using your new username and password</a:t>
            </a:r>
          </a:p>
          <a:p>
            <a:pPr lvl="1"/>
            <a:r>
              <a:rPr lang="en-US" sz="1800" dirty="0" smtClean="0"/>
              <a:t>On the configure page, enter your first and last name and email address</a:t>
            </a:r>
          </a:p>
          <a:p>
            <a:endParaRPr lang="en-US" sz="1800" dirty="0" smtClean="0"/>
          </a:p>
          <a:p>
            <a:r>
              <a:rPr lang="en-US" sz="1800" dirty="0" smtClean="0"/>
              <a:t>In Internet Explorer, </a:t>
            </a:r>
            <a:r>
              <a:rPr lang="en-US" sz="1800" dirty="0"/>
              <a:t>g</a:t>
            </a:r>
            <a:r>
              <a:rPr lang="en-US" sz="1800" dirty="0" smtClean="0"/>
              <a:t>o to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github.com/bcraig108/JavaClass_2013_Summer</a:t>
            </a:r>
            <a:endParaRPr lang="en-US" sz="1800" dirty="0" smtClean="0"/>
          </a:p>
          <a:p>
            <a:pPr lvl="1"/>
            <a:r>
              <a:rPr lang="en-US" sz="1900" dirty="0" smtClean="0"/>
              <a:t>Click Fork</a:t>
            </a:r>
          </a:p>
          <a:p>
            <a:pPr lvl="1"/>
            <a:r>
              <a:rPr lang="en-US" sz="1900" dirty="0" smtClean="0"/>
              <a:t>Click Clone in Windows</a:t>
            </a:r>
          </a:p>
          <a:p>
            <a:pPr lvl="2"/>
            <a:r>
              <a:rPr lang="en-US" sz="1600" dirty="0" smtClean="0"/>
              <a:t>You can view these slides, and examples</a:t>
            </a:r>
          </a:p>
          <a:p>
            <a:pPr lvl="2"/>
            <a:r>
              <a:rPr lang="en-US" sz="1600" dirty="0" smtClean="0"/>
              <a:t>You can upload your homework</a:t>
            </a:r>
          </a:p>
          <a:p>
            <a:pPr lvl="2"/>
            <a:r>
              <a:rPr lang="en-US" sz="1600" dirty="0" smtClean="0"/>
              <a:t>I will post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and Changing Information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sets of instructions telling a computer what to do</a:t>
            </a:r>
          </a:p>
          <a:p>
            <a:r>
              <a:rPr lang="en-US" dirty="0" smtClean="0"/>
              <a:t>Each instruction is called a </a:t>
            </a:r>
            <a:r>
              <a:rPr lang="en-US" i="1" dirty="0" smtClean="0"/>
              <a:t>statement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Curly braces group statements together into </a:t>
            </a:r>
            <a:r>
              <a:rPr lang="en-US" i="1" dirty="0" smtClean="0"/>
              <a:t>blocks</a:t>
            </a:r>
            <a:r>
              <a:rPr lang="en-US" dirty="0" smtClean="0"/>
              <a:t> or </a:t>
            </a:r>
            <a:r>
              <a:rPr lang="en-US" i="1" dirty="0" smtClean="0"/>
              <a:t>block statements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Statements with mathematical calculations are called 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6" y="2657475"/>
            <a:ext cx="1790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6" y="3810000"/>
            <a:ext cx="32861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6" y="5810250"/>
            <a:ext cx="1190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Variables are the way a program remembers something</a:t>
            </a:r>
          </a:p>
          <a:p>
            <a:r>
              <a:rPr lang="en-US" dirty="0" smtClean="0"/>
              <a:t>Variable statements contain</a:t>
            </a:r>
          </a:p>
          <a:p>
            <a:pPr lvl="1"/>
            <a:r>
              <a:rPr lang="en-US" dirty="0" smtClean="0"/>
              <a:t>The type of the variable: </a:t>
            </a:r>
            <a:r>
              <a:rPr lang="en-US" dirty="0" err="1" smtClean="0"/>
              <a:t>int</a:t>
            </a:r>
            <a:r>
              <a:rPr lang="en-US" dirty="0" smtClean="0"/>
              <a:t>, float, String (required)</a:t>
            </a:r>
          </a:p>
          <a:p>
            <a:pPr lvl="1"/>
            <a:r>
              <a:rPr lang="en-US" dirty="0" smtClean="0"/>
              <a:t>The name of the variable (required)</a:t>
            </a:r>
          </a:p>
          <a:p>
            <a:pPr lvl="1"/>
            <a:r>
              <a:rPr lang="en-US" dirty="0" smtClean="0"/>
              <a:t>The value of the information (optional)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7009"/>
            <a:ext cx="18288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6676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437" y="51419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1830" y="366767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41686" y="3852343"/>
            <a:ext cx="1282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689963" y="5062080"/>
            <a:ext cx="290860" cy="2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467713" y="3852343"/>
            <a:ext cx="4741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Integer and Floating-Point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any integer from -2.14 billion to +2.14 billion</a:t>
            </a:r>
          </a:p>
          <a:p>
            <a:pPr lvl="1"/>
            <a:r>
              <a:rPr lang="en-US" dirty="0" smtClean="0"/>
              <a:t>float: any decimal number up to 38 digits (1 followed by 37 0’s)</a:t>
            </a:r>
          </a:p>
          <a:p>
            <a:r>
              <a:rPr lang="en-US" dirty="0" smtClean="0"/>
              <a:t>Characters and Strings</a:t>
            </a:r>
          </a:p>
          <a:p>
            <a:pPr lvl="1"/>
            <a:r>
              <a:rPr lang="en-US" dirty="0" smtClean="0"/>
              <a:t>char: a single letter, number for other character – anything you can type</a:t>
            </a:r>
          </a:p>
          <a:p>
            <a:pPr lvl="2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String: a group or string of characters (String is always capitalized because it is really a class)</a:t>
            </a:r>
          </a:p>
          <a:p>
            <a:pPr lvl="2"/>
            <a:r>
              <a:rPr lang="en-US" dirty="0" smtClean="0"/>
              <a:t>Enclosed in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30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byte</a:t>
            </a:r>
            <a:r>
              <a:rPr lang="en-US" dirty="0"/>
              <a:t>: integers from -</a:t>
            </a:r>
            <a:r>
              <a:rPr lang="en-US" dirty="0" smtClean="0"/>
              <a:t>128 </a:t>
            </a:r>
            <a:r>
              <a:rPr lang="en-US" dirty="0"/>
              <a:t>to </a:t>
            </a:r>
            <a:r>
              <a:rPr lang="en-US" dirty="0" smtClean="0"/>
              <a:t>127</a:t>
            </a:r>
          </a:p>
          <a:p>
            <a:r>
              <a:rPr lang="en-US" dirty="0" smtClean="0"/>
              <a:t>short: integers from -32768 to 32767</a:t>
            </a:r>
            <a:endParaRPr lang="en-US" dirty="0"/>
          </a:p>
          <a:p>
            <a:r>
              <a:rPr lang="en-US" dirty="0" smtClean="0"/>
              <a:t>long: integers from -9.22 quintillion to 9.22 quintillion</a:t>
            </a:r>
          </a:p>
          <a:p>
            <a:pPr lvl="1"/>
            <a:r>
              <a:rPr lang="en-US" dirty="0" smtClean="0"/>
              <a:t>Can use underscores in numbers for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double: </a:t>
            </a:r>
            <a:r>
              <a:rPr lang="en-US" dirty="0"/>
              <a:t>any decimal number up to </a:t>
            </a:r>
            <a:r>
              <a:rPr lang="en-US" dirty="0" smtClean="0"/>
              <a:t>300 digits</a:t>
            </a:r>
          </a:p>
          <a:p>
            <a:r>
              <a:rPr lang="en-US" dirty="0" smtClean="0"/>
              <a:t>boolean: true or false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 b="-13333"/>
          <a:stretch/>
        </p:blipFill>
        <p:spPr>
          <a:xfrm>
            <a:off x="2653240" y="3195637"/>
            <a:ext cx="31432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40" y="4576286"/>
            <a:ext cx="3157538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 names can begin with a letter, underscore (_) or dollar sign ($)</a:t>
            </a:r>
          </a:p>
          <a:p>
            <a:r>
              <a:rPr lang="en-US" dirty="0" smtClean="0"/>
              <a:t>The rest of the name can contain any letters or numbers</a:t>
            </a:r>
          </a:p>
          <a:p>
            <a:r>
              <a:rPr lang="en-US" dirty="0" smtClean="0"/>
              <a:t>Variable names are case-sensitive: </a:t>
            </a:r>
          </a:p>
          <a:p>
            <a:pPr lvl="1"/>
            <a:r>
              <a:rPr lang="en-US" dirty="0" smtClean="0"/>
              <a:t>GAMEOVER, </a:t>
            </a:r>
            <a:r>
              <a:rPr lang="en-US" dirty="0" err="1" smtClean="0"/>
              <a:t>GameOver</a:t>
            </a:r>
            <a:r>
              <a:rPr lang="en-US" dirty="0" smtClean="0"/>
              <a:t>, and </a:t>
            </a:r>
            <a:r>
              <a:rPr lang="en-US" dirty="0" err="1" smtClean="0"/>
              <a:t>gameOver</a:t>
            </a:r>
            <a:r>
              <a:rPr lang="en-US" dirty="0" smtClean="0"/>
              <a:t> are not the same</a:t>
            </a:r>
          </a:p>
          <a:p>
            <a:r>
              <a:rPr lang="en-US" dirty="0" smtClean="0"/>
              <a:t>No spaces in the name</a:t>
            </a:r>
          </a:p>
          <a:p>
            <a:r>
              <a:rPr lang="en-US" dirty="0" smtClean="0"/>
              <a:t>Usually start with a lower-case letter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You can store a value in a variable when you create it</a:t>
            </a:r>
          </a:p>
          <a:p>
            <a:endParaRPr lang="en-US" dirty="0" smtClean="0"/>
          </a:p>
          <a:p>
            <a:r>
              <a:rPr lang="en-US" dirty="0" smtClean="0"/>
              <a:t>You can set one variable to the value of another of the same type</a:t>
            </a:r>
          </a:p>
          <a:p>
            <a:endParaRPr lang="en-US" dirty="0"/>
          </a:p>
          <a:p>
            <a:r>
              <a:rPr lang="en-US" dirty="0" smtClean="0"/>
              <a:t>Some variables are </a:t>
            </a:r>
            <a:r>
              <a:rPr lang="en-US" i="1" dirty="0" smtClean="0"/>
              <a:t>constants</a:t>
            </a:r>
            <a:r>
              <a:rPr lang="en-US" dirty="0" smtClean="0"/>
              <a:t>, meaning their values cannot change</a:t>
            </a:r>
          </a:p>
          <a:p>
            <a:pPr lvl="1"/>
            <a:r>
              <a:rPr lang="en-US" dirty="0" smtClean="0"/>
              <a:t>Constants are usually all capitals to make them easier to see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3" y="1676400"/>
            <a:ext cx="2271713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47486"/>
            <a:ext cx="3486150" cy="72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6" y="4800600"/>
            <a:ext cx="3057525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</a:p>
          <a:p>
            <a:endParaRPr lang="en-US" dirty="0"/>
          </a:p>
          <a:p>
            <a:r>
              <a:rPr lang="en-US" dirty="0" smtClean="0"/>
              <a:t>Modulus (Remainder)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19212"/>
            <a:ext cx="2586038" cy="58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209800"/>
            <a:ext cx="2628900" cy="41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196999"/>
            <a:ext cx="2671763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150610"/>
            <a:ext cx="30003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5" y="5071564"/>
            <a:ext cx="26146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Increment (add 1)</a:t>
            </a:r>
          </a:p>
          <a:p>
            <a:endParaRPr lang="en-US" dirty="0" smtClean="0"/>
          </a:p>
          <a:p>
            <a:r>
              <a:rPr lang="en-US" dirty="0" smtClean="0"/>
              <a:t>Decrement (subtract 1)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24429"/>
            <a:ext cx="12001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5037"/>
            <a:ext cx="112871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Order of operations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Incrementing and decrementing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Multiplication, division, and modulus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Addition and subtraction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Assignments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810000"/>
            <a:ext cx="4243388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886200" y="4343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24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60224" y="434340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2688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15508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5856" y="45484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421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256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13618" y="4360503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We learned about variables and expressions</a:t>
            </a:r>
          </a:p>
          <a:p>
            <a:r>
              <a:rPr lang="en-US" dirty="0" smtClean="0"/>
              <a:t>Variables include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Write a class called </a:t>
            </a:r>
            <a:r>
              <a:rPr lang="en-US" dirty="0" err="1" smtClean="0"/>
              <a:t>PlanetWeight</a:t>
            </a:r>
            <a:r>
              <a:rPr lang="en-US" dirty="0" smtClean="0"/>
              <a:t> that works as follows:</a:t>
            </a:r>
          </a:p>
          <a:p>
            <a:pPr lvl="1"/>
            <a:r>
              <a:rPr lang="en-US" dirty="0" smtClean="0"/>
              <a:t>When you type: “java </a:t>
            </a:r>
            <a:r>
              <a:rPr lang="en-US" dirty="0" err="1" smtClean="0"/>
              <a:t>PlanetWeight</a:t>
            </a:r>
            <a:r>
              <a:rPr lang="en-US" dirty="0" smtClean="0"/>
              <a:t> 100”</a:t>
            </a:r>
          </a:p>
          <a:p>
            <a:pPr lvl="1"/>
            <a:r>
              <a:rPr lang="en-US" dirty="0" smtClean="0"/>
              <a:t>Your program will print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Mercury is </a:t>
            </a:r>
            <a:r>
              <a:rPr lang="en-US" dirty="0" smtClean="0"/>
              <a:t>0.378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the Moon is </a:t>
            </a:r>
            <a:r>
              <a:rPr lang="en-US" dirty="0" smtClean="0"/>
              <a:t>0.166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Jupiter is </a:t>
            </a:r>
            <a:r>
              <a:rPr lang="en-US" dirty="0" smtClean="0"/>
              <a:t>2.364 times your weight on earth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4184" b="3791"/>
          <a:stretch/>
        </p:blipFill>
        <p:spPr>
          <a:xfrm>
            <a:off x="1971675" y="2514600"/>
            <a:ext cx="45148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9836772">
            <a:off x="727457" y="2321007"/>
            <a:ext cx="768909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UPDATE</a:t>
            </a:r>
            <a:endParaRPr lang="en-US" sz="13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19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statement?</a:t>
            </a:r>
            <a:endParaRPr lang="en-US" dirty="0" smtClean="0"/>
          </a:p>
          <a:p>
            <a:pPr lvl="1"/>
            <a:r>
              <a:rPr lang="en-US" dirty="0" smtClean="0"/>
              <a:t>A single command to the computer</a:t>
            </a:r>
            <a:endParaRPr lang="en-US" dirty="0"/>
          </a:p>
          <a:p>
            <a:r>
              <a:rPr lang="en-US" dirty="0" smtClean="0"/>
              <a:t>What is a block?</a:t>
            </a:r>
          </a:p>
          <a:p>
            <a:pPr lvl="1"/>
            <a:r>
              <a:rPr lang="en-US" dirty="0" smtClean="0"/>
              <a:t>A group of statements enclosed in curly braces</a:t>
            </a:r>
            <a:endParaRPr lang="en-US" dirty="0" smtClean="0"/>
          </a:p>
          <a:p>
            <a:r>
              <a:rPr lang="en-US" dirty="0" smtClean="0"/>
              <a:t>What is a variable?</a:t>
            </a:r>
            <a:endParaRPr lang="en-US" dirty="0" smtClean="0"/>
          </a:p>
          <a:p>
            <a:pPr lvl="1"/>
            <a:r>
              <a:rPr lang="en-US" dirty="0" smtClean="0"/>
              <a:t>A place to store information in memory</a:t>
            </a:r>
            <a:endParaRPr lang="en-US" dirty="0" smtClean="0"/>
          </a:p>
          <a:p>
            <a:r>
              <a:rPr lang="en-US" dirty="0" smtClean="0"/>
              <a:t>What are the parts of a variable statement?</a:t>
            </a:r>
            <a:endParaRPr lang="en-US" dirty="0" smtClean="0"/>
          </a:p>
          <a:p>
            <a:pPr lvl="1"/>
            <a:r>
              <a:rPr lang="en-US" dirty="0" smtClean="0"/>
              <a:t>Type, name and optional initial value</a:t>
            </a:r>
          </a:p>
          <a:p>
            <a:r>
              <a:rPr lang="en-US" dirty="0" smtClean="0"/>
              <a:t>What is a constant?</a:t>
            </a:r>
          </a:p>
          <a:p>
            <a:pPr lvl="1"/>
            <a:r>
              <a:rPr lang="en-US" dirty="0" smtClean="0"/>
              <a:t>A variable that cannot change in value</a:t>
            </a:r>
          </a:p>
          <a:p>
            <a:r>
              <a:rPr lang="en-US" dirty="0" smtClean="0"/>
              <a:t>What is an expression?</a:t>
            </a:r>
          </a:p>
          <a:p>
            <a:pPr lvl="1"/>
            <a:r>
              <a:rPr lang="en-US" dirty="0" smtClean="0"/>
              <a:t>A mathematical operation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</a:t>
            </a:r>
            <a:r>
              <a:rPr lang="en-US" dirty="0" smtClean="0"/>
              <a:t>]</a:t>
            </a:r>
          </a:p>
          <a:p>
            <a:r>
              <a:rPr lang="en-US" dirty="0" smtClean="0"/>
              <a:t>Operators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smtClean="0"/>
              <a:t>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1143</TotalTime>
  <Words>2072</Words>
  <Application>Microsoft Office PowerPoint</Application>
  <PresentationFormat>On-screen Show (4:3)</PresentationFormat>
  <Paragraphs>507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  <vt:lpstr>Statements and Expressions</vt:lpstr>
      <vt:lpstr>Assigning Variable Types</vt:lpstr>
      <vt:lpstr>Variable Types</vt:lpstr>
      <vt:lpstr>Other Variable Types</vt:lpstr>
      <vt:lpstr>Naming Your Variables</vt:lpstr>
      <vt:lpstr>Storing Information in Variables</vt:lpstr>
      <vt:lpstr>Operators</vt:lpstr>
      <vt:lpstr>Operators</vt:lpstr>
      <vt:lpstr>Operator Precedence</vt:lpstr>
      <vt:lpstr>Summary</vt:lpstr>
      <vt:lpstr>Questions</vt:lpstr>
      <vt:lpstr>Homework</vt:lpstr>
      <vt:lpstr>Hour 6</vt:lpstr>
      <vt:lpstr>Review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81</cp:revision>
  <cp:lastPrinted>2013-06-04T01:21:59Z</cp:lastPrinted>
  <dcterms:created xsi:type="dcterms:W3CDTF">2013-05-22T01:53:13Z</dcterms:created>
  <dcterms:modified xsi:type="dcterms:W3CDTF">2013-06-08T03:25:39Z</dcterms:modified>
</cp:coreProperties>
</file>